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78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B5D21B-7EC0-4A17-98C0-EFCEE5D15928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3E2DD9-70DE-4FA4-98D0-FCBF3DAC3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CC6F-C921-4B99-8B7A-D432A44E4E78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011E-3BB1-4096-B03B-E62B700FA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CB8B5-2CAE-4365-B70C-F2071414AFC6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018167-3A49-416A-9108-4C79E87CE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18EA-591B-4C72-AF7F-77E6C49BCD81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244A-94E6-4AA6-91EB-FE4CC87D3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2E2A57-8775-4594-808F-8EE3021E6EBB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C9182B-C425-4E57-8F86-0A36FD637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2933-06D3-4CFE-96DE-D6B4445FA489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DD92D-2F67-47CB-BA88-8F03CB6BE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3AAFAC-43C0-49BF-8F13-6EA357F2B332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AE830C-9F0F-473F-81BA-11C1B237A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18E0CF-0C4B-43F4-812D-A662187497F1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8A6D9-45E6-4F91-8972-DA085AB0D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3B8AD7-8A13-42F9-A30F-621E0B29894A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92EF3-1BAD-463B-8ABC-F885E959B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BDF1-FD0B-4231-B80E-A372A76B9C05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F804-D008-4C4F-A667-B769B53FA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1872-9603-433E-A6C5-051AFEBF7324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25FB-8E50-4B71-B459-B33B00DAF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46C8B91-CB9F-455C-963D-CEA18F11748C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276EC8C-995B-43ED-817F-D02402BF8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929718" cy="2214578"/>
          </a:xfrm>
        </p:spPr>
        <p:txBody>
          <a:bodyPr/>
          <a:lstStyle/>
          <a:p>
            <a:r>
              <a:rPr lang="ru-RU" sz="4000" b="1" dirty="0" smtClean="0"/>
              <a:t>Духовная культура личности и </a:t>
            </a:r>
            <a:br>
              <a:rPr lang="ru-RU" sz="4000" b="1" dirty="0" smtClean="0"/>
            </a:br>
            <a:r>
              <a:rPr lang="ru-RU" sz="4000" b="1" dirty="0" smtClean="0"/>
              <a:t>общества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6816" y="2857496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457200" indent="-457200" algn="l"/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4857760"/>
            <a:ext cx="3571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СХТ</a:t>
            </a:r>
            <a:endParaRPr lang="ru-RU" sz="1200" b="1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85860"/>
            <a:ext cx="3276834" cy="1472766"/>
          </a:xfrm>
        </p:spPr>
        <p:txBody>
          <a:bodyPr/>
          <a:lstStyle/>
          <a:p>
            <a:pPr algn="l"/>
            <a:r>
              <a:rPr lang="ru-RU" sz="4000" b="1" dirty="0" smtClean="0"/>
              <a:t>Функции культуры: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818094"/>
          </a:xfrm>
        </p:spPr>
        <p:txBody>
          <a:bodyPr>
            <a:normAutofit fontScale="92500" lnSpcReduction="20000"/>
          </a:bodyPr>
          <a:lstStyle/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регулятивная;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образовательная;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воспитательная;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объединяющая (интегративная);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ретранслирующая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071546"/>
            <a:ext cx="5105400" cy="1329890"/>
          </a:xfrm>
        </p:spPr>
        <p:txBody>
          <a:bodyPr/>
          <a:lstStyle/>
          <a:p>
            <a:r>
              <a:rPr lang="ru-RU" sz="4000" dirty="0" smtClean="0"/>
              <a:t>Формы культуры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2714620"/>
            <a:ext cx="5114778" cy="238946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НАРОДНАЯ </a:t>
            </a:r>
            <a:r>
              <a:rPr lang="ru-RU" sz="2600" b="1" dirty="0" smtClean="0">
                <a:solidFill>
                  <a:schemeClr val="tx1"/>
                </a:solidFill>
              </a:rPr>
              <a:t>культура развивается как коллективное творчество народа на основе преемственности и традиции (сказки, былины, одежда, обряды и т.д.)</a:t>
            </a: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346fb84c460fb0ab4fab5ed3ec611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4678" cy="241100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ANH-D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3257981" cy="2286016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IMG_8556.jpg"/>
          <p:cNvPicPr>
            <a:picLocks noChangeAspect="1" noChangeArrowheads="1"/>
          </p:cNvPicPr>
          <p:nvPr/>
        </p:nvPicPr>
        <p:blipFill>
          <a:blip r:embed="rId4" cstate="print"/>
          <a:srcRect l="4166" t="5188" r="5833" b="8726"/>
          <a:stretch>
            <a:fillRect/>
          </a:stretch>
        </p:blipFill>
        <p:spPr bwMode="auto">
          <a:xfrm>
            <a:off x="0" y="4636807"/>
            <a:ext cx="3286148" cy="222119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214422"/>
            <a:ext cx="5786478" cy="1187014"/>
          </a:xfrm>
        </p:spPr>
        <p:txBody>
          <a:bodyPr/>
          <a:lstStyle/>
          <a:p>
            <a:r>
              <a:rPr lang="ru-RU" sz="4000" dirty="0" smtClean="0"/>
              <a:t>Формы культуры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571876"/>
            <a:ext cx="5114778" cy="214314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ЭЛИТАРНАЯ культура рассчитана на ее восприятие ограниченным кругом людей (элитой), которые обладают особой художественной восприимчивостью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user\Рабочий стол\f2ce06a72e9db2d3c707103fc28ebd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3357553" cy="202352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c68389bf-18c6-45af-a041-fd1770a4c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3355620" cy="2286016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7324882a6e8b7d3acc73a57b2a1854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22"/>
            <a:ext cx="333489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428604"/>
            <a:ext cx="5105400" cy="1187014"/>
          </a:xfrm>
        </p:spPr>
        <p:txBody>
          <a:bodyPr/>
          <a:lstStyle/>
          <a:p>
            <a:r>
              <a:rPr lang="ru-RU" sz="4000" dirty="0" smtClean="0"/>
              <a:t>Формы культуры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928802"/>
            <a:ext cx="5114778" cy="450059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МАССОВАЯ </a:t>
            </a:r>
            <a:r>
              <a:rPr lang="ru-RU" sz="2400" b="1" dirty="0" smtClean="0">
                <a:solidFill>
                  <a:schemeClr val="tx1"/>
                </a:solidFill>
              </a:rPr>
              <a:t>культура – наиболее типичный способ существования культуры в условиях современного общества, который сознательно ориентирует распространяемые ею ценности на усредненный уровень развития потребителей ее произведений (книги, пресса, кино, телевидение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r>
              <a:rPr lang="ru-RU" sz="2400" b="1" dirty="0" smtClean="0">
                <a:solidFill>
                  <a:schemeClr val="tx1"/>
                </a:solidFill>
              </a:rPr>
              <a:t> радио и т.д.)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3"/>
            <a:ext cx="3175022" cy="178595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Devushka-govorit-v-mikro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3116"/>
            <a:ext cx="3175022" cy="178595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3215536" cy="21923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5105400" cy="1258452"/>
          </a:xfrm>
        </p:spPr>
        <p:txBody>
          <a:bodyPr/>
          <a:lstStyle/>
          <a:p>
            <a:pPr algn="l"/>
            <a:r>
              <a:rPr lang="ru-RU" sz="4000" b="1" dirty="0" smtClean="0"/>
              <a:t>Субкультура -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1928802"/>
            <a:ext cx="5114778" cy="281809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система ценностей, установок, способов поведения и жизненных стилей определенной социальной группы, отличающаяся от господствующей  в обществе культуры, но связанная с ней (городская, деревенская, молодежная и т.д.).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0"/>
            <a:ext cx="5105400" cy="758386"/>
          </a:xfrm>
        </p:spPr>
        <p:txBody>
          <a:bodyPr/>
          <a:lstStyle/>
          <a:p>
            <a:pPr algn="l"/>
            <a:r>
              <a:rPr lang="ru-RU" b="1" dirty="0" smtClean="0"/>
              <a:t>Контркультура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4714876" y="1571612"/>
            <a:ext cx="3971770" cy="30003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Отличается от доминирующей, противостоит ей, находится с ней в конфликте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user\Рабочий стол\124741638_hippi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179123" cy="2786082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1483161276153292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76163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5105400" cy="2115708"/>
          </a:xfrm>
        </p:spPr>
        <p:txBody>
          <a:bodyPr/>
          <a:lstStyle/>
          <a:p>
            <a:pPr algn="l"/>
            <a:r>
              <a:rPr lang="ru-RU" sz="4000" b="1" dirty="0" smtClean="0"/>
              <a:t>Уровни взаимодействия культур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928934"/>
            <a:ext cx="5114778" cy="1101248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этнический;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национальный;</a:t>
            </a:r>
          </a:p>
          <a:p>
            <a:pPr algn="l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цивилизационный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6072230" cy="1714512"/>
          </a:xfrm>
        </p:spPr>
        <p:txBody>
          <a:bodyPr/>
          <a:lstStyle/>
          <a:p>
            <a:pPr algn="l"/>
            <a:r>
              <a:rPr lang="ru-RU" sz="4000" b="1" dirty="0" smtClean="0"/>
              <a:t>Культурное воспроизводство -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786058"/>
            <a:ext cx="5114778" cy="110124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процесс эволюционного развития культуры, включающий ее преемственность, изменение и развитие.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5105400" cy="1472766"/>
          </a:xfrm>
        </p:spPr>
        <p:txBody>
          <a:bodyPr/>
          <a:lstStyle/>
          <a:p>
            <a:pPr algn="l"/>
            <a:r>
              <a:rPr lang="ru-RU" sz="4000" b="1" dirty="0" smtClean="0"/>
              <a:t>Учреждения культуры </a:t>
            </a:r>
            <a:r>
              <a:rPr lang="ru-RU" sz="4000" dirty="0" smtClean="0"/>
              <a:t>-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143248"/>
            <a:ext cx="5114778" cy="242889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это государственные и негосударственные организации, осуществляющие деятельность в той или иной области культурной жизни.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428604"/>
            <a:ext cx="5105400" cy="1401328"/>
          </a:xfrm>
        </p:spPr>
        <p:txBody>
          <a:bodyPr/>
          <a:lstStyle/>
          <a:p>
            <a:pPr algn="l"/>
            <a:r>
              <a:rPr lang="ru-RU" sz="4000" dirty="0" smtClean="0"/>
              <a:t>Учреждения культуры: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785926"/>
            <a:ext cx="5114778" cy="4786346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клубы, дома культуры, центры досуга;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парки культуры и отдыха;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библиотеки;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музеи;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театр;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кинотеатр;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культурно-спортивные комплексы;</a:t>
            </a:r>
          </a:p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- музыкальные школы и школы искусств.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user\Рабочий стол\3cebb47f219fd81aa94fb783b670ac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551" cy="2402568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Science_Museum_-_Transportation_a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3195316" cy="2130428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visit_item_184_2409_446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667369"/>
            <a:ext cx="3071834" cy="219063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214422"/>
            <a:ext cx="6858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4000" b="1" i="1" dirty="0" smtClean="0"/>
              <a:t>ВОПРОСЫ:</a:t>
            </a:r>
          </a:p>
          <a:p>
            <a:pPr marL="457200" indent="-457200"/>
            <a:r>
              <a:rPr lang="ru-RU" sz="4000" b="1" i="1" dirty="0" smtClean="0"/>
              <a:t>1. Понятие о культуре.</a:t>
            </a:r>
          </a:p>
          <a:p>
            <a:pPr marL="457200" indent="-457200"/>
            <a:r>
              <a:rPr lang="ru-RU" sz="4000" b="1" i="1" dirty="0" smtClean="0"/>
              <a:t>2. Виды культуры.</a:t>
            </a:r>
          </a:p>
          <a:p>
            <a:pPr marL="457200" indent="-457200"/>
            <a:r>
              <a:rPr lang="ru-RU" sz="4000" b="1" i="1" dirty="0" smtClean="0"/>
              <a:t>3. Учреждения культуры. </a:t>
            </a:r>
            <a:endParaRPr lang="ru-RU" sz="4000" b="1" i="1" dirty="0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001156" cy="2044270"/>
          </a:xfrm>
        </p:spPr>
        <p:txBody>
          <a:bodyPr/>
          <a:lstStyle/>
          <a:p>
            <a:r>
              <a:rPr lang="ru-RU" sz="4000" b="1" dirty="0" smtClean="0"/>
              <a:t>Задание для закрепления материала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785926"/>
            <a:ext cx="5114778" cy="50006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Заполните таблицу.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2357430"/>
          <a:ext cx="6096000" cy="169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культур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Характерные черты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Народная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Элитарная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Массовая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7242048" cy="4429156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источники:</a:t>
            </a:r>
            <a:br>
              <a:rPr lang="ru-RU" sz="1600" b="1" dirty="0" smtClean="0"/>
            </a:br>
            <a:r>
              <a:rPr lang="ru-RU" sz="1200" b="1" dirty="0" smtClean="0"/>
              <a:t>1. Важенин А.Г. Обществознание для профессий и специальностей технического, </a:t>
            </a:r>
            <a:r>
              <a:rPr lang="ru-RU" sz="1200" b="1" dirty="0" err="1" smtClean="0"/>
              <a:t>естественно-научного</a:t>
            </a:r>
            <a:r>
              <a:rPr lang="ru-RU" sz="1200" b="1" dirty="0" smtClean="0"/>
              <a:t>, гуманитарного профилей: учебник для студ. учреждений сред. проф. образования / А.Г. Важенин. – 5-е изд., стер. – М. : Издательский центр «Академия», 2017. – С.186-1</a:t>
            </a:r>
            <a:br>
              <a:rPr lang="ru-RU" sz="1200" b="1" dirty="0" smtClean="0"/>
            </a:br>
            <a:r>
              <a:rPr lang="ru-RU" sz="1200" b="1" dirty="0" smtClean="0"/>
              <a:t>2. </a:t>
            </a:r>
            <a:r>
              <a:rPr lang="ru-RU" sz="1200" b="1" dirty="0" err="1" smtClean="0"/>
              <a:t>ru.wikipedia.org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3. https://yandex.ru/images/search?p=1&amp;text=народная культура фото</a:t>
            </a:r>
            <a:br>
              <a:rPr lang="ru-RU" sz="1200" b="1" dirty="0" smtClean="0"/>
            </a:br>
            <a:r>
              <a:rPr lang="ru-RU" sz="1200" b="1" dirty="0" smtClean="0"/>
              <a:t>4. https://yandex.ru/images/search?text=балет</a:t>
            </a:r>
            <a:br>
              <a:rPr lang="ru-RU" sz="1200" b="1" dirty="0" smtClean="0"/>
            </a:br>
            <a:r>
              <a:rPr lang="ru-RU" sz="1200" b="1" dirty="0" smtClean="0"/>
              <a:t>5. https://yandex.ru/images/search?text=опера</a:t>
            </a:r>
            <a:br>
              <a:rPr lang="ru-RU" sz="1200" b="1" dirty="0" smtClean="0"/>
            </a:br>
            <a:r>
              <a:rPr lang="ru-RU" sz="1200" b="1" dirty="0" smtClean="0"/>
              <a:t>6. https://yandex.ru/images/search?text=театр</a:t>
            </a:r>
            <a:br>
              <a:rPr lang="ru-RU" sz="1200" b="1" dirty="0" smtClean="0"/>
            </a:br>
            <a:r>
              <a:rPr lang="ru-RU" sz="1200" b="1" dirty="0" smtClean="0"/>
              <a:t>7. https://yandex.ru/images/search?text=кино</a:t>
            </a:r>
            <a:br>
              <a:rPr lang="ru-RU" sz="1200" b="1" dirty="0" smtClean="0"/>
            </a:br>
            <a:r>
              <a:rPr lang="ru-RU" sz="1200" b="1" dirty="0" smtClean="0"/>
              <a:t>8. https://yandex.ru/images/search?text=радио</a:t>
            </a:r>
            <a:br>
              <a:rPr lang="ru-RU" sz="1200" b="1" dirty="0" smtClean="0"/>
            </a:br>
            <a:r>
              <a:rPr lang="ru-RU" sz="1200" b="1" dirty="0" smtClean="0"/>
              <a:t>9. https://yandex.ru/images/search?text=книги</a:t>
            </a:r>
            <a:br>
              <a:rPr lang="ru-RU" sz="1200" b="1" dirty="0" smtClean="0"/>
            </a:br>
            <a:r>
              <a:rPr lang="ru-RU" sz="1200" b="1" dirty="0" smtClean="0"/>
              <a:t>10. https://yandex.ru/images/search?text=хиппи</a:t>
            </a:r>
            <a:br>
              <a:rPr lang="ru-RU" sz="1200" b="1" dirty="0" smtClean="0"/>
            </a:br>
            <a:r>
              <a:rPr lang="ru-RU" sz="1200" b="1" dirty="0" smtClean="0"/>
              <a:t>11. https://yandex.ru/images/search?text=дома культуры</a:t>
            </a:r>
            <a:br>
              <a:rPr lang="ru-RU" sz="1200" b="1" dirty="0" smtClean="0"/>
            </a:br>
            <a:r>
              <a:rPr lang="ru-RU" sz="1200" b="1" dirty="0" smtClean="0"/>
              <a:t>12. https://yandex.ru/images/search?text=музеи</a:t>
            </a:r>
            <a:br>
              <a:rPr lang="ru-RU" sz="1200" b="1" dirty="0" smtClean="0"/>
            </a:br>
            <a:r>
              <a:rPr lang="ru-RU" sz="1200" b="1" dirty="0" smtClean="0"/>
              <a:t>13. https://yandex.ru/images/search?text=парки культуры</a:t>
            </a:r>
            <a:br>
              <a:rPr lang="ru-RU" sz="1200" b="1" dirty="0" smtClean="0"/>
            </a:br>
            <a:r>
              <a:rPr lang="ru-RU" sz="1200" b="1" dirty="0" smtClean="0"/>
              <a:t>14. https://yandex.ru/images/search?p=1&amp;text=произведения искусства</a:t>
            </a:r>
            <a:br>
              <a:rPr lang="ru-RU" sz="1200" b="1" dirty="0" smtClean="0"/>
            </a:br>
            <a:r>
              <a:rPr lang="ru-RU" sz="1200" b="1" dirty="0" smtClean="0"/>
              <a:t>15. https://yandex.ru/images/search?text=традиции</a:t>
            </a:r>
            <a:br>
              <a:rPr lang="ru-RU" sz="1200" b="1" dirty="0" smtClean="0"/>
            </a:br>
            <a:r>
              <a:rPr lang="ru-RU" sz="1200" b="1" dirty="0" smtClean="0"/>
              <a:t>16. https://yandex.ru/images/search?text=маркс </a:t>
            </a:r>
            <a:r>
              <a:rPr lang="ru-RU" sz="1200" b="1" dirty="0" err="1" smtClean="0"/>
              <a:t>энгельс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5072098" cy="752460"/>
          </a:xfrm>
        </p:spPr>
        <p:txBody>
          <a:bodyPr/>
          <a:lstStyle/>
          <a:p>
            <a:pPr algn="l"/>
            <a:r>
              <a:rPr lang="ru-RU" sz="3600" dirty="0" smtClean="0"/>
              <a:t>«Культура» </a:t>
            </a:r>
            <a:r>
              <a:rPr lang="ru-RU" sz="2400" dirty="0" smtClean="0"/>
              <a:t>(</a:t>
            </a:r>
            <a:r>
              <a:rPr lang="en-US" sz="2400" dirty="0" err="1" smtClean="0">
                <a:latin typeface="Forte" pitchFamily="66" charset="0"/>
              </a:rPr>
              <a:t>cultura</a:t>
            </a:r>
            <a:r>
              <a:rPr lang="ru-RU" sz="2400" dirty="0" smtClean="0"/>
              <a:t>)</a:t>
            </a:r>
            <a:r>
              <a:rPr lang="en-US" sz="2400" dirty="0" smtClean="0"/>
              <a:t> –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1571612"/>
            <a:ext cx="5572164" cy="257176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возделывание почвы, ее обработка; изменения в природе, происходящие под воздействием человека; все созданное человеком.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5105400" cy="725028"/>
          </a:xfrm>
        </p:spPr>
        <p:txBody>
          <a:bodyPr/>
          <a:lstStyle/>
          <a:p>
            <a:pPr algn="l"/>
            <a:r>
              <a:rPr lang="ru-RU" b="1" dirty="0" smtClean="0"/>
              <a:t>Культура –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928934"/>
            <a:ext cx="5929322" cy="328614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это специфический способ организации и развития человеческой жизнедеятельности, представленный в продуктах материального и духовного труда, в системе социальных норм и учреждений, в духовных ценностях, в совокупности отношений людей к природе, между собой и к самим себе.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252526"/>
          </a:xfrm>
        </p:spPr>
        <p:txBody>
          <a:bodyPr/>
          <a:lstStyle/>
          <a:p>
            <a:r>
              <a:rPr lang="ru-RU" dirty="0" smtClean="0"/>
              <a:t>Виды культуры: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785926"/>
            <a:ext cx="5114778" cy="285518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solidFill>
                  <a:schemeClr val="tx1"/>
                </a:solidFill>
              </a:rPr>
              <a:t> материальная </a:t>
            </a:r>
            <a:r>
              <a:rPr lang="ru-RU" sz="2400" b="1" dirty="0" smtClean="0">
                <a:solidFill>
                  <a:schemeClr val="tx1"/>
                </a:solidFill>
              </a:rPr>
              <a:t>представлена материальными предметами в виде, сооружений, зданий, орудий труда, произведений искусства, предметов повседневного обихода ит.д.</a:t>
            </a:r>
          </a:p>
        </p:txBody>
      </p:sp>
      <p:pic>
        <p:nvPicPr>
          <p:cNvPr id="1026" name="Picture 2" descr="http://cn1.nevsedoma.com.ua/images/2010/104/4/514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262182" cy="2137762"/>
          </a:xfrm>
          <a:prstGeom prst="rect">
            <a:avLst/>
          </a:prstGeom>
          <a:noFill/>
        </p:spPr>
      </p:pic>
      <p:sp>
        <p:nvSpPr>
          <p:cNvPr id="1032" name="AutoShape 8" descr="https://ds04.infourok.ru/uploads/ex/0aab/000e9d22-bf4a70df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user\Рабочий стол\КАРТИНКИ\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71744"/>
            <a:ext cx="2325704" cy="1428760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4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429132"/>
            <a:ext cx="3309934" cy="1861838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Valentin_Serov_-_Девочка_с_персиками._Портрет_В.С.Мамонтовой_-_Google_Art_Proje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14818"/>
            <a:ext cx="196820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500042"/>
            <a:ext cx="5214974" cy="1681154"/>
          </a:xfrm>
        </p:spPr>
        <p:txBody>
          <a:bodyPr/>
          <a:lstStyle/>
          <a:p>
            <a:r>
              <a:rPr lang="ru-RU" sz="4000" b="1" dirty="0" smtClean="0"/>
              <a:t>Виды культуры: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2500306"/>
            <a:ext cx="5114778" cy="2928958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4000" b="1" dirty="0" smtClean="0">
                <a:solidFill>
                  <a:schemeClr val="tx1"/>
                </a:solidFill>
              </a:rPr>
              <a:t>духовная</a:t>
            </a:r>
            <a:r>
              <a:rPr lang="ru-RU" sz="2400" b="1" dirty="0" smtClean="0">
                <a:solidFill>
                  <a:schemeClr val="tx1"/>
                </a:solidFill>
              </a:rPr>
              <a:t> включает в себя знания, верования, убеждения, духовные ценности, идеологию, мораль, язык, законы, традиции, обычаи, достигаемые и усваиваемые людьми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user\Рабочий стол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09934" cy="2482451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svadebnyy-karava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2952769" cy="2214578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marx_eng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3116"/>
            <a:ext cx="1793084" cy="199231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4429124" cy="1544204"/>
          </a:xfrm>
        </p:spPr>
        <p:txBody>
          <a:bodyPr/>
          <a:lstStyle/>
          <a:p>
            <a:pPr algn="l"/>
            <a:r>
              <a:rPr lang="ru-RU" sz="4000" b="1" dirty="0" smtClean="0"/>
              <a:t>Элементы культуры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2000240"/>
            <a:ext cx="5114778" cy="21751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</a:rPr>
              <a:t>Язык</a:t>
            </a:r>
            <a:r>
              <a:rPr lang="ru-RU" b="1" dirty="0" smtClean="0">
                <a:solidFill>
                  <a:schemeClr val="tx1"/>
                </a:solidFill>
              </a:rPr>
              <a:t> – это понятийный, знаково-символический элемент культуры, система коммуникации, осуществляемая с помощью звуков и символов.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3634024" cy="1258452"/>
          </a:xfrm>
        </p:spPr>
        <p:txBody>
          <a:bodyPr/>
          <a:lstStyle/>
          <a:p>
            <a:pPr algn="l"/>
            <a:r>
              <a:rPr lang="ru-RU" sz="4000" b="1" dirty="0" smtClean="0"/>
              <a:t>Элементы культуры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38946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400" b="1" dirty="0" smtClean="0">
                <a:solidFill>
                  <a:schemeClr val="tx1"/>
                </a:solidFill>
              </a:rPr>
              <a:t>Ценности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sz="2600" b="1" dirty="0" smtClean="0">
                <a:solidFill>
                  <a:schemeClr val="tx1"/>
                </a:solidFill>
              </a:rPr>
              <a:t>это одобряемые и разделяемые большинством общества убеждения относительно поставленных перед человеком целей и основных средств их достижения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714488"/>
            <a:ext cx="2991082" cy="1258452"/>
          </a:xfrm>
        </p:spPr>
        <p:txBody>
          <a:bodyPr/>
          <a:lstStyle/>
          <a:p>
            <a:pPr algn="l"/>
            <a:r>
              <a:rPr lang="ru-RU" sz="4000" b="1" dirty="0" smtClean="0"/>
              <a:t>Элементы культуры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675218"/>
          </a:xfrm>
        </p:spPr>
        <p:txBody>
          <a:bodyPr>
            <a:normAutofit fontScale="92500"/>
          </a:bodyPr>
          <a:lstStyle/>
          <a:p>
            <a:pPr algn="l"/>
            <a:r>
              <a:rPr lang="ru-RU" sz="3500" b="1" dirty="0" smtClean="0">
                <a:solidFill>
                  <a:schemeClr val="tx1"/>
                </a:solidFill>
              </a:rPr>
              <a:t>Норма</a:t>
            </a:r>
            <a:r>
              <a:rPr lang="ru-RU" sz="2400" b="1" dirty="0" smtClean="0">
                <a:solidFill>
                  <a:schemeClr val="tx1"/>
                </a:solidFill>
              </a:rPr>
              <a:t> - </a:t>
            </a:r>
            <a:r>
              <a:rPr lang="ru-RU" b="1" dirty="0" smtClean="0">
                <a:solidFill>
                  <a:schemeClr val="tx1"/>
                </a:solidFill>
              </a:rPr>
              <a:t>правило или предписание, действующее в определённой сфере и требующее своего выполнения.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573</TotalTime>
  <Words>470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Тема1</vt:lpstr>
      <vt:lpstr>Солнцестояние</vt:lpstr>
      <vt:lpstr>Духовная культура личности и  общества</vt:lpstr>
      <vt:lpstr>Слайд 2</vt:lpstr>
      <vt:lpstr>«Культура» (cultura) – </vt:lpstr>
      <vt:lpstr>Культура – </vt:lpstr>
      <vt:lpstr>Виды культуры:</vt:lpstr>
      <vt:lpstr>Виды культуры:</vt:lpstr>
      <vt:lpstr>Элементы культуры</vt:lpstr>
      <vt:lpstr>Элементы культуры</vt:lpstr>
      <vt:lpstr>Элементы культуры</vt:lpstr>
      <vt:lpstr>Функции культуры:</vt:lpstr>
      <vt:lpstr>Формы культуры</vt:lpstr>
      <vt:lpstr>Формы культуры</vt:lpstr>
      <vt:lpstr>Формы культуры</vt:lpstr>
      <vt:lpstr>Субкультура - </vt:lpstr>
      <vt:lpstr>Контркультура</vt:lpstr>
      <vt:lpstr>Уровни взаимодействия культур</vt:lpstr>
      <vt:lpstr>Культурное воспроизводство - </vt:lpstr>
      <vt:lpstr>Учреждения культуры - </vt:lpstr>
      <vt:lpstr>Учреждения культуры: </vt:lpstr>
      <vt:lpstr>Задание для закрепления материала</vt:lpstr>
      <vt:lpstr>источники: 1. Важенин А.Г. Обществознание для профессий и специальностей технического, естественно-научного, гуманитарного профилей: учебник для студ. учреждений сред. проф. образования / А.Г. Важенин. – 5-е изд., стер. – М. : Издательский центр «Академия», 2017. – С.186-1 2. ru.wikipedia.org 3. https://yandex.ru/images/search?p=1&amp;text=народная культура фото 4. https://yandex.ru/images/search?text=балет 5. https://yandex.ru/images/search?text=опера 6. https://yandex.ru/images/search?text=театр 7. https://yandex.ru/images/search?text=кино 8. https://yandex.ru/images/search?text=радио 9. https://yandex.ru/images/search?text=книги 10. https://yandex.ru/images/search?text=хиппи 11. https://yandex.ru/images/search?text=дома культуры 12. https://yandex.ru/images/search?text=музеи 13. https://yandex.ru/images/search?text=парки культуры 14. https://yandex.ru/images/search?p=1&amp;text=произведения искусства 15. https://yandex.ru/images/search?text=традиции 16. https://yandex.ru/images/search?text=маркс энгельс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культура личности и общества</dc:title>
  <cp:lastModifiedBy>Сергей</cp:lastModifiedBy>
  <cp:revision>63</cp:revision>
  <dcterms:modified xsi:type="dcterms:W3CDTF">2021-11-23T19:44:11Z</dcterms:modified>
</cp:coreProperties>
</file>