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3315" name="Google Shape;4;n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16" name="Google Shape;5;n"/>
          <p:cNvSpPr>
            <a:spLocks noGrp="1" noRo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7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3318" name="Google Shape;7;n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19" name="Google Shape;8;n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8E000EAF-9672-4C3C-9F64-0FD16198EBE7}" type="slidenum">
              <a:rPr lang="ru-RU" sz="1200"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200">
              <a:latin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15362" name="Google Shape;86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5363" name="Google Shape;87;p1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A16EB5BA-918B-46F3-B886-7594BED58129}" type="slidenum">
              <a:rPr lang="ru-RU" sz="1200"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1</a:t>
            </a:fld>
            <a:endParaRPr lang="ru-RU" sz="1200"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2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7410" name="Google Shape;93;p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8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9458" name="Google Shape;99;p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4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1506" name="Google Shape;105;p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10;p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3554" name="Google Shape;111;p5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16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5602" name="Google Shape;117;p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22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7650" name="Google Shape;123;p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28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9698" name="Google Shape;129;p8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12;p1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9" name="Google Shape;13;p1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30" name="Google Shape;14;p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9CC9C344-D677-40A0-A149-FF985FC0E259}" type="slidenum">
              <a:rPr lang="ru-RU"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>
            <a:spLocks noChangeArrowheads="1"/>
          </p:cNvSpPr>
          <p:nvPr/>
        </p:nvSpPr>
        <p:spPr bwMode="auto">
          <a:xfrm>
            <a:off x="1487488" y="569913"/>
            <a:ext cx="6677025" cy="12350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>
                <a:solidFill>
                  <a:schemeClr val="accent2"/>
                </a:solidFill>
              </a:rPr>
              <a:t>Мышцы головы и шеи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endParaRPr lang="ru-RU" sz="14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1747" name="Text Box 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ru-RU" sz="1600" b="1" smtClean="0">
                <a:solidFill>
                  <a:srgbClr val="000000"/>
                </a:solidFill>
                <a:latin typeface="Cambria Math" pitchFamily="18" charset="0"/>
                <a:cs typeface="Arial" charset="0"/>
                <a:sym typeface="Arial" charset="0"/>
              </a:rPr>
              <a:t>Мышцы головы делятся на жевательные и мимические.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ru-RU" sz="1600" b="1" smtClean="0">
                <a:solidFill>
                  <a:srgbClr val="7030A0"/>
                </a:solidFill>
                <a:latin typeface="Cambria Math" pitchFamily="18" charset="0"/>
                <a:cs typeface="Arial" charset="0"/>
                <a:sym typeface="Arial" charset="0"/>
              </a:rPr>
              <a:t>Мимические мышцы </a:t>
            </a:r>
            <a:r>
              <a:rPr lang="ru-RU" sz="1600" b="1" smtClean="0">
                <a:solidFill>
                  <a:srgbClr val="000000"/>
                </a:solidFill>
                <a:latin typeface="Cambria Math" pitchFamily="18" charset="0"/>
                <a:cs typeface="Arial" charset="0"/>
                <a:sym typeface="Arial" charset="0"/>
              </a:rPr>
              <a:t>располагаются сразу под кожей, поэтому лишены фасций.  При сокращении они смещают участки кожи, придавая лицу определенное выражение.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ru-RU" sz="1600" b="1" smtClean="0">
                <a:solidFill>
                  <a:srgbClr val="7030A0"/>
                </a:solidFill>
                <a:latin typeface="Cambria Math" pitchFamily="18" charset="0"/>
                <a:cs typeface="Arial" charset="0"/>
                <a:sym typeface="Arial" charset="0"/>
              </a:rPr>
              <a:t>Жевательные мышцы </a:t>
            </a:r>
            <a:r>
              <a:rPr lang="ru-RU" sz="1600" b="1" smtClean="0">
                <a:solidFill>
                  <a:srgbClr val="000000"/>
                </a:solidFill>
                <a:latin typeface="Cambria Math" pitchFamily="18" charset="0"/>
                <a:cs typeface="Arial" charset="0"/>
                <a:sym typeface="Arial" charset="0"/>
              </a:rPr>
              <a:t>смещают при сокращении нижнюю челюсть, обуславливая акт жевания. </a:t>
            </a:r>
            <a:endParaRPr lang="ru-RU" sz="1600" b="1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endParaRPr lang="ru-RU" sz="1600" b="1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endParaRPr lang="ru-RU" sz="14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http://vmede.org/sait/content/Anatomija_sapin_1/6_files/mb4_037.jpe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23888"/>
            <a:ext cx="4308475" cy="5494337"/>
          </a:xfrm>
          <a:prstGeom prst="rect">
            <a:avLst/>
          </a:prstGeom>
          <a:noFill/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</p:pic>
      <p:sp>
        <p:nvSpPr>
          <p:cNvPr id="96" name="Google Shape;96;p14"/>
          <p:cNvSpPr>
            <a:spLocks noChangeArrowheads="1"/>
          </p:cNvSpPr>
          <p:nvPr/>
        </p:nvSpPr>
        <p:spPr bwMode="auto">
          <a:xfrm>
            <a:off x="4572000" y="1320800"/>
            <a:ext cx="4392613" cy="47704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Мимические мышцы (мышцы лица), вид спереди: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1 - сухожильный шлем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2 - лобное брюшко затылочно-лобной мышцы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3 - мышца, сморщивающая бровь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4 - мышца, поднимающая верхнюю губу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5 - мышца, поднимающая угол рта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6 - щечная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7 - жевательная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8 - подбородочная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9 - мышца, опускающая нижнюю губу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10 - мышца, опускающая угол рта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11 - круговая мышца рта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12 - мышца смеха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13 - большая скуловая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14 - малая скуловая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15 - круговая мышца глаза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16 - мышца гордецов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4103688" cy="5257800"/>
          </a:xfrm>
          <a:prstGeom prst="rect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</p:pic>
      <p:sp>
        <p:nvSpPr>
          <p:cNvPr id="102" name="Google Shape;102;p15"/>
          <p:cNvSpPr>
            <a:spLocks noChangeArrowheads="1"/>
          </p:cNvSpPr>
          <p:nvPr/>
        </p:nvSpPr>
        <p:spPr bwMode="auto">
          <a:xfrm>
            <a:off x="4359275" y="115888"/>
            <a:ext cx="4572000" cy="6464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Мимические мышцы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Вид справа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1 - сухожильный шлем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(надчерепной апоневроз)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2 - лобное брюшко затылочно-лобной мышцы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3 - круговая мышца глаза 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4 - мышца, поднимающая верхнюю губу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5 - мышца, поднимающая угол рта 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6 - круговая мышца рта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7 - большая скуловая мышца;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8 - мыш­ца, опускающая нижнюю губу 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9 - мышца, опускающая угол рта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10 - мышца смеха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11 - подкожная мышца шеи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12 - грудино-ключично-сосцевидная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13 - трапециевидная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14 - задняя ушная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15 - затылочное брюшко затылочно-лобной мышцы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16 - верхняя ушная мышца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>
            <a:picLocks noChangeAspect="1" noChangeArrowheads="1"/>
          </p:cNvPicPr>
          <p:nvPr/>
        </p:nvPicPr>
        <p:blipFill>
          <a:blip r:embed="rId3"/>
          <a:srcRect l="2420" t="3542" r="2428" b="2356"/>
          <a:stretch>
            <a:fillRect/>
          </a:stretch>
        </p:blipFill>
        <p:spPr bwMode="auto">
          <a:xfrm>
            <a:off x="107950" y="460375"/>
            <a:ext cx="4464050" cy="54879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08" name="Google Shape;108;p16"/>
          <p:cNvSpPr>
            <a:spLocks noChangeArrowheads="1"/>
          </p:cNvSpPr>
          <p:nvPr/>
        </p:nvSpPr>
        <p:spPr bwMode="auto">
          <a:xfrm>
            <a:off x="4748213" y="1423988"/>
            <a:ext cx="4248150" cy="45243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Мышцы шеи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Вид спереди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1 - двубрюшная мышца (переднее брюшко)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2 - челюстно-подъязычная мышца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3 - грудино-ключично-сосцевидная мышца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4 - грудино-подъязычная мышца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5 – грудино-­щитовидная мышца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6 - лопаточно-подъязычная мышца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7 - лестничные мышцы (передняя, средняя и задняя)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8 - подъязычная кость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9 - двубрюшная мышца (заднее брюшко)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10 - шилоподъязычная мышца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 descr="http://vmede.org/sait/content/Anatomija_sapin_1/6_files/mb4_055.jpe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2713"/>
            <a:ext cx="4608513" cy="5332412"/>
          </a:xfrm>
          <a:prstGeom prst="rect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</p:pic>
      <p:sp>
        <p:nvSpPr>
          <p:cNvPr id="114" name="Google Shape;114;p17"/>
          <p:cNvSpPr>
            <a:spLocks noChangeArrowheads="1"/>
          </p:cNvSpPr>
          <p:nvPr/>
        </p:nvSpPr>
        <p:spPr bwMode="auto">
          <a:xfrm>
            <a:off x="4859338" y="112713"/>
            <a:ext cx="4148137" cy="64944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Грудино-ключично-сосцевидная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Надподъязычные и подподъязычные мышцы шеи, вид справа: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1 - грудино-ключично-сосцевидная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2 - шило-подъязычная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 3 - заднее брюшко двубрюшной мышцы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4 - челюстно-подъязычная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5 - переднее брюшко двубрюшной мышцы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6 - подъязычная кость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7 - щитоподъязычная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8 - верхнее брюшко лопаточно-подъязычной мышцы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9 - грудино-подъязычная мышца 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10 - нижнее брюшко лопаточно-подъязычной мышцы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11 - задняя лестничная мышца 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12 - средняя лестничная мышца 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13 - передняя лестничная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 14 - мышца, поднимающая лопатку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15 - ременная мышца головы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16 - подъязычно-язычная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17 - околоушная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 descr="http://vmede.org/sait/content/Anatomija_sapin_1/6_files/mb4_031.jpe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333375"/>
            <a:ext cx="4613275" cy="5040313"/>
          </a:xfrm>
          <a:prstGeom prst="rect">
            <a:avLst/>
          </a:prstGeom>
          <a:noFill/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</p:pic>
      <p:sp>
        <p:nvSpPr>
          <p:cNvPr id="120" name="Google Shape;120;p18"/>
          <p:cNvSpPr>
            <a:spLocks noChangeArrowheads="1"/>
          </p:cNvSpPr>
          <p:nvPr/>
        </p:nvSpPr>
        <p:spPr bwMode="auto">
          <a:xfrm>
            <a:off x="4932363" y="333375"/>
            <a:ext cx="4032250" cy="53244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Подкожная мышца и другие мышцы шеи, вид спереди: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1 - подкожная мышца шеи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2 - жевательная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3 - поднижнечелюстная железа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4 - шило-подъязычная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5 - заднее брюшко двубрюшной мышцы 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6 - шейная фасция (разрезана и отвернута)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7 - верхнее брюшко лопаточно-подъязычной мышцы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8 - грудино-подъязычная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9 - грудино-ключично-сосцевидная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10 - шейная фасция (разрезана и отвернута)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11 - подъязычная кость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12 - челюстно-подъязычная мышца 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13 - переднее брюшко двубрюшной мышцы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39713"/>
            <a:ext cx="5545138" cy="4773612"/>
          </a:xfrm>
          <a:prstGeom prst="rect">
            <a:avLst/>
          </a:prstGeom>
          <a:noFill/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</p:spPr>
      </p:pic>
      <p:sp>
        <p:nvSpPr>
          <p:cNvPr id="126" name="Google Shape;126;p19"/>
          <p:cNvSpPr>
            <a:spLocks noChangeArrowheads="1"/>
          </p:cNvSpPr>
          <p:nvPr/>
        </p:nvSpPr>
        <p:spPr bwMode="auto">
          <a:xfrm>
            <a:off x="1692275" y="5157788"/>
            <a:ext cx="5832475" cy="14763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Жевательные мышцы. Вид справа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1 - жевательная мышца (поверхностная часть) 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2 - жевательная мышца (глубокая часть) 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3 - жировая ткань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4 - височная фасция (поверхностная пластинка)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 descr="http://vmede.org/sait/content/Anatomija_sapin_1/6_files/mb4_032.jpe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17475"/>
            <a:ext cx="4899025" cy="4175125"/>
          </a:xfrm>
          <a:prstGeom prst="rect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</p:pic>
      <p:sp>
        <p:nvSpPr>
          <p:cNvPr id="132" name="Google Shape;132;p20"/>
          <p:cNvSpPr>
            <a:spLocks noChangeArrowheads="1"/>
          </p:cNvSpPr>
          <p:nvPr/>
        </p:nvSpPr>
        <p:spPr bwMode="auto">
          <a:xfrm>
            <a:off x="655638" y="4437063"/>
            <a:ext cx="7864475" cy="23383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Медиальная и латеральная крыловидные мышцы, вид справа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Скуловая дуга и венечный отросток нижней челюсти отпилены и удалены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Сухожилие височной мышцы поднято кверху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1 - латеральная крыловидная мышца (верхняя головка)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2 - латеральная крыловидная мышца (нижняя головка)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3 - медиальная крыловидная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4 - суставной диск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5 - височная мышца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b="1"/>
              <a:t>6 - сухожилие височной мышцы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PresentationFormat>Экран (4:3)</PresentationFormat>
  <Paragraphs>100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ASER</cp:lastModifiedBy>
  <cp:revision>1</cp:revision>
  <dcterms:modified xsi:type="dcterms:W3CDTF">2020-10-20T07:50:57Z</dcterms:modified>
</cp:coreProperties>
</file>