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85" r:id="rId3"/>
    <p:sldId id="257" r:id="rId4"/>
    <p:sldId id="258" r:id="rId5"/>
    <p:sldId id="259" r:id="rId6"/>
    <p:sldId id="260" r:id="rId7"/>
    <p:sldId id="261" r:id="rId8"/>
    <p:sldId id="262" r:id="rId9"/>
    <p:sldId id="263" r:id="rId10"/>
    <p:sldId id="264" r:id="rId11"/>
    <p:sldId id="267" r:id="rId12"/>
    <p:sldId id="265" r:id="rId13"/>
    <p:sldId id="266"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77"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6" r:id="rId61"/>
    <p:sldId id="317" r:id="rId62"/>
    <p:sldId id="318" r:id="rId63"/>
    <p:sldId id="319"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04" autoAdjust="0"/>
    <p:restoredTop sz="94660"/>
  </p:normalViewPr>
  <p:slideViewPr>
    <p:cSldViewPr snapToGrid="0">
      <p:cViewPr varScale="1">
        <p:scale>
          <a:sx n="80" d="100"/>
          <a:sy n="80" d="100"/>
        </p:scale>
        <p:origin x="-686" y="-6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D91B7-3D43-4F53-AE46-076FACA4B3D7}" type="datetimeFigureOut">
              <a:rPr lang="ru-RU" smtClean="0"/>
              <a:pPr/>
              <a:t>06.12.2025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ED4BD-290B-4991-8A15-0331151170AB}" type="slidenum">
              <a:rPr lang="ru-RU" smtClean="0"/>
              <a:pPr/>
              <a:t>‹#›</a:t>
            </a:fld>
            <a:endParaRPr lang="ru-RU"/>
          </a:p>
        </p:txBody>
      </p:sp>
    </p:spTree>
    <p:extLst>
      <p:ext uri="{BB962C8B-B14F-4D97-AF65-F5344CB8AC3E}">
        <p14:creationId xmlns:p14="http://schemas.microsoft.com/office/powerpoint/2010/main" xmlns="" val="25419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DED4BD-290B-4991-8A15-0331151170AB}" type="slidenum">
              <a:rPr lang="ru-RU" smtClean="0"/>
              <a:pPr/>
              <a:t>4</a:t>
            </a:fld>
            <a:endParaRPr lang="ru-RU"/>
          </a:p>
        </p:txBody>
      </p:sp>
    </p:spTree>
    <p:extLst>
      <p:ext uri="{BB962C8B-B14F-4D97-AF65-F5344CB8AC3E}">
        <p14:creationId xmlns:p14="http://schemas.microsoft.com/office/powerpoint/2010/main" xmlns="" val="138721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29C3A8F-E5D0-4DD2-8B55-A3C05F34DEF1}" type="datetimeFigureOut">
              <a:rPr lang="ru-RU" smtClean="0"/>
              <a:pPr/>
              <a:t>06.12.2025</a:t>
            </a:fld>
            <a:endParaRPr lang="ru-RU"/>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162430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9C3A8F-E5D0-4DD2-8B55-A3C05F34DEF1}" type="datetimeFigureOut">
              <a:rPr lang="ru-RU" smtClean="0"/>
              <a:pPr/>
              <a:t>06.12.2025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426175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29C3A8F-E5D0-4DD2-8B55-A3C05F34DEF1}" type="datetimeFigureOut">
              <a:rPr lang="ru-RU" smtClean="0"/>
              <a:pPr/>
              <a:t>06.12.2025</a:t>
            </a:fld>
            <a:endParaRPr lang="ru-RU"/>
          </a:p>
        </p:txBody>
      </p:sp>
      <p:sp>
        <p:nvSpPr>
          <p:cNvPr id="5" name="Footer Placeholder 4"/>
          <p:cNvSpPr>
            <a:spLocks noGrp="1"/>
          </p:cNvSpPr>
          <p:nvPr>
            <p:ph type="ftr" sz="quarter" idx="11"/>
          </p:nvPr>
        </p:nvSpPr>
        <p:spPr>
          <a:xfrm>
            <a:off x="774923" y="5951811"/>
            <a:ext cx="7896279" cy="365125"/>
          </a:xfrm>
        </p:spPr>
        <p:txBody>
          <a:bodyPr/>
          <a:lstStyle/>
          <a:p>
            <a:endParaRPr lang="ru-RU"/>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176169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9C3A8F-E5D0-4DD2-8B55-A3C05F34DEF1}" type="datetimeFigureOut">
              <a:rPr lang="ru-RU" smtClean="0"/>
              <a:pPr/>
              <a:t>06.12.2025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558300" y="5956137"/>
            <a:ext cx="1052508" cy="365125"/>
          </a:xfrm>
        </p:spPr>
        <p:txBody>
          <a:body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267104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29C3A8F-E5D0-4DD2-8B55-A3C05F34DEF1}" type="datetimeFigureOut">
              <a:rPr lang="ru-RU" smtClean="0"/>
              <a:pPr/>
              <a:t>06.12.2025</a:t>
            </a:fld>
            <a:endParaRPr lang="ru-RU"/>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330603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9C3A8F-E5D0-4DD2-8B55-A3C05F34DEF1}" type="datetimeFigureOut">
              <a:rPr lang="ru-RU" smtClean="0"/>
              <a:pPr/>
              <a:t>06.12.2025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150868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29C3A8F-E5D0-4DD2-8B55-A3C05F34DEF1}" type="datetimeFigureOut">
              <a:rPr lang="ru-RU" smtClean="0"/>
              <a:pPr/>
              <a:t>06.12.2025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287587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29C3A8F-E5D0-4DD2-8B55-A3C05F34DEF1}" type="datetimeFigureOut">
              <a:rPr lang="ru-RU" smtClean="0"/>
              <a:pPr/>
              <a:t>06.12.2025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2225432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C3A8F-E5D0-4DD2-8B55-A3C05F34DEF1}" type="datetimeFigureOut">
              <a:rPr lang="ru-RU" smtClean="0"/>
              <a:pPr/>
              <a:t>06.12.2025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357156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29C3A8F-E5D0-4DD2-8B55-A3C05F34DEF1}" type="datetimeFigureOut">
              <a:rPr lang="ru-RU" smtClean="0"/>
              <a:pPr/>
              <a:t>06.12.2025</a:t>
            </a:fld>
            <a:endParaRPr lang="ru-RU"/>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83988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29C3A8F-E5D0-4DD2-8B55-A3C05F34DEF1}" type="datetimeFigureOut">
              <a:rPr lang="ru-RU" smtClean="0"/>
              <a:pPr/>
              <a:t>06.12.2025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DA26F6-33FF-4B69-8E0A-20035F0A78CD}" type="slidenum">
              <a:rPr lang="ru-RU" smtClean="0"/>
              <a:pPr/>
              <a:t>‹#›</a:t>
            </a:fld>
            <a:endParaRPr lang="ru-RU"/>
          </a:p>
        </p:txBody>
      </p:sp>
    </p:spTree>
    <p:extLst>
      <p:ext uri="{BB962C8B-B14F-4D97-AF65-F5344CB8AC3E}">
        <p14:creationId xmlns:p14="http://schemas.microsoft.com/office/powerpoint/2010/main" xmlns="" val="393918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29C3A8F-E5D0-4DD2-8B55-A3C05F34DEF1}" type="datetimeFigureOut">
              <a:rPr lang="ru-RU" smtClean="0"/>
              <a:pPr/>
              <a:t>06.12.2025</a:t>
            </a:fld>
            <a:endParaRPr lang="ru-RU"/>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ru-RU"/>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4DA26F6-33FF-4B69-8E0A-20035F0A78CD}" type="slidenum">
              <a:rPr lang="ru-RU" smtClean="0"/>
              <a:pPr/>
              <a:t>‹#›</a:t>
            </a:fld>
            <a:endParaRPr lang="ru-RU"/>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977223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probolezny.ru/infekcionnyy-endokardi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36409"/>
            <a:ext cx="12192000" cy="523220"/>
          </a:xfrm>
          <a:prstGeom prst="rect">
            <a:avLst/>
          </a:prstGeom>
        </p:spPr>
        <p:txBody>
          <a:bodyPr wrap="square">
            <a:spAutoFit/>
          </a:bodyPr>
          <a:lstStyle/>
          <a:p>
            <a:pPr algn="ctr"/>
            <a:r>
              <a:rPr lang="ru-RU" altLang="ru-RU" sz="1400" dirty="0">
                <a:cs typeface="Tahoma" panose="020B0604030504040204" pitchFamily="34" charset="0"/>
              </a:rPr>
              <a:t>ГОСУДАРСТВЕННОЕ БЮДЖЕТНОЕ ПРОФЕССИОНАЛЬНОЕ ОБРАЗОВАТЕЛЬНОЕ УЧРЕЖДЕНИЕ </a:t>
            </a:r>
            <a:br>
              <a:rPr lang="ru-RU" altLang="ru-RU" sz="1400" dirty="0">
                <a:cs typeface="Tahoma" panose="020B0604030504040204" pitchFamily="34" charset="0"/>
              </a:rPr>
            </a:br>
            <a:r>
              <a:rPr lang="ru-RU" altLang="ru-RU" sz="1400" dirty="0">
                <a:cs typeface="Tahoma" panose="020B0604030504040204" pitchFamily="34" charset="0"/>
              </a:rPr>
              <a:t>КУРГАНСКИЙ БАЗОВЫЙ МЕДИЦИНСКИЙ КОЛЛЕДЖ </a:t>
            </a:r>
            <a:endParaRPr lang="ru-RU" altLang="ru-RU" sz="1400" dirty="0"/>
          </a:p>
        </p:txBody>
      </p:sp>
      <p:sp>
        <p:nvSpPr>
          <p:cNvPr id="5" name="Прямоугольник 4"/>
          <p:cNvSpPr/>
          <p:nvPr/>
        </p:nvSpPr>
        <p:spPr>
          <a:xfrm>
            <a:off x="171992" y="2259967"/>
            <a:ext cx="7726392" cy="1569660"/>
          </a:xfrm>
          <a:prstGeom prst="rect">
            <a:avLst/>
          </a:prstGeom>
        </p:spPr>
        <p:txBody>
          <a:bodyPr wrap="square">
            <a:spAutoFit/>
          </a:bodyPr>
          <a:lstStyle/>
          <a:p>
            <a:pPr algn="ctr"/>
            <a:r>
              <a:rPr lang="ru-RU" sz="2400" b="1" dirty="0">
                <a:solidFill>
                  <a:schemeClr val="accent1">
                    <a:lumMod val="90000"/>
                    <a:lumOff val="10000"/>
                  </a:schemeClr>
                </a:solidFill>
              </a:rPr>
              <a:t>ДИАГНОСТИКА И ЛЕЧЕНИЕ ЗАБОЛЕВАНИЙ ОРГАНОВ КРОВООБРАЩЕНИЯ:ИНФЕКЦИОННЫЙ ЭНДОКАРДИТ, ПЕРИКАРДИТ, МИОКАРДИТ, КАРДИОМИОПАТИЯ </a:t>
            </a:r>
          </a:p>
        </p:txBody>
      </p:sp>
      <p:pic>
        <p:nvPicPr>
          <p:cNvPr id="2050" name="Picture 2" descr="Picture backgroun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7908310" y="1704242"/>
            <a:ext cx="4158103" cy="5041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554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593945" y="1474963"/>
            <a:ext cx="7110772" cy="5252156"/>
          </a:xfrm>
          <a:prstGeom prst="rect">
            <a:avLst/>
          </a:prstGeom>
        </p:spPr>
      </p:pic>
      <p:sp>
        <p:nvSpPr>
          <p:cNvPr id="2" name="Прямоугольник 1"/>
          <p:cNvSpPr/>
          <p:nvPr/>
        </p:nvSpPr>
        <p:spPr>
          <a:xfrm>
            <a:off x="4042677" y="-85462"/>
            <a:ext cx="4239430" cy="584775"/>
          </a:xfrm>
          <a:prstGeom prst="rect">
            <a:avLst/>
          </a:prstGeom>
        </p:spPr>
        <p:txBody>
          <a:bodyPr wrap="none">
            <a:spAutoFit/>
          </a:bodyPr>
          <a:lstStyle/>
          <a:p>
            <a:r>
              <a:rPr lang="ru-RU" sz="3200" b="1" dirty="0">
                <a:solidFill>
                  <a:schemeClr val="accent1">
                    <a:lumMod val="90000"/>
                    <a:lumOff val="10000"/>
                  </a:schemeClr>
                </a:solidFill>
              </a:rPr>
              <a:t>Клиническая картина </a:t>
            </a:r>
          </a:p>
        </p:txBody>
      </p:sp>
      <p:sp>
        <p:nvSpPr>
          <p:cNvPr id="3" name="Прямоугольник 2"/>
          <p:cNvSpPr/>
          <p:nvPr/>
        </p:nvSpPr>
        <p:spPr>
          <a:xfrm>
            <a:off x="202977" y="689485"/>
            <a:ext cx="11918830" cy="880369"/>
          </a:xfrm>
          <a:prstGeom prst="rect">
            <a:avLst/>
          </a:prstGeom>
        </p:spPr>
        <p:txBody>
          <a:bodyPr wrap="square">
            <a:spAutoFit/>
          </a:bodyPr>
          <a:lstStyle/>
          <a:p>
            <a:pPr indent="457200">
              <a:lnSpc>
                <a:spcPct val="150000"/>
              </a:lnSpc>
            </a:pPr>
            <a:r>
              <a:rPr lang="ru-RU" b="0" i="0" dirty="0">
                <a:solidFill>
                  <a:srgbClr val="181D21"/>
                </a:solidFill>
                <a:effectLst/>
              </a:rPr>
              <a:t>При длительном течении заболевания (около 2–3 месяцев) концевые фаланги пальцев и ногти изменяются по типу «барабанных палочек» и «часовых стёкол».</a:t>
            </a:r>
            <a:endParaRPr lang="ru-RU" dirty="0"/>
          </a:p>
        </p:txBody>
      </p:sp>
    </p:spTree>
    <p:extLst>
      <p:ext uri="{BB962C8B-B14F-4D97-AF65-F5344CB8AC3E}">
        <p14:creationId xmlns:p14="http://schemas.microsoft.com/office/powerpoint/2010/main" xmlns="" val="213998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8377" y="-17253"/>
            <a:ext cx="5521448" cy="523220"/>
          </a:xfrm>
          <a:prstGeom prst="rect">
            <a:avLst/>
          </a:prstGeom>
        </p:spPr>
        <p:txBody>
          <a:bodyPr wrap="none">
            <a:spAutoFit/>
          </a:bodyPr>
          <a:lstStyle/>
          <a:p>
            <a:pPr algn="ctr"/>
            <a:r>
              <a:rPr lang="ru-RU" sz="2800" b="1" dirty="0">
                <a:solidFill>
                  <a:schemeClr val="accent1">
                    <a:lumMod val="90000"/>
                    <a:lumOff val="10000"/>
                  </a:schemeClr>
                </a:solidFill>
              </a:rPr>
              <a:t>Дифференциальная диагностика</a:t>
            </a:r>
          </a:p>
        </p:txBody>
      </p:sp>
      <p:pic>
        <p:nvPicPr>
          <p:cNvPr id="5122" name="Picture 2" descr="Picture background"/>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81" t="23816" r="1639" b="3032"/>
          <a:stretch/>
        </p:blipFill>
        <p:spPr bwMode="auto">
          <a:xfrm>
            <a:off x="690412" y="714583"/>
            <a:ext cx="10618817" cy="59764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495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8377" y="-17253"/>
            <a:ext cx="5521448" cy="523220"/>
          </a:xfrm>
          <a:prstGeom prst="rect">
            <a:avLst/>
          </a:prstGeom>
        </p:spPr>
        <p:txBody>
          <a:bodyPr wrap="none">
            <a:spAutoFit/>
          </a:bodyPr>
          <a:lstStyle/>
          <a:p>
            <a:pPr algn="ctr"/>
            <a:r>
              <a:rPr lang="ru-RU" sz="2800" b="1" dirty="0">
                <a:solidFill>
                  <a:schemeClr val="accent1">
                    <a:lumMod val="90000"/>
                    <a:lumOff val="10000"/>
                  </a:schemeClr>
                </a:solidFill>
              </a:rPr>
              <a:t>Дифференциальная диагностика</a:t>
            </a:r>
          </a:p>
        </p:txBody>
      </p:sp>
      <p:pic>
        <p:nvPicPr>
          <p:cNvPr id="3074" name="Picture 2" descr="Picture background"/>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59" t="18323" r="2928"/>
          <a:stretch/>
        </p:blipFill>
        <p:spPr bwMode="auto">
          <a:xfrm>
            <a:off x="724619" y="715992"/>
            <a:ext cx="9635706" cy="6114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907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8377" y="-17253"/>
            <a:ext cx="5521448" cy="523220"/>
          </a:xfrm>
          <a:prstGeom prst="rect">
            <a:avLst/>
          </a:prstGeom>
        </p:spPr>
        <p:txBody>
          <a:bodyPr wrap="none">
            <a:spAutoFit/>
          </a:bodyPr>
          <a:lstStyle/>
          <a:p>
            <a:pPr algn="ctr"/>
            <a:r>
              <a:rPr lang="ru-RU" sz="2800" b="1" dirty="0">
                <a:solidFill>
                  <a:schemeClr val="accent1">
                    <a:lumMod val="90000"/>
                    <a:lumOff val="10000"/>
                  </a:schemeClr>
                </a:solidFill>
              </a:rPr>
              <a:t>Дифференциальная диагностика</a:t>
            </a:r>
          </a:p>
        </p:txBody>
      </p:sp>
      <p:pic>
        <p:nvPicPr>
          <p:cNvPr id="6146" name="Picture 2" descr="Picture background"/>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756" t="22334" r="1262"/>
          <a:stretch/>
        </p:blipFill>
        <p:spPr bwMode="auto">
          <a:xfrm>
            <a:off x="910093" y="741871"/>
            <a:ext cx="9998016" cy="60051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394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48377" y="-17253"/>
            <a:ext cx="5521448" cy="523220"/>
          </a:xfrm>
          <a:prstGeom prst="rect">
            <a:avLst/>
          </a:prstGeom>
        </p:spPr>
        <p:txBody>
          <a:bodyPr wrap="none">
            <a:spAutoFit/>
          </a:bodyPr>
          <a:lstStyle/>
          <a:p>
            <a:pPr algn="ctr"/>
            <a:r>
              <a:rPr lang="ru-RU" sz="2800" b="1" dirty="0">
                <a:solidFill>
                  <a:schemeClr val="accent1">
                    <a:lumMod val="90000"/>
                    <a:lumOff val="10000"/>
                  </a:schemeClr>
                </a:solidFill>
              </a:rPr>
              <a:t>Дифференциальная диагностика</a:t>
            </a:r>
          </a:p>
        </p:txBody>
      </p:sp>
      <p:pic>
        <p:nvPicPr>
          <p:cNvPr id="4098" name="Picture 2" descr="Picture backgroun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6394" y="723241"/>
            <a:ext cx="11487244" cy="56861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449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7103" y="-112144"/>
            <a:ext cx="6280030" cy="646331"/>
          </a:xfrm>
          <a:prstGeom prst="rect">
            <a:avLst/>
          </a:prstGeom>
          <a:noFill/>
        </p:spPr>
        <p:txBody>
          <a:bodyPr wrap="square" rtlCol="0">
            <a:spAutoFit/>
          </a:bodyPr>
          <a:lstStyle/>
          <a:p>
            <a:pPr algn="ctr"/>
            <a:r>
              <a:rPr lang="ru-RU" sz="3600" b="1" dirty="0">
                <a:solidFill>
                  <a:schemeClr val="accent1">
                    <a:lumMod val="90000"/>
                    <a:lumOff val="10000"/>
                  </a:schemeClr>
                </a:solidFill>
              </a:rPr>
              <a:t>Осложнения</a:t>
            </a:r>
          </a:p>
        </p:txBody>
      </p:sp>
      <p:sp>
        <p:nvSpPr>
          <p:cNvPr id="3" name="Прямоугольник 2"/>
          <p:cNvSpPr/>
          <p:nvPr/>
        </p:nvSpPr>
        <p:spPr>
          <a:xfrm>
            <a:off x="155274" y="806961"/>
            <a:ext cx="11654287" cy="5450851"/>
          </a:xfrm>
          <a:prstGeom prst="rect">
            <a:avLst/>
          </a:prstGeom>
        </p:spPr>
        <p:txBody>
          <a:bodyPr wrap="square">
            <a:spAutoFit/>
          </a:bodyPr>
          <a:lstStyle/>
          <a:p>
            <a:pPr marL="342900" indent="342900">
              <a:lnSpc>
                <a:spcPct val="150000"/>
              </a:lnSpc>
              <a:buFont typeface="+mj-lt"/>
              <a:buAutoNum type="arabicPeriod"/>
            </a:pPr>
            <a:r>
              <a:rPr lang="ru-RU" b="1" dirty="0">
                <a:solidFill>
                  <a:srgbClr val="333333"/>
                </a:solidFill>
                <a:effectLst/>
              </a:rPr>
              <a:t>со стороны сердца</a:t>
            </a:r>
            <a:r>
              <a:rPr lang="ru-RU" b="0" dirty="0">
                <a:solidFill>
                  <a:srgbClr val="333333"/>
                </a:solidFill>
                <a:effectLst/>
              </a:rPr>
              <a:t>: миокардит, перикардит, абсцессы, нарушение ритма и проводимости. </a:t>
            </a:r>
          </a:p>
          <a:p>
            <a:pPr marL="342900" indent="342900">
              <a:lnSpc>
                <a:spcPct val="150000"/>
              </a:lnSpc>
              <a:buFont typeface="+mj-lt"/>
              <a:buAutoNum type="arabicPeriod"/>
            </a:pPr>
            <a:r>
              <a:rPr lang="ru-RU" b="1" dirty="0">
                <a:solidFill>
                  <a:srgbClr val="333333"/>
                </a:solidFill>
                <a:effectLst/>
              </a:rPr>
              <a:t>со стороны почек</a:t>
            </a:r>
            <a:r>
              <a:rPr lang="ru-RU" b="0" dirty="0">
                <a:solidFill>
                  <a:srgbClr val="333333"/>
                </a:solidFill>
                <a:effectLst/>
              </a:rPr>
              <a:t>: инфаркт, диффузный </a:t>
            </a:r>
            <a:r>
              <a:rPr lang="ru-RU" b="0" dirty="0" err="1">
                <a:solidFill>
                  <a:srgbClr val="333333"/>
                </a:solidFill>
                <a:effectLst/>
              </a:rPr>
              <a:t>гломерулонефрит</a:t>
            </a:r>
            <a:r>
              <a:rPr lang="ru-RU" b="0" dirty="0">
                <a:solidFill>
                  <a:srgbClr val="333333"/>
                </a:solidFill>
                <a:effectLst/>
              </a:rPr>
              <a:t>, очаговый нефрит, нефротический синдром, острая почечная недостаточность. </a:t>
            </a:r>
          </a:p>
          <a:p>
            <a:pPr marL="342900" indent="342900">
              <a:lnSpc>
                <a:spcPct val="150000"/>
              </a:lnSpc>
              <a:buFont typeface="+mj-lt"/>
              <a:buAutoNum type="arabicPeriod"/>
            </a:pPr>
            <a:r>
              <a:rPr lang="ru-RU" b="1" dirty="0">
                <a:solidFill>
                  <a:srgbClr val="333333"/>
                </a:solidFill>
                <a:effectLst/>
              </a:rPr>
              <a:t>со стороны лёгких</a:t>
            </a:r>
            <a:r>
              <a:rPr lang="ru-RU" b="0" dirty="0">
                <a:solidFill>
                  <a:srgbClr val="333333"/>
                </a:solidFill>
                <a:effectLst/>
              </a:rPr>
              <a:t>: тромбоэмболия лёгочной артерии, инфаркт-пневмония, плеврит, абсцесс, лёгочная гипертензия. </a:t>
            </a:r>
          </a:p>
          <a:p>
            <a:pPr marL="342900" indent="342900">
              <a:lnSpc>
                <a:spcPct val="150000"/>
              </a:lnSpc>
              <a:buFont typeface="+mj-lt"/>
              <a:buAutoNum type="arabicPeriod"/>
            </a:pPr>
            <a:r>
              <a:rPr lang="ru-RU" b="1" dirty="0">
                <a:solidFill>
                  <a:srgbClr val="333333"/>
                </a:solidFill>
                <a:effectLst/>
              </a:rPr>
              <a:t>со стороны печени</a:t>
            </a:r>
            <a:r>
              <a:rPr lang="ru-RU" b="0" dirty="0">
                <a:solidFill>
                  <a:srgbClr val="333333"/>
                </a:solidFill>
                <a:effectLst/>
              </a:rPr>
              <a:t>: гепатит, абсцесс, цирроз. </a:t>
            </a:r>
          </a:p>
          <a:p>
            <a:pPr marL="342900" indent="342900">
              <a:lnSpc>
                <a:spcPct val="150000"/>
              </a:lnSpc>
              <a:buFont typeface="+mj-lt"/>
              <a:buAutoNum type="arabicPeriod"/>
            </a:pPr>
            <a:r>
              <a:rPr lang="ru-RU" b="1" dirty="0">
                <a:solidFill>
                  <a:srgbClr val="333333"/>
                </a:solidFill>
                <a:effectLst/>
              </a:rPr>
              <a:t>со стороны селезёнки</a:t>
            </a:r>
            <a:r>
              <a:rPr lang="ru-RU" b="0" dirty="0">
                <a:solidFill>
                  <a:srgbClr val="333333"/>
                </a:solidFill>
                <a:effectLst/>
              </a:rPr>
              <a:t>: </a:t>
            </a:r>
            <a:r>
              <a:rPr lang="ru-RU" b="0" dirty="0" err="1">
                <a:solidFill>
                  <a:srgbClr val="333333"/>
                </a:solidFill>
                <a:effectLst/>
              </a:rPr>
              <a:t>спленомегалия</a:t>
            </a:r>
            <a:r>
              <a:rPr lang="ru-RU" b="0" dirty="0">
                <a:solidFill>
                  <a:srgbClr val="333333"/>
                </a:solidFill>
                <a:effectLst/>
              </a:rPr>
              <a:t>, инфаркт, абсцесс. </a:t>
            </a:r>
          </a:p>
          <a:p>
            <a:pPr marL="342900" indent="342900">
              <a:lnSpc>
                <a:spcPct val="150000"/>
              </a:lnSpc>
              <a:buFont typeface="+mj-lt"/>
              <a:buAutoNum type="arabicPeriod"/>
            </a:pPr>
            <a:r>
              <a:rPr lang="ru-RU" b="1" dirty="0">
                <a:solidFill>
                  <a:srgbClr val="333333"/>
                </a:solidFill>
                <a:effectLst/>
              </a:rPr>
              <a:t>со стороны нервной системы</a:t>
            </a:r>
            <a:r>
              <a:rPr lang="ru-RU" b="0" dirty="0">
                <a:solidFill>
                  <a:srgbClr val="333333"/>
                </a:solidFill>
                <a:effectLst/>
              </a:rPr>
              <a:t>: острое нарушение мозгового кровообращения, менингит, </a:t>
            </a:r>
            <a:r>
              <a:rPr lang="ru-RU" b="0" dirty="0" err="1">
                <a:solidFill>
                  <a:srgbClr val="333333"/>
                </a:solidFill>
                <a:effectLst/>
              </a:rPr>
              <a:t>менингоэнцефалит</a:t>
            </a:r>
            <a:r>
              <a:rPr lang="ru-RU" b="0" dirty="0">
                <a:solidFill>
                  <a:srgbClr val="333333"/>
                </a:solidFill>
                <a:effectLst/>
              </a:rPr>
              <a:t>, абсцессы головного мозга. </a:t>
            </a:r>
          </a:p>
          <a:p>
            <a:pPr marL="342900" indent="342900">
              <a:lnSpc>
                <a:spcPct val="150000"/>
              </a:lnSpc>
              <a:buFont typeface="+mj-lt"/>
              <a:buAutoNum type="arabicPeriod"/>
            </a:pPr>
            <a:r>
              <a:rPr lang="ru-RU" b="1" dirty="0">
                <a:solidFill>
                  <a:srgbClr val="333333"/>
                </a:solidFill>
                <a:effectLst/>
              </a:rPr>
              <a:t>со стороны сосудов</a:t>
            </a:r>
            <a:r>
              <a:rPr lang="ru-RU" b="0" dirty="0">
                <a:solidFill>
                  <a:srgbClr val="333333"/>
                </a:solidFill>
                <a:effectLst/>
              </a:rPr>
              <a:t>: </a:t>
            </a:r>
            <a:r>
              <a:rPr lang="ru-RU" b="0" dirty="0" err="1">
                <a:solidFill>
                  <a:srgbClr val="333333"/>
                </a:solidFill>
                <a:effectLst/>
              </a:rPr>
              <a:t>васкулит</a:t>
            </a:r>
            <a:r>
              <a:rPr lang="ru-RU" b="0" dirty="0">
                <a:solidFill>
                  <a:srgbClr val="333333"/>
                </a:solidFill>
                <a:effectLst/>
              </a:rPr>
              <a:t>, эмболии, аневризмы, тромбозы. </a:t>
            </a:r>
          </a:p>
          <a:p>
            <a:pPr marL="342900" indent="342900">
              <a:lnSpc>
                <a:spcPct val="150000"/>
              </a:lnSpc>
              <a:buFont typeface="+mj-lt"/>
              <a:buAutoNum type="arabicPeriod"/>
            </a:pPr>
            <a:r>
              <a:rPr lang="ru-RU" b="1" dirty="0">
                <a:solidFill>
                  <a:srgbClr val="333333"/>
                </a:solidFill>
                <a:effectLst/>
              </a:rPr>
              <a:t>опасные осложнения</a:t>
            </a:r>
            <a:r>
              <a:rPr lang="ru-RU" b="0" dirty="0">
                <a:solidFill>
                  <a:srgbClr val="333333"/>
                </a:solidFill>
                <a:effectLst/>
              </a:rPr>
              <a:t>, способные привести к смерти: септический шок, респираторный </a:t>
            </a:r>
            <a:r>
              <a:rPr lang="ru-RU" b="0" dirty="0" err="1">
                <a:solidFill>
                  <a:srgbClr val="333333"/>
                </a:solidFill>
                <a:effectLst/>
              </a:rPr>
              <a:t>дистресс</a:t>
            </a:r>
            <a:r>
              <a:rPr lang="ru-RU" b="0" dirty="0">
                <a:solidFill>
                  <a:srgbClr val="333333"/>
                </a:solidFill>
                <a:effectLst/>
              </a:rPr>
              <a:t>-синдром (отёк лёгких, нарушение дыхания), </a:t>
            </a:r>
            <a:r>
              <a:rPr lang="ru-RU" b="0" dirty="0" err="1">
                <a:solidFill>
                  <a:srgbClr val="333333"/>
                </a:solidFill>
                <a:effectLst/>
              </a:rPr>
              <a:t>полиорганная</a:t>
            </a:r>
            <a:r>
              <a:rPr lang="ru-RU" b="0" dirty="0">
                <a:solidFill>
                  <a:srgbClr val="333333"/>
                </a:solidFill>
                <a:effectLst/>
              </a:rPr>
              <a:t> недостаточность (нарушение работы одного или нескольких жизненно важных органов), острая сердечная недостаточность. </a:t>
            </a:r>
          </a:p>
        </p:txBody>
      </p:sp>
    </p:spTree>
    <p:extLst>
      <p:ext uri="{BB962C8B-B14F-4D97-AF65-F5344CB8AC3E}">
        <p14:creationId xmlns:p14="http://schemas.microsoft.com/office/powerpoint/2010/main" xmlns="" val="172620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4705" y="-85462"/>
            <a:ext cx="6383799" cy="523220"/>
          </a:xfrm>
          <a:prstGeom prst="rect">
            <a:avLst/>
          </a:prstGeom>
        </p:spPr>
        <p:txBody>
          <a:bodyPr wrap="none">
            <a:spAutoFit/>
          </a:bodyPr>
          <a:lstStyle/>
          <a:p>
            <a:pPr algn="ctr"/>
            <a:r>
              <a:rPr lang="ru-RU" sz="2800" b="1" dirty="0">
                <a:solidFill>
                  <a:schemeClr val="accent1">
                    <a:lumMod val="90000"/>
                    <a:lumOff val="10000"/>
                  </a:schemeClr>
                </a:solidFill>
              </a:rPr>
              <a:t>Методы лабораторного исследования</a:t>
            </a:r>
          </a:p>
        </p:txBody>
      </p:sp>
      <p:sp>
        <p:nvSpPr>
          <p:cNvPr id="3" name="Прямоугольник 2"/>
          <p:cNvSpPr/>
          <p:nvPr/>
        </p:nvSpPr>
        <p:spPr>
          <a:xfrm>
            <a:off x="287546" y="977062"/>
            <a:ext cx="11806687" cy="5124480"/>
          </a:xfrm>
          <a:prstGeom prst="rect">
            <a:avLst/>
          </a:prstGeom>
        </p:spPr>
        <p:txBody>
          <a:bodyPr wrap="square">
            <a:spAutoFit/>
          </a:bodyPr>
          <a:lstStyle/>
          <a:p>
            <a:pPr indent="457200">
              <a:lnSpc>
                <a:spcPct val="150000"/>
              </a:lnSpc>
              <a:buFont typeface="Arial" panose="020B0604020202020204" pitchFamily="34" charset="0"/>
              <a:buChar char="•"/>
            </a:pPr>
            <a:r>
              <a:rPr lang="ru-RU" sz="2000" b="0" i="0" dirty="0">
                <a:solidFill>
                  <a:srgbClr val="181D21"/>
                </a:solidFill>
                <a:effectLst/>
              </a:rPr>
              <a:t>общий анализ крови — повышен уровень лейкоцитов и скорость оседания эритроцитов, снижен гемоглобин;</a:t>
            </a:r>
          </a:p>
          <a:p>
            <a:pPr indent="457200">
              <a:lnSpc>
                <a:spcPct val="150000"/>
              </a:lnSpc>
              <a:buFont typeface="Arial" panose="020B0604020202020204" pitchFamily="34" charset="0"/>
              <a:buChar char="•"/>
            </a:pPr>
            <a:r>
              <a:rPr lang="ru-RU" sz="2000" b="0" i="0" dirty="0">
                <a:solidFill>
                  <a:srgbClr val="181D21"/>
                </a:solidFill>
                <a:effectLst/>
              </a:rPr>
              <a:t>анализ на ревматоидный фактор — примерно у половины пациентов с инфекционным эндокардитом повышен ревматоидный фактор;</a:t>
            </a:r>
          </a:p>
          <a:p>
            <a:pPr indent="457200">
              <a:lnSpc>
                <a:spcPct val="150000"/>
              </a:lnSpc>
              <a:buFont typeface="Arial" panose="020B0604020202020204" pitchFamily="34" charset="0"/>
              <a:buChar char="•"/>
            </a:pPr>
            <a:r>
              <a:rPr lang="ru-RU" sz="2000" b="0" i="0" dirty="0">
                <a:solidFill>
                  <a:srgbClr val="181D21"/>
                </a:solidFill>
                <a:effectLst/>
              </a:rPr>
              <a:t>анализ на С-реактивный белок — уровень этого белка также повышен;</a:t>
            </a:r>
          </a:p>
          <a:p>
            <a:pPr indent="457200">
              <a:lnSpc>
                <a:spcPct val="150000"/>
              </a:lnSpc>
              <a:buFont typeface="Arial" panose="020B0604020202020204" pitchFamily="34" charset="0"/>
              <a:buChar char="•"/>
            </a:pPr>
            <a:r>
              <a:rPr lang="ru-RU" sz="2000" b="0" i="0" dirty="0">
                <a:solidFill>
                  <a:srgbClr val="181D21"/>
                </a:solidFill>
                <a:effectLst/>
              </a:rPr>
              <a:t>биохимический анализ крови — низкий уровень альбумина и высокое </a:t>
            </a:r>
            <a:r>
              <a:rPr lang="ru-RU" sz="2000" b="0" i="0" dirty="0">
                <a:solidFill>
                  <a:srgbClr val="202124"/>
                </a:solidFill>
                <a:effectLst/>
              </a:rPr>
              <a:t>содержание азотистых продуктов обмена</a:t>
            </a:r>
            <a:r>
              <a:rPr lang="ru-RU" sz="2000" b="0" i="0" dirty="0">
                <a:solidFill>
                  <a:srgbClr val="181D21"/>
                </a:solidFill>
                <a:effectLst/>
              </a:rPr>
              <a:t> (</a:t>
            </a:r>
            <a:r>
              <a:rPr lang="ru-RU" sz="2000" b="0" i="0" dirty="0" err="1">
                <a:solidFill>
                  <a:srgbClr val="181D21"/>
                </a:solidFill>
                <a:effectLst/>
              </a:rPr>
              <a:t>гипоальбуминемия</a:t>
            </a:r>
            <a:r>
              <a:rPr lang="ru-RU" sz="2000" b="0" i="0" dirty="0">
                <a:solidFill>
                  <a:srgbClr val="181D21"/>
                </a:solidFill>
                <a:effectLst/>
              </a:rPr>
              <a:t> и азотемия);</a:t>
            </a:r>
          </a:p>
          <a:p>
            <a:pPr indent="457200">
              <a:lnSpc>
                <a:spcPct val="150000"/>
              </a:lnSpc>
              <a:buFont typeface="Arial" panose="020B0604020202020204" pitchFamily="34" charset="0"/>
              <a:buChar char="•"/>
            </a:pPr>
            <a:r>
              <a:rPr lang="ru-RU" sz="2000" b="0" i="0" dirty="0" err="1">
                <a:solidFill>
                  <a:srgbClr val="181D21"/>
                </a:solidFill>
                <a:effectLst/>
              </a:rPr>
              <a:t>коагулограмма</a:t>
            </a:r>
            <a:r>
              <a:rPr lang="ru-RU" sz="2000" b="0" i="0" dirty="0">
                <a:solidFill>
                  <a:srgbClr val="181D21"/>
                </a:solidFill>
                <a:effectLst/>
              </a:rPr>
              <a:t> — может быть увеличено </a:t>
            </a:r>
            <a:r>
              <a:rPr lang="ru-RU" sz="2000" b="0" i="0" dirty="0" err="1">
                <a:solidFill>
                  <a:srgbClr val="181D21"/>
                </a:solidFill>
                <a:effectLst/>
              </a:rPr>
              <a:t>протромбиновое</a:t>
            </a:r>
            <a:r>
              <a:rPr lang="ru-RU" sz="2000" b="0" i="0" dirty="0">
                <a:solidFill>
                  <a:srgbClr val="181D21"/>
                </a:solidFill>
                <a:effectLst/>
              </a:rPr>
              <a:t> время, снижен </a:t>
            </a:r>
            <a:r>
              <a:rPr lang="ru-RU" sz="2000" b="0" i="0" dirty="0" err="1">
                <a:solidFill>
                  <a:srgbClr val="181D21"/>
                </a:solidFill>
                <a:effectLst/>
              </a:rPr>
              <a:t>протромбиновый</a:t>
            </a:r>
            <a:r>
              <a:rPr lang="ru-RU" sz="2000" b="0" i="0" dirty="0">
                <a:solidFill>
                  <a:srgbClr val="181D21"/>
                </a:solidFill>
                <a:effectLst/>
              </a:rPr>
              <a:t> индекс по </a:t>
            </a:r>
            <a:r>
              <a:rPr lang="ru-RU" sz="2000" b="0" i="0" dirty="0" err="1">
                <a:solidFill>
                  <a:srgbClr val="181D21"/>
                </a:solidFill>
                <a:effectLst/>
              </a:rPr>
              <a:t>Квику</a:t>
            </a:r>
            <a:r>
              <a:rPr lang="ru-RU" sz="2000" b="0" i="0" dirty="0">
                <a:solidFill>
                  <a:srgbClr val="181D21"/>
                </a:solidFill>
                <a:effectLst/>
              </a:rPr>
              <a:t>, повышен уровень фибриногена (эти изменения неспецифичны и могут появляться при любом воспалении);</a:t>
            </a:r>
          </a:p>
          <a:p>
            <a:pPr indent="457200">
              <a:lnSpc>
                <a:spcPct val="150000"/>
              </a:lnSpc>
              <a:buFont typeface="Arial" panose="020B0604020202020204" pitchFamily="34" charset="0"/>
              <a:buChar char="•"/>
            </a:pPr>
            <a:r>
              <a:rPr lang="ru-RU" sz="2000" b="0" i="0" dirty="0">
                <a:solidFill>
                  <a:srgbClr val="181D21"/>
                </a:solidFill>
                <a:effectLst/>
              </a:rPr>
              <a:t>посев крови на типичные возбудители эндокардита</a:t>
            </a:r>
          </a:p>
        </p:txBody>
      </p:sp>
    </p:spTree>
    <p:extLst>
      <p:ext uri="{BB962C8B-B14F-4D97-AF65-F5344CB8AC3E}">
        <p14:creationId xmlns:p14="http://schemas.microsoft.com/office/powerpoint/2010/main" xmlns="" val="187261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6256" y="-85462"/>
            <a:ext cx="7000698" cy="523220"/>
          </a:xfrm>
          <a:prstGeom prst="rect">
            <a:avLst/>
          </a:prstGeom>
        </p:spPr>
        <p:txBody>
          <a:bodyPr wrap="none">
            <a:spAutoFit/>
          </a:bodyPr>
          <a:lstStyle/>
          <a:p>
            <a:pPr algn="ctr"/>
            <a:r>
              <a:rPr lang="ru-RU" sz="2800" b="1" dirty="0">
                <a:solidFill>
                  <a:schemeClr val="accent1">
                    <a:lumMod val="90000"/>
                    <a:lumOff val="10000"/>
                  </a:schemeClr>
                </a:solidFill>
              </a:rPr>
              <a:t>Методы инструментального исследования</a:t>
            </a:r>
          </a:p>
        </p:txBody>
      </p:sp>
      <p:pic>
        <p:nvPicPr>
          <p:cNvPr id="4" name="Рисунок 3"/>
          <p:cNvPicPr>
            <a:picLocks noChangeAspect="1"/>
          </p:cNvPicPr>
          <p:nvPr/>
        </p:nvPicPr>
        <p:blipFill>
          <a:blip r:embed="rId2"/>
          <a:stretch>
            <a:fillRect/>
          </a:stretch>
        </p:blipFill>
        <p:spPr>
          <a:xfrm>
            <a:off x="6323162" y="665036"/>
            <a:ext cx="5639342" cy="5596294"/>
          </a:xfrm>
          <a:prstGeom prst="rect">
            <a:avLst/>
          </a:prstGeom>
        </p:spPr>
      </p:pic>
      <p:sp>
        <p:nvSpPr>
          <p:cNvPr id="3" name="Прямоугольник 2"/>
          <p:cNvSpPr/>
          <p:nvPr/>
        </p:nvSpPr>
        <p:spPr>
          <a:xfrm>
            <a:off x="82451" y="1113609"/>
            <a:ext cx="6853187"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ru-RU" dirty="0"/>
              <a:t> </a:t>
            </a:r>
            <a:r>
              <a:rPr lang="ru-RU" dirty="0" err="1"/>
              <a:t>ЭхоКГ</a:t>
            </a:r>
            <a:r>
              <a:rPr lang="ru-RU" dirty="0"/>
              <a:t> — это основной метод диагностики инфекционного эндокардита. С помощью эхокардиографии можно оценить работу клапанов и по характерным эхо-сигналам выявить бактериальные вегетации на створках клапанов, определить риск эмболии (закупорки вегетациями кровеносных сосудов), оценить работу желудочков и подтвердить повышенное кровяное давление в лёгких.</a:t>
            </a:r>
          </a:p>
          <a:p>
            <a:pPr marL="285750" indent="285750">
              <a:lnSpc>
                <a:spcPct val="150000"/>
              </a:lnSpc>
              <a:buFont typeface="Arial" panose="020B0604020202020204" pitchFamily="34" charset="0"/>
              <a:buChar char="•"/>
            </a:pPr>
            <a:endParaRPr lang="ru-RU" dirty="0"/>
          </a:p>
          <a:p>
            <a:pPr marL="285750" indent="285750">
              <a:lnSpc>
                <a:spcPct val="150000"/>
              </a:lnSpc>
              <a:buFont typeface="Arial" panose="020B0604020202020204" pitchFamily="34" charset="0"/>
              <a:buChar char="•"/>
            </a:pPr>
            <a:r>
              <a:rPr lang="ru-RU" dirty="0"/>
              <a:t>КТ показана при подозрениях на инфицирование клапана, но отсутствии убедительных данных </a:t>
            </a:r>
            <a:r>
              <a:rPr lang="ru-RU" dirty="0" err="1"/>
              <a:t>ЭхоКГ</a:t>
            </a:r>
            <a:endParaRPr lang="ru-RU" dirty="0"/>
          </a:p>
        </p:txBody>
      </p:sp>
    </p:spTree>
    <p:extLst>
      <p:ext uri="{BB962C8B-B14F-4D97-AF65-F5344CB8AC3E}">
        <p14:creationId xmlns:p14="http://schemas.microsoft.com/office/powerpoint/2010/main" xmlns="" val="4091448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932" y="0"/>
            <a:ext cx="11844068" cy="523220"/>
          </a:xfrm>
          <a:prstGeom prst="rect">
            <a:avLst/>
          </a:prstGeom>
        </p:spPr>
        <p:txBody>
          <a:bodyPr wrap="square">
            <a:spAutoFit/>
          </a:bodyPr>
          <a:lstStyle/>
          <a:p>
            <a:pPr algn="ctr"/>
            <a:r>
              <a:rPr lang="ru-RU" sz="2800" b="1" dirty="0">
                <a:solidFill>
                  <a:schemeClr val="accent1">
                    <a:lumMod val="90000"/>
                    <a:lumOff val="10000"/>
                  </a:schemeClr>
                </a:solidFill>
              </a:rPr>
              <a:t>Принципы медикаментозного лечения</a:t>
            </a:r>
          </a:p>
        </p:txBody>
      </p:sp>
      <p:sp>
        <p:nvSpPr>
          <p:cNvPr id="3" name="Прямоугольник 2"/>
          <p:cNvSpPr/>
          <p:nvPr/>
        </p:nvSpPr>
        <p:spPr>
          <a:xfrm>
            <a:off x="189781" y="814635"/>
            <a:ext cx="11835441" cy="5523307"/>
          </a:xfrm>
          <a:prstGeom prst="rect">
            <a:avLst/>
          </a:prstGeom>
        </p:spPr>
        <p:txBody>
          <a:bodyPr wrap="square">
            <a:spAutoFit/>
          </a:bodyPr>
          <a:lstStyle/>
          <a:p>
            <a:pPr indent="457200">
              <a:lnSpc>
                <a:spcPts val="2500"/>
              </a:lnSpc>
            </a:pPr>
            <a:r>
              <a:rPr lang="ru-RU" b="1" i="0" dirty="0">
                <a:solidFill>
                  <a:srgbClr val="181D21"/>
                </a:solidFill>
                <a:effectLst/>
              </a:rPr>
              <a:t>Антибактериальная терапия</a:t>
            </a:r>
          </a:p>
          <a:p>
            <a:pPr indent="457200">
              <a:lnSpc>
                <a:spcPts val="2500"/>
              </a:lnSpc>
            </a:pPr>
            <a:r>
              <a:rPr lang="ru-RU" b="0" i="0" dirty="0">
                <a:solidFill>
                  <a:srgbClr val="181D21"/>
                </a:solidFill>
                <a:effectLst/>
              </a:rPr>
              <a:t>Особенности лечения:</a:t>
            </a:r>
          </a:p>
          <a:p>
            <a:pPr indent="457200">
              <a:lnSpc>
                <a:spcPts val="2500"/>
              </a:lnSpc>
              <a:buFont typeface="Arial" panose="020B0604020202020204" pitchFamily="34" charset="0"/>
              <a:buChar char="•"/>
            </a:pPr>
            <a:r>
              <a:rPr lang="ru-RU" b="0" i="0" dirty="0">
                <a:solidFill>
                  <a:srgbClr val="181D21"/>
                </a:solidFill>
                <a:effectLst/>
              </a:rPr>
              <a:t>начать приём антибиотиков нужно как можно скорее: если лечение назначено на 2–8 недель позже, чем нужно, то шансы на выздоровление в два раза ниже;</a:t>
            </a:r>
          </a:p>
          <a:p>
            <a:pPr indent="457200">
              <a:lnSpc>
                <a:spcPts val="2500"/>
              </a:lnSpc>
              <a:buFont typeface="Arial" panose="020B0604020202020204" pitchFamily="34" charset="0"/>
              <a:buChar char="•"/>
            </a:pPr>
            <a:r>
              <a:rPr lang="ru-RU" b="0" i="0" dirty="0">
                <a:solidFill>
                  <a:srgbClr val="181D21"/>
                </a:solidFill>
                <a:effectLst/>
              </a:rPr>
              <a:t>показаны максимальные суточные дозы двух или трёх антибиотиков внутривенно;</a:t>
            </a:r>
          </a:p>
          <a:p>
            <a:pPr indent="457200">
              <a:lnSpc>
                <a:spcPts val="2500"/>
              </a:lnSpc>
              <a:buFont typeface="Arial" panose="020B0604020202020204" pitchFamily="34" charset="0"/>
              <a:buChar char="•"/>
            </a:pPr>
            <a:r>
              <a:rPr lang="ru-RU" b="0" i="0" dirty="0">
                <a:solidFill>
                  <a:srgbClr val="181D21"/>
                </a:solidFill>
                <a:effectLst/>
              </a:rPr>
              <a:t>при своевременном лечении антибиотикотерапия длится не менее 4–6 недель, при позднем — 8–10 недель;</a:t>
            </a:r>
          </a:p>
          <a:p>
            <a:pPr indent="457200">
              <a:lnSpc>
                <a:spcPts val="2500"/>
              </a:lnSpc>
              <a:buFont typeface="Arial" panose="020B0604020202020204" pitchFamily="34" charset="0"/>
              <a:buChar char="•"/>
            </a:pPr>
            <a:r>
              <a:rPr lang="ru-RU" b="0" i="0" dirty="0">
                <a:solidFill>
                  <a:srgbClr val="181D21"/>
                </a:solidFill>
                <a:effectLst/>
              </a:rPr>
              <a:t>применяют антибиотики, к которым определена чувствительность по результатам посева крови;</a:t>
            </a:r>
          </a:p>
          <a:p>
            <a:pPr indent="457200">
              <a:lnSpc>
                <a:spcPts val="2500"/>
              </a:lnSpc>
              <a:buFont typeface="Arial" panose="020B0604020202020204" pitchFamily="34" charset="0"/>
              <a:buChar char="•"/>
            </a:pPr>
            <a:r>
              <a:rPr lang="ru-RU" b="0" i="0" dirty="0">
                <a:solidFill>
                  <a:srgbClr val="181D21"/>
                </a:solidFill>
                <a:effectLst/>
              </a:rPr>
              <a:t>каждые 3–4 дня оценивают эффективность антибиотика с заменой препарата при необходимости.</a:t>
            </a:r>
          </a:p>
          <a:p>
            <a:pPr indent="457200">
              <a:lnSpc>
                <a:spcPts val="2500"/>
              </a:lnSpc>
            </a:pPr>
            <a:r>
              <a:rPr lang="ru-RU" b="0" i="0" dirty="0">
                <a:solidFill>
                  <a:srgbClr val="181D21"/>
                </a:solidFill>
                <a:effectLst/>
              </a:rPr>
              <a:t>Антибиотики — это основные препараты для лечения инфекционного эндокардита. Применяют </a:t>
            </a:r>
            <a:r>
              <a:rPr lang="ru-RU" b="0" i="0" u="none" strike="noStrike" dirty="0">
                <a:solidFill>
                  <a:schemeClr val="accent1">
                    <a:lumMod val="90000"/>
                    <a:lumOff val="10000"/>
                  </a:schemeClr>
                </a:solidFill>
                <a:effectLst/>
              </a:rPr>
              <a:t>Ампициллин</a:t>
            </a:r>
            <a:r>
              <a:rPr lang="ru-RU" b="0" i="0"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Цефазолин</a:t>
            </a:r>
            <a:r>
              <a:rPr lang="ru-RU" b="0" i="0"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Цефтриаксон</a:t>
            </a:r>
            <a:r>
              <a:rPr lang="ru-RU" b="0" i="0"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Амоксиклав</a:t>
            </a:r>
            <a:r>
              <a:rPr lang="ru-RU" b="0" i="0"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Ванкомицин</a:t>
            </a:r>
            <a:r>
              <a:rPr lang="ru-RU" b="0" i="0" dirty="0">
                <a:solidFill>
                  <a:schemeClr val="accent1">
                    <a:lumMod val="90000"/>
                    <a:lumOff val="10000"/>
                  </a:schemeClr>
                </a:solidFill>
                <a:effectLst/>
              </a:rPr>
              <a:t>, </a:t>
            </a:r>
            <a:r>
              <a:rPr lang="ru-RU" b="0" i="0" u="none" strike="noStrike" dirty="0">
                <a:solidFill>
                  <a:schemeClr val="accent1">
                    <a:lumMod val="90000"/>
                    <a:lumOff val="10000"/>
                  </a:schemeClr>
                </a:solidFill>
                <a:effectLst/>
              </a:rPr>
              <a:t>Ко-</a:t>
            </a:r>
            <a:r>
              <a:rPr lang="ru-RU" b="0" i="0" u="none" strike="noStrike" dirty="0" err="1">
                <a:solidFill>
                  <a:schemeClr val="accent1">
                    <a:lumMod val="90000"/>
                    <a:lumOff val="10000"/>
                  </a:schemeClr>
                </a:solidFill>
                <a:effectLst/>
              </a:rPr>
              <a:t>тримоксазол</a:t>
            </a:r>
            <a:r>
              <a:rPr lang="ru-RU" b="0" i="0"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Левофлоксацин</a:t>
            </a:r>
            <a:r>
              <a:rPr lang="ru-RU" b="0" i="0"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Ципрофлоксацин</a:t>
            </a:r>
            <a:r>
              <a:rPr lang="ru-RU" b="0" i="0"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Клиндамицин</a:t>
            </a:r>
            <a:r>
              <a:rPr lang="ru-RU" b="0" i="0" dirty="0">
                <a:solidFill>
                  <a:srgbClr val="181D21"/>
                </a:solidFill>
                <a:effectLst/>
              </a:rPr>
              <a:t> и другие препараты. Выбор антибиотика зависит от предполагаемого возбудителя и тяжести заболевания. Режим и дозы препарата врач подбирает индивидуально.</a:t>
            </a:r>
          </a:p>
          <a:p>
            <a:pPr indent="457200">
              <a:lnSpc>
                <a:spcPts val="2500"/>
              </a:lnSpc>
            </a:pPr>
            <a:r>
              <a:rPr lang="ru-RU" b="0" i="0" dirty="0">
                <a:solidFill>
                  <a:srgbClr val="181D21"/>
                </a:solidFill>
                <a:effectLst/>
              </a:rPr>
              <a:t>Также врач учитывает следующие факторы:</a:t>
            </a:r>
          </a:p>
          <a:p>
            <a:pPr indent="457200">
              <a:lnSpc>
                <a:spcPts val="2500"/>
              </a:lnSpc>
              <a:buFont typeface="Arial" panose="020B0604020202020204" pitchFamily="34" charset="0"/>
              <a:buChar char="•"/>
            </a:pPr>
            <a:r>
              <a:rPr lang="ru-RU" b="0" i="0" dirty="0">
                <a:solidFill>
                  <a:srgbClr val="181D21"/>
                </a:solidFill>
                <a:effectLst/>
              </a:rPr>
              <a:t>какие антибиотики пациент принимал раньше;</a:t>
            </a:r>
          </a:p>
          <a:p>
            <a:pPr indent="457200">
              <a:lnSpc>
                <a:spcPts val="2500"/>
              </a:lnSpc>
              <a:buFont typeface="Arial" panose="020B0604020202020204" pitchFamily="34" charset="0"/>
              <a:buChar char="•"/>
            </a:pPr>
            <a:r>
              <a:rPr lang="ru-RU" b="0" i="0" dirty="0">
                <a:solidFill>
                  <a:srgbClr val="181D21"/>
                </a:solidFill>
                <a:effectLst/>
              </a:rPr>
              <a:t>какой клапан поражён — свой или искусственный;</a:t>
            </a:r>
          </a:p>
          <a:p>
            <a:pPr indent="457200">
              <a:lnSpc>
                <a:spcPts val="2500"/>
              </a:lnSpc>
              <a:buFont typeface="Arial" panose="020B0604020202020204" pitchFamily="34" charset="0"/>
              <a:buChar char="•"/>
            </a:pPr>
            <a:r>
              <a:rPr lang="ru-RU" b="0" i="0" dirty="0">
                <a:solidFill>
                  <a:srgbClr val="181D21"/>
                </a:solidFill>
                <a:effectLst/>
              </a:rPr>
              <a:t>характер инфекции — внебольничная или внутрибольничная;</a:t>
            </a:r>
          </a:p>
          <a:p>
            <a:pPr indent="457200">
              <a:lnSpc>
                <a:spcPts val="2500"/>
              </a:lnSpc>
              <a:buFont typeface="Arial" panose="020B0604020202020204" pitchFamily="34" charset="0"/>
              <a:buChar char="•"/>
            </a:pPr>
            <a:r>
              <a:rPr lang="ru-RU" b="0" i="0" dirty="0">
                <a:solidFill>
                  <a:srgbClr val="181D21"/>
                </a:solidFill>
                <a:effectLst/>
              </a:rPr>
              <a:t>местная эпидемиологическая обстановка, информация об устойчивости бактерий к антибиотикам.</a:t>
            </a:r>
          </a:p>
        </p:txBody>
      </p:sp>
    </p:spTree>
    <p:extLst>
      <p:ext uri="{BB962C8B-B14F-4D97-AF65-F5344CB8AC3E}">
        <p14:creationId xmlns:p14="http://schemas.microsoft.com/office/powerpoint/2010/main" xmlns="" val="2809248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932" y="0"/>
            <a:ext cx="11844068" cy="523220"/>
          </a:xfrm>
          <a:prstGeom prst="rect">
            <a:avLst/>
          </a:prstGeom>
        </p:spPr>
        <p:txBody>
          <a:bodyPr wrap="square">
            <a:spAutoFit/>
          </a:bodyPr>
          <a:lstStyle/>
          <a:p>
            <a:pPr algn="ctr"/>
            <a:r>
              <a:rPr lang="ru-RU" sz="2800" b="1" dirty="0">
                <a:solidFill>
                  <a:schemeClr val="accent1">
                    <a:lumMod val="90000"/>
                    <a:lumOff val="10000"/>
                  </a:schemeClr>
                </a:solidFill>
              </a:rPr>
              <a:t>Принципы медикаментозного лечения</a:t>
            </a:r>
          </a:p>
        </p:txBody>
      </p:sp>
      <p:sp>
        <p:nvSpPr>
          <p:cNvPr id="3" name="Прямоугольник 2"/>
          <p:cNvSpPr/>
          <p:nvPr/>
        </p:nvSpPr>
        <p:spPr>
          <a:xfrm>
            <a:off x="207033" y="706304"/>
            <a:ext cx="11887200" cy="5450851"/>
          </a:xfrm>
          <a:prstGeom prst="rect">
            <a:avLst/>
          </a:prstGeom>
        </p:spPr>
        <p:txBody>
          <a:bodyPr wrap="square">
            <a:spAutoFit/>
          </a:bodyPr>
          <a:lstStyle/>
          <a:p>
            <a:pPr indent="457200">
              <a:lnSpc>
                <a:spcPct val="150000"/>
              </a:lnSpc>
            </a:pPr>
            <a:r>
              <a:rPr lang="ru-RU" b="1" i="0" dirty="0">
                <a:solidFill>
                  <a:srgbClr val="181D21"/>
                </a:solidFill>
                <a:effectLst/>
              </a:rPr>
              <a:t>Противогрибковые препараты</a:t>
            </a:r>
          </a:p>
          <a:p>
            <a:pPr indent="457200">
              <a:lnSpc>
                <a:spcPct val="150000"/>
              </a:lnSpc>
            </a:pPr>
            <a:r>
              <a:rPr lang="ru-RU" b="0" i="0" dirty="0">
                <a:solidFill>
                  <a:srgbClr val="181D21"/>
                </a:solidFill>
                <a:effectLst/>
              </a:rPr>
              <a:t>Для лечения грибкового инфекционного эндокардита назначают противогрибковые средства: </a:t>
            </a:r>
            <a:r>
              <a:rPr lang="ru-RU" b="0" i="0" u="none" strike="noStrike" dirty="0" err="1">
                <a:solidFill>
                  <a:schemeClr val="accent1">
                    <a:lumMod val="90000"/>
                    <a:lumOff val="10000"/>
                  </a:schemeClr>
                </a:solidFill>
                <a:effectLst/>
              </a:rPr>
              <a:t>Флуконазол</a:t>
            </a:r>
            <a:r>
              <a:rPr lang="ru-RU" b="0" i="0"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Вориконазол</a:t>
            </a:r>
            <a:r>
              <a:rPr lang="ru-RU" b="0" i="0" dirty="0">
                <a:solidFill>
                  <a:schemeClr val="accent1">
                    <a:lumMod val="90000"/>
                    <a:lumOff val="10000"/>
                  </a:schemeClr>
                </a:solidFill>
                <a:effectLst/>
              </a:rPr>
              <a:t> и </a:t>
            </a:r>
            <a:r>
              <a:rPr lang="ru-RU" b="0" i="0" u="none" strike="noStrike" dirty="0" err="1">
                <a:solidFill>
                  <a:schemeClr val="accent1">
                    <a:lumMod val="90000"/>
                    <a:lumOff val="10000"/>
                  </a:schemeClr>
                </a:solidFill>
                <a:effectLst/>
              </a:rPr>
              <a:t>Амфотерицин</a:t>
            </a:r>
            <a:r>
              <a:rPr lang="ru-RU" b="0" i="0" dirty="0">
                <a:solidFill>
                  <a:schemeClr val="accent1">
                    <a:lumMod val="90000"/>
                    <a:lumOff val="10000"/>
                  </a:schemeClr>
                </a:solidFill>
                <a:effectLst/>
              </a:rPr>
              <a:t>. </a:t>
            </a:r>
            <a:r>
              <a:rPr lang="ru-RU" b="0" i="0" dirty="0">
                <a:solidFill>
                  <a:srgbClr val="181D21"/>
                </a:solidFill>
                <a:effectLst/>
              </a:rPr>
              <a:t>При заражении грибами рода </a:t>
            </a:r>
            <a:r>
              <a:rPr lang="ru-RU" b="0" i="1" dirty="0" err="1">
                <a:solidFill>
                  <a:srgbClr val="181D21"/>
                </a:solidFill>
                <a:effectLst/>
              </a:rPr>
              <a:t>Candida</a:t>
            </a:r>
            <a:r>
              <a:rPr lang="ru-RU" b="0" i="0" dirty="0">
                <a:solidFill>
                  <a:srgbClr val="181D21"/>
                </a:solidFill>
                <a:effectLst/>
              </a:rPr>
              <a:t> применяют </a:t>
            </a:r>
            <a:r>
              <a:rPr lang="ru-RU" b="0" i="0" u="none" strike="noStrike" dirty="0" err="1">
                <a:solidFill>
                  <a:schemeClr val="accent1">
                    <a:lumMod val="90000"/>
                    <a:lumOff val="10000"/>
                  </a:schemeClr>
                </a:solidFill>
                <a:effectLst/>
              </a:rPr>
              <a:t>липосомальный</a:t>
            </a:r>
            <a:r>
              <a:rPr lang="ru-RU" b="0" i="0" u="none" strike="noStrike" dirty="0">
                <a:solidFill>
                  <a:schemeClr val="accent1">
                    <a:lumMod val="90000"/>
                    <a:lumOff val="10000"/>
                  </a:schemeClr>
                </a:solidFill>
                <a:effectLst/>
              </a:rPr>
              <a:t> </a:t>
            </a:r>
            <a:r>
              <a:rPr lang="ru-RU" b="0" i="0" u="none" strike="noStrike" dirty="0" err="1">
                <a:solidFill>
                  <a:schemeClr val="accent1">
                    <a:lumMod val="90000"/>
                    <a:lumOff val="10000"/>
                  </a:schemeClr>
                </a:solidFill>
                <a:effectLst/>
              </a:rPr>
              <a:t>Амфотерицин</a:t>
            </a:r>
            <a:r>
              <a:rPr lang="ru-RU" b="0" i="0" u="none" strike="noStrike" dirty="0">
                <a:solidFill>
                  <a:schemeClr val="accent1">
                    <a:lumMod val="90000"/>
                    <a:lumOff val="10000"/>
                  </a:schemeClr>
                </a:solidFill>
                <a:effectLst/>
              </a:rPr>
              <a:t> B</a:t>
            </a:r>
            <a:r>
              <a:rPr lang="ru-RU" b="0" i="0" dirty="0">
                <a:solidFill>
                  <a:srgbClr val="181D21"/>
                </a:solidFill>
                <a:effectLst/>
              </a:rPr>
              <a:t> с/без </a:t>
            </a:r>
            <a:r>
              <a:rPr lang="ru-RU" b="0" i="0" u="none" strike="noStrike" dirty="0" err="1">
                <a:solidFill>
                  <a:schemeClr val="accent1">
                    <a:lumMod val="90000"/>
                    <a:lumOff val="10000"/>
                  </a:schemeClr>
                </a:solidFill>
                <a:effectLst/>
              </a:rPr>
              <a:t>Флуцитозином</a:t>
            </a:r>
            <a:r>
              <a:rPr lang="ru-RU" b="0" i="0" dirty="0">
                <a:solidFill>
                  <a:srgbClr val="181D21"/>
                </a:solidFill>
                <a:effectLst/>
              </a:rPr>
              <a:t> или </a:t>
            </a:r>
            <a:r>
              <a:rPr lang="ru-RU" b="0" i="0" dirty="0" err="1">
                <a:solidFill>
                  <a:srgbClr val="181D21"/>
                </a:solidFill>
                <a:effectLst/>
              </a:rPr>
              <a:t>Эхинокандином</a:t>
            </a:r>
            <a:r>
              <a:rPr lang="ru-RU" b="0" i="0" dirty="0">
                <a:solidFill>
                  <a:srgbClr val="181D21"/>
                </a:solidFill>
                <a:effectLst/>
              </a:rPr>
              <a:t> в высоких дозах. При заражении грибами рода </a:t>
            </a:r>
            <a:r>
              <a:rPr lang="ru-RU" b="0" i="1" dirty="0" err="1">
                <a:solidFill>
                  <a:srgbClr val="181D21"/>
                </a:solidFill>
                <a:effectLst/>
              </a:rPr>
              <a:t>Aspergillus</a:t>
            </a:r>
            <a:r>
              <a:rPr lang="ru-RU" b="0" i="0" dirty="0">
                <a:solidFill>
                  <a:srgbClr val="181D21"/>
                </a:solidFill>
                <a:effectLst/>
              </a:rPr>
              <a:t> лечение проводят </a:t>
            </a:r>
            <a:r>
              <a:rPr lang="ru-RU" b="0" i="0" dirty="0" err="1">
                <a:solidFill>
                  <a:srgbClr val="181D21"/>
                </a:solidFill>
                <a:effectLst/>
              </a:rPr>
              <a:t>Вориконазолом</a:t>
            </a:r>
            <a:r>
              <a:rPr lang="ru-RU" b="0" i="0" dirty="0">
                <a:solidFill>
                  <a:srgbClr val="181D21"/>
                </a:solidFill>
                <a:effectLst/>
              </a:rPr>
              <a:t>.</a:t>
            </a:r>
          </a:p>
          <a:p>
            <a:pPr indent="457200">
              <a:lnSpc>
                <a:spcPct val="150000"/>
              </a:lnSpc>
            </a:pPr>
            <a:r>
              <a:rPr lang="ru-RU" b="0" i="0" dirty="0">
                <a:solidFill>
                  <a:srgbClr val="181D21"/>
                </a:solidFill>
                <a:effectLst/>
              </a:rPr>
              <a:t>Хирургическое лечение</a:t>
            </a:r>
          </a:p>
          <a:p>
            <a:pPr indent="457200">
              <a:lnSpc>
                <a:spcPct val="150000"/>
              </a:lnSpc>
            </a:pPr>
            <a:r>
              <a:rPr lang="ru-RU" b="0" i="0" dirty="0">
                <a:solidFill>
                  <a:srgbClr val="181D21"/>
                </a:solidFill>
                <a:effectLst/>
              </a:rPr>
              <a:t>Показания к хирургическому лечению: </a:t>
            </a:r>
          </a:p>
          <a:p>
            <a:pPr indent="457200">
              <a:lnSpc>
                <a:spcPct val="150000"/>
              </a:lnSpc>
              <a:buFont typeface="Arial" panose="020B0604020202020204" pitchFamily="34" charset="0"/>
              <a:buChar char="•"/>
            </a:pPr>
            <a:r>
              <a:rPr lang="ru-RU" b="0" i="0" dirty="0">
                <a:solidFill>
                  <a:srgbClr val="181D21"/>
                </a:solidFill>
                <a:effectLst/>
              </a:rPr>
              <a:t>аортальный или митральный порок с выраженной недостаточностью, обструкцией или фистулой, который сопровождается стойким отёком лёгких или кардиогенным шоком;</a:t>
            </a:r>
          </a:p>
          <a:p>
            <a:pPr indent="457200">
              <a:lnSpc>
                <a:spcPct val="150000"/>
              </a:lnSpc>
              <a:buFont typeface="Arial" panose="020B0604020202020204" pitchFamily="34" charset="0"/>
              <a:buChar char="•"/>
            </a:pPr>
            <a:r>
              <a:rPr lang="ru-RU" b="0" i="0" dirty="0">
                <a:solidFill>
                  <a:srgbClr val="181D21"/>
                </a:solidFill>
                <a:effectLst/>
              </a:rPr>
              <a:t>неконтролируемая инфекция (абсцесс, ложная аневризма, свищ, увеличивающиеся вегетации) и угроза эмболий;</a:t>
            </a:r>
          </a:p>
          <a:p>
            <a:pPr indent="457200">
              <a:lnSpc>
                <a:spcPct val="150000"/>
              </a:lnSpc>
              <a:buFont typeface="Arial" panose="020B0604020202020204" pitchFamily="34" charset="0"/>
              <a:buChar char="•"/>
            </a:pPr>
            <a:r>
              <a:rPr lang="ru-RU" b="0" i="0" dirty="0">
                <a:solidFill>
                  <a:srgbClr val="181D21"/>
                </a:solidFill>
                <a:effectLst/>
              </a:rPr>
              <a:t>инфекция, вызванная грибками или бактериями, устойчивыми ко многим антибиотикам;</a:t>
            </a:r>
          </a:p>
          <a:p>
            <a:pPr indent="457200">
              <a:lnSpc>
                <a:spcPct val="150000"/>
              </a:lnSpc>
              <a:buFont typeface="Arial" panose="020B0604020202020204" pitchFamily="34" charset="0"/>
              <a:buChar char="•"/>
            </a:pPr>
            <a:r>
              <a:rPr lang="ru-RU" b="0" i="0" dirty="0">
                <a:solidFill>
                  <a:srgbClr val="181D21"/>
                </a:solidFill>
                <a:effectLst/>
              </a:rPr>
              <a:t>бактериемия по результатам посева крови, несмотря на адекватное лечение.</a:t>
            </a:r>
          </a:p>
        </p:txBody>
      </p:sp>
    </p:spTree>
    <p:extLst>
      <p:ext uri="{BB962C8B-B14F-4D97-AF65-F5344CB8AC3E}">
        <p14:creationId xmlns:p14="http://schemas.microsoft.com/office/powerpoint/2010/main" xmlns="" val="14445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538" y="1043796"/>
            <a:ext cx="11775058" cy="4339650"/>
          </a:xfrm>
          <a:prstGeom prst="rect">
            <a:avLst/>
          </a:prstGeom>
          <a:noFill/>
        </p:spPr>
        <p:txBody>
          <a:bodyPr wrap="square" rtlCol="0">
            <a:spAutoFit/>
          </a:bodyPr>
          <a:lstStyle/>
          <a:p>
            <a:pPr algn="ctr">
              <a:lnSpc>
                <a:spcPct val="150000"/>
              </a:lnSpc>
            </a:pPr>
            <a:r>
              <a:rPr lang="ru-RU" sz="2400" b="1" dirty="0">
                <a:solidFill>
                  <a:schemeClr val="accent1">
                    <a:lumMod val="90000"/>
                    <a:lumOff val="10000"/>
                  </a:schemeClr>
                </a:solidFill>
              </a:rPr>
              <a:t>План: </a:t>
            </a:r>
          </a:p>
          <a:p>
            <a:pPr marL="342900" indent="-342900">
              <a:lnSpc>
                <a:spcPct val="150000"/>
              </a:lnSpc>
              <a:buFont typeface="+mj-lt"/>
              <a:buAutoNum type="arabicPeriod"/>
            </a:pPr>
            <a:r>
              <a:rPr lang="ru-RU" sz="2000" dirty="0"/>
              <a:t>Инфекционный эндокардит, перикардит, миокардит, </a:t>
            </a:r>
            <a:r>
              <a:rPr lang="ru-RU" sz="2000" dirty="0" err="1"/>
              <a:t>кардиомиопатия</a:t>
            </a:r>
            <a:r>
              <a:rPr lang="ru-RU" sz="2000" dirty="0"/>
              <a:t> - определение, этиология, патогенез, классификация, клиническая картина заболеваний, дифференциальная диагностика, осложнения, исходы.</a:t>
            </a:r>
          </a:p>
          <a:p>
            <a:pPr marL="342900" indent="-342900">
              <a:lnSpc>
                <a:spcPct val="150000"/>
              </a:lnSpc>
              <a:buFont typeface="+mj-lt"/>
              <a:buAutoNum type="arabicPeriod"/>
            </a:pPr>
            <a:r>
              <a:rPr lang="ru-RU" sz="2000" dirty="0"/>
              <a:t> Методы лабораторного, инструментального исследования. </a:t>
            </a:r>
          </a:p>
          <a:p>
            <a:pPr marL="342900" indent="-342900">
              <a:lnSpc>
                <a:spcPct val="150000"/>
              </a:lnSpc>
              <a:buFont typeface="+mj-lt"/>
              <a:buAutoNum type="arabicPeriod"/>
            </a:pPr>
            <a:r>
              <a:rPr lang="ru-RU" sz="2000" dirty="0"/>
              <a:t>Принципы немедикаментозного и медикаментозного лечения. </a:t>
            </a:r>
          </a:p>
          <a:p>
            <a:pPr marL="342900" indent="-342900">
              <a:lnSpc>
                <a:spcPct val="150000"/>
              </a:lnSpc>
              <a:buFont typeface="+mj-lt"/>
              <a:buAutoNum type="arabicPeriod"/>
            </a:pPr>
            <a:r>
              <a:rPr lang="ru-RU" sz="2000" dirty="0"/>
              <a:t>Оценка эффективности и безопасности проводимого лечения. </a:t>
            </a:r>
          </a:p>
          <a:p>
            <a:pPr marL="342900" indent="-342900">
              <a:lnSpc>
                <a:spcPct val="150000"/>
              </a:lnSpc>
              <a:buFont typeface="+mj-lt"/>
              <a:buAutoNum type="arabicPeriod"/>
            </a:pPr>
            <a:r>
              <a:rPr lang="ru-RU" sz="2000" dirty="0"/>
              <a:t>Тактика ведения пациентов, показания к оказанию специализированной медицинской помощи в стационарных условиях.</a:t>
            </a:r>
          </a:p>
        </p:txBody>
      </p:sp>
    </p:spTree>
    <p:extLst>
      <p:ext uri="{BB962C8B-B14F-4D97-AF65-F5344CB8AC3E}">
        <p14:creationId xmlns:p14="http://schemas.microsoft.com/office/powerpoint/2010/main" xmlns="" val="2219653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426" y="0"/>
            <a:ext cx="11878574" cy="523220"/>
          </a:xfrm>
          <a:prstGeom prst="rect">
            <a:avLst/>
          </a:prstGeom>
        </p:spPr>
        <p:txBody>
          <a:bodyPr wrap="square">
            <a:spAutoFit/>
          </a:bodyPr>
          <a:lstStyle/>
          <a:p>
            <a:pPr algn="ctr"/>
            <a:r>
              <a:rPr lang="ru-RU" sz="2800" b="1" dirty="0">
                <a:solidFill>
                  <a:schemeClr val="accent1">
                    <a:lumMod val="90000"/>
                    <a:lumOff val="10000"/>
                  </a:schemeClr>
                </a:solidFill>
              </a:rPr>
              <a:t>Оценка эффективности и безопасности проводимого лечения</a:t>
            </a:r>
          </a:p>
        </p:txBody>
      </p:sp>
      <p:sp>
        <p:nvSpPr>
          <p:cNvPr id="3" name="Прямоугольник 2"/>
          <p:cNvSpPr/>
          <p:nvPr/>
        </p:nvSpPr>
        <p:spPr>
          <a:xfrm>
            <a:off x="313426" y="934406"/>
            <a:ext cx="11654286" cy="4708981"/>
          </a:xfrm>
          <a:prstGeom prst="rect">
            <a:avLst/>
          </a:prstGeom>
        </p:spPr>
        <p:txBody>
          <a:bodyPr wrap="square">
            <a:spAutoFit/>
          </a:bodyPr>
          <a:lstStyle/>
          <a:p>
            <a:pPr indent="457200">
              <a:lnSpc>
                <a:spcPct val="150000"/>
              </a:lnSpc>
            </a:pPr>
            <a:r>
              <a:rPr lang="ru-RU" sz="2000" b="0" i="0" dirty="0">
                <a:solidFill>
                  <a:srgbClr val="181D21"/>
                </a:solidFill>
                <a:effectLst/>
              </a:rPr>
              <a:t>Лечение можно считать эффективным:</a:t>
            </a:r>
          </a:p>
          <a:p>
            <a:pPr indent="457200">
              <a:lnSpc>
                <a:spcPct val="150000"/>
              </a:lnSpc>
              <a:buFont typeface="Arial" panose="020B0604020202020204" pitchFamily="34" charset="0"/>
              <a:buChar char="•"/>
            </a:pPr>
            <a:r>
              <a:rPr lang="ru-RU" sz="2000" b="0" i="0" dirty="0">
                <a:solidFill>
                  <a:srgbClr val="181D21"/>
                </a:solidFill>
                <a:effectLst/>
              </a:rPr>
              <a:t>при нормализации самочувствия и снижении температуры;</a:t>
            </a:r>
          </a:p>
          <a:p>
            <a:pPr indent="457200">
              <a:lnSpc>
                <a:spcPct val="150000"/>
              </a:lnSpc>
              <a:buFont typeface="Arial" panose="020B0604020202020204" pitchFamily="34" charset="0"/>
              <a:buChar char="•"/>
            </a:pPr>
            <a:r>
              <a:rPr lang="ru-RU" sz="2000" b="0" i="0" dirty="0">
                <a:solidFill>
                  <a:srgbClr val="181D21"/>
                </a:solidFill>
                <a:effectLst/>
              </a:rPr>
              <a:t>снижении пульса и частоты дыхания;</a:t>
            </a:r>
          </a:p>
          <a:p>
            <a:pPr indent="457200">
              <a:lnSpc>
                <a:spcPct val="150000"/>
              </a:lnSpc>
              <a:buFont typeface="Arial" panose="020B0604020202020204" pitchFamily="34" charset="0"/>
              <a:buChar char="•"/>
            </a:pPr>
            <a:r>
              <a:rPr lang="ru-RU" sz="2000" b="0" i="0" dirty="0">
                <a:solidFill>
                  <a:srgbClr val="181D21"/>
                </a:solidFill>
                <a:effectLst/>
              </a:rPr>
              <a:t>устранении симптомов сердечной недостаточности;</a:t>
            </a:r>
          </a:p>
          <a:p>
            <a:pPr indent="457200">
              <a:lnSpc>
                <a:spcPct val="150000"/>
              </a:lnSpc>
              <a:buFont typeface="Arial" panose="020B0604020202020204" pitchFamily="34" charset="0"/>
              <a:buChar char="•"/>
            </a:pPr>
            <a:r>
              <a:rPr lang="ru-RU" sz="2000" b="0" i="0" dirty="0">
                <a:solidFill>
                  <a:srgbClr val="181D21"/>
                </a:solidFill>
                <a:effectLst/>
              </a:rPr>
              <a:t>отсутствии нарушения ритма и проводимости.</a:t>
            </a:r>
          </a:p>
          <a:p>
            <a:pPr indent="457200">
              <a:lnSpc>
                <a:spcPct val="150000"/>
              </a:lnSpc>
            </a:pPr>
            <a:r>
              <a:rPr lang="ru-RU" sz="2000" b="0" i="0" dirty="0">
                <a:solidFill>
                  <a:srgbClr val="181D21"/>
                </a:solidFill>
                <a:effectLst/>
              </a:rPr>
              <a:t>При выздоровлении в анализах крови снижается уровень лейкоцитов, С-реактивный белок, отсутствует сдвиг лейкоцитарной формулы влево, нормализуются значения </a:t>
            </a:r>
            <a:r>
              <a:rPr lang="ru-RU" sz="2000" b="0" i="0" dirty="0" err="1">
                <a:solidFill>
                  <a:srgbClr val="181D21"/>
                </a:solidFill>
                <a:effectLst/>
              </a:rPr>
              <a:t>креатинина</a:t>
            </a:r>
            <a:r>
              <a:rPr lang="ru-RU" sz="2000" b="0" i="0" dirty="0">
                <a:solidFill>
                  <a:srgbClr val="181D21"/>
                </a:solidFill>
                <a:effectLst/>
              </a:rPr>
              <a:t> и печёночных ферментов. При правильно подобранной терапии исчезает аритмия на ЭКГ и может разрешиться блокада сердца. Также улучшается работа желудочков и результаты ЭКГ, уменьшается обратный ток крови через клапаны, исчезают тромбы и вегетации.</a:t>
            </a:r>
          </a:p>
        </p:txBody>
      </p:sp>
    </p:spTree>
    <p:extLst>
      <p:ext uri="{BB962C8B-B14F-4D97-AF65-F5344CB8AC3E}">
        <p14:creationId xmlns:p14="http://schemas.microsoft.com/office/powerpoint/2010/main" xmlns="" val="367907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06902" y="-76836"/>
            <a:ext cx="2403223" cy="584775"/>
          </a:xfrm>
          <a:prstGeom prst="rect">
            <a:avLst/>
          </a:prstGeom>
        </p:spPr>
        <p:txBody>
          <a:bodyPr wrap="none">
            <a:spAutoFit/>
          </a:bodyPr>
          <a:lstStyle/>
          <a:p>
            <a:pPr algn="ctr"/>
            <a:r>
              <a:rPr lang="ru-RU" sz="3200" b="1" dirty="0">
                <a:solidFill>
                  <a:schemeClr val="accent1">
                    <a:lumMod val="90000"/>
                    <a:lumOff val="10000"/>
                  </a:schemeClr>
                </a:solidFill>
              </a:rPr>
              <a:t>Перикардит</a:t>
            </a:r>
          </a:p>
        </p:txBody>
      </p:sp>
      <p:sp>
        <p:nvSpPr>
          <p:cNvPr id="3" name="Прямоугольник 2"/>
          <p:cNvSpPr/>
          <p:nvPr/>
        </p:nvSpPr>
        <p:spPr>
          <a:xfrm>
            <a:off x="1408983" y="927647"/>
            <a:ext cx="10297063" cy="5078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buFont typeface="Wingdings" pitchFamily="2" charset="2"/>
              <a:buNone/>
              <a:defRPr/>
            </a:pPr>
            <a:r>
              <a:rPr lang="ru-RU" b="1" dirty="0">
                <a:solidFill>
                  <a:schemeClr val="accent1">
                    <a:lumMod val="75000"/>
                  </a:schemeClr>
                </a:solidFill>
              </a:rPr>
              <a:t>Перикардит</a:t>
            </a:r>
            <a:r>
              <a:rPr lang="ru-RU" dirty="0">
                <a:solidFill>
                  <a:schemeClr val="folHlink"/>
                </a:solidFill>
              </a:rPr>
              <a:t> </a:t>
            </a:r>
            <a:r>
              <a:rPr lang="ru-RU" dirty="0"/>
              <a:t>— воспалительное заболевание околосердечной сумки (листков перикарда).</a:t>
            </a:r>
          </a:p>
        </p:txBody>
      </p:sp>
      <p:pic>
        <p:nvPicPr>
          <p:cNvPr id="7170" name="Picture 2" descr="Picture background"/>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430" t="18304" r="4343" b="6149"/>
          <a:stretch/>
        </p:blipFill>
        <p:spPr bwMode="auto">
          <a:xfrm>
            <a:off x="1759788" y="1665405"/>
            <a:ext cx="8788859" cy="48475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103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7102" y="-103516"/>
            <a:ext cx="6029864" cy="646331"/>
          </a:xfrm>
          <a:prstGeom prst="rect">
            <a:avLst/>
          </a:prstGeom>
          <a:noFill/>
        </p:spPr>
        <p:txBody>
          <a:bodyPr wrap="square" rtlCol="0">
            <a:spAutoFit/>
          </a:bodyPr>
          <a:lstStyle/>
          <a:p>
            <a:pPr algn="ctr"/>
            <a:r>
              <a:rPr lang="ru-RU" sz="3600" b="1" dirty="0">
                <a:solidFill>
                  <a:schemeClr val="accent1">
                    <a:lumMod val="90000"/>
                    <a:lumOff val="10000"/>
                  </a:schemeClr>
                </a:solidFill>
              </a:rPr>
              <a:t>Этиология</a:t>
            </a:r>
          </a:p>
        </p:txBody>
      </p:sp>
      <p:sp>
        <p:nvSpPr>
          <p:cNvPr id="4" name="Прямоугольник 3"/>
          <p:cNvSpPr/>
          <p:nvPr/>
        </p:nvSpPr>
        <p:spPr>
          <a:xfrm>
            <a:off x="138022" y="818925"/>
            <a:ext cx="11930332" cy="3831818"/>
          </a:xfrm>
          <a:prstGeom prst="rect">
            <a:avLst/>
          </a:prstGeom>
        </p:spPr>
        <p:txBody>
          <a:bodyPr wrap="square">
            <a:spAutoFit/>
          </a:bodyPr>
          <a:lstStyle/>
          <a:p>
            <a:pPr indent="457200">
              <a:lnSpc>
                <a:spcPct val="150000"/>
              </a:lnSpc>
            </a:pPr>
            <a:r>
              <a:rPr lang="ru-RU" b="1" i="0" dirty="0">
                <a:solidFill>
                  <a:schemeClr val="accent1">
                    <a:lumMod val="90000"/>
                    <a:lumOff val="10000"/>
                  </a:schemeClr>
                </a:solidFill>
                <a:effectLst/>
              </a:rPr>
              <a:t>1. Идиопатический перикардит.</a:t>
            </a:r>
          </a:p>
          <a:p>
            <a:pPr indent="457200">
              <a:lnSpc>
                <a:spcPct val="150000"/>
              </a:lnSpc>
            </a:pPr>
            <a:r>
              <a:rPr lang="ru-RU" b="1" i="0" dirty="0">
                <a:solidFill>
                  <a:schemeClr val="accent1">
                    <a:lumMod val="90000"/>
                    <a:lumOff val="10000"/>
                  </a:schemeClr>
                </a:solidFill>
                <a:effectLst/>
              </a:rPr>
              <a:t>2. Инфекционные причины:</a:t>
            </a:r>
          </a:p>
          <a:p>
            <a:pPr indent="457200">
              <a:lnSpc>
                <a:spcPct val="150000"/>
              </a:lnSpc>
              <a:buFont typeface="Arial" panose="020B0604020202020204" pitchFamily="34" charset="0"/>
              <a:buChar char="•"/>
            </a:pPr>
            <a:r>
              <a:rPr lang="ru-RU" b="0" i="0" dirty="0">
                <a:solidFill>
                  <a:srgbClr val="202124"/>
                </a:solidFill>
                <a:effectLst/>
              </a:rPr>
              <a:t>вирусные (обычные) (герпес-вирусы (вирус Эпштейна–</a:t>
            </a:r>
            <a:r>
              <a:rPr lang="ru-RU" b="0" i="0" dirty="0" err="1">
                <a:solidFill>
                  <a:srgbClr val="202124"/>
                </a:solidFill>
                <a:effectLst/>
              </a:rPr>
              <a:t>Барр</a:t>
            </a:r>
            <a:r>
              <a:rPr lang="ru-RU" b="0" i="0" dirty="0">
                <a:solidFill>
                  <a:srgbClr val="202124"/>
                </a:solidFill>
                <a:effectLst/>
              </a:rPr>
              <a:t>, </a:t>
            </a:r>
            <a:r>
              <a:rPr lang="ru-RU" b="0" i="0" dirty="0" err="1">
                <a:solidFill>
                  <a:srgbClr val="202124"/>
                </a:solidFill>
                <a:effectLst/>
              </a:rPr>
              <a:t>цитомегаловирусы</a:t>
            </a:r>
            <a:r>
              <a:rPr lang="ru-RU" b="0" i="0" dirty="0">
                <a:solidFill>
                  <a:srgbClr val="202124"/>
                </a:solidFill>
                <a:effectLst/>
              </a:rPr>
              <a:t>, вирус герпеса 6-го типа), вирусы гриппа, краснухи, </a:t>
            </a:r>
            <a:r>
              <a:rPr lang="ru-RU" b="0" i="0" dirty="0" err="1">
                <a:solidFill>
                  <a:srgbClr val="202124"/>
                </a:solidFill>
                <a:effectLst/>
              </a:rPr>
              <a:t>энтеровирусы</a:t>
            </a:r>
            <a:r>
              <a:rPr lang="ru-RU" b="0" i="0" dirty="0">
                <a:solidFill>
                  <a:srgbClr val="202124"/>
                </a:solidFill>
                <a:effectLst/>
              </a:rPr>
              <a:t> (вирусы </a:t>
            </a:r>
            <a:r>
              <a:rPr lang="ru-RU" b="0" i="0" dirty="0" err="1">
                <a:solidFill>
                  <a:srgbClr val="202124"/>
                </a:solidFill>
                <a:effectLst/>
              </a:rPr>
              <a:t>Коксаки</a:t>
            </a:r>
            <a:r>
              <a:rPr lang="ru-RU" b="0" i="0" dirty="0">
                <a:solidFill>
                  <a:srgbClr val="202124"/>
                </a:solidFill>
                <a:effectLst/>
              </a:rPr>
              <a:t>), аденовирусы, вирусы гепатитов В и С, вирус иммунодефицита человека и др.);</a:t>
            </a:r>
          </a:p>
          <a:p>
            <a:pPr indent="457200">
              <a:lnSpc>
                <a:spcPct val="150000"/>
              </a:lnSpc>
              <a:buFont typeface="Arial" panose="020B0604020202020204" pitchFamily="34" charset="0"/>
              <a:buChar char="•"/>
            </a:pPr>
            <a:r>
              <a:rPr lang="ru-RU" b="0" i="0" dirty="0">
                <a:solidFill>
                  <a:srgbClr val="202124"/>
                </a:solidFill>
                <a:effectLst/>
              </a:rPr>
              <a:t>бактериальные или гнойные (</a:t>
            </a:r>
            <a:r>
              <a:rPr lang="en-US" b="0" i="0" dirty="0">
                <a:solidFill>
                  <a:srgbClr val="202124"/>
                </a:solidFill>
                <a:effectLst/>
              </a:rPr>
              <a:t>Mycobacterium tuberculosis, </a:t>
            </a:r>
            <a:r>
              <a:rPr lang="ru-RU" b="0" i="0" dirty="0">
                <a:solidFill>
                  <a:srgbClr val="202124"/>
                </a:solidFill>
                <a:effectLst/>
              </a:rPr>
              <a:t>редко </a:t>
            </a:r>
            <a:r>
              <a:rPr lang="en-US" b="0" i="0" dirty="0">
                <a:solidFill>
                  <a:srgbClr val="202124"/>
                </a:solidFill>
                <a:effectLst/>
              </a:rPr>
              <a:t>S. pneumonia</a:t>
            </a:r>
            <a:r>
              <a:rPr lang="ru-RU" b="0" i="0" dirty="0">
                <a:solidFill>
                  <a:srgbClr val="202124"/>
                </a:solidFill>
                <a:effectLst/>
              </a:rPr>
              <a:t>е, </a:t>
            </a:r>
            <a:r>
              <a:rPr lang="en-US" b="0" i="0" dirty="0">
                <a:solidFill>
                  <a:srgbClr val="202124"/>
                </a:solidFill>
                <a:effectLst/>
              </a:rPr>
              <a:t>N. </a:t>
            </a:r>
            <a:r>
              <a:rPr lang="en-US" b="0" i="0" dirty="0" err="1">
                <a:solidFill>
                  <a:srgbClr val="202124"/>
                </a:solidFill>
                <a:effectLst/>
              </a:rPr>
              <a:t>meningitidis</a:t>
            </a:r>
            <a:r>
              <a:rPr lang="en-US" b="0" i="0" dirty="0">
                <a:solidFill>
                  <a:srgbClr val="202124"/>
                </a:solidFill>
                <a:effectLst/>
              </a:rPr>
              <a:t>, </a:t>
            </a:r>
            <a:r>
              <a:rPr lang="en-US" b="0" i="0" dirty="0" err="1">
                <a:solidFill>
                  <a:srgbClr val="202124"/>
                </a:solidFill>
                <a:effectLst/>
              </a:rPr>
              <a:t>Chlamydophila</a:t>
            </a:r>
            <a:r>
              <a:rPr lang="en-US" b="0" i="0" dirty="0">
                <a:solidFill>
                  <a:srgbClr val="202124"/>
                </a:solidFill>
                <a:effectLst/>
              </a:rPr>
              <a:t> pneumonia, Mycoplasma </a:t>
            </a:r>
            <a:r>
              <a:rPr lang="en-US" b="0" i="0" dirty="0" err="1">
                <a:solidFill>
                  <a:srgbClr val="202124"/>
                </a:solidFill>
                <a:effectLst/>
              </a:rPr>
              <a:t>pneumoniae</a:t>
            </a:r>
            <a:r>
              <a:rPr lang="en-US" b="0" i="0" dirty="0">
                <a:solidFill>
                  <a:srgbClr val="202124"/>
                </a:solidFill>
                <a:effectLst/>
              </a:rPr>
              <a:t>, Legionella, </a:t>
            </a:r>
            <a:r>
              <a:rPr lang="ru-RU" b="0" i="0" dirty="0">
                <a:solidFill>
                  <a:srgbClr val="202124"/>
                </a:solidFill>
                <a:effectLst/>
              </a:rPr>
              <a:t>и др.);</a:t>
            </a:r>
          </a:p>
          <a:p>
            <a:pPr indent="457200">
              <a:lnSpc>
                <a:spcPct val="150000"/>
              </a:lnSpc>
              <a:buFont typeface="Arial" panose="020B0604020202020204" pitchFamily="34" charset="0"/>
              <a:buChar char="•"/>
            </a:pPr>
            <a:r>
              <a:rPr lang="ru-RU" b="0" i="0" dirty="0">
                <a:solidFill>
                  <a:srgbClr val="202124"/>
                </a:solidFill>
                <a:effectLst/>
              </a:rPr>
              <a:t>грибковые </a:t>
            </a:r>
          </a:p>
          <a:p>
            <a:pPr indent="457200">
              <a:lnSpc>
                <a:spcPct val="150000"/>
              </a:lnSpc>
              <a:buFont typeface="Arial" panose="020B0604020202020204" pitchFamily="34" charset="0"/>
              <a:buChar char="•"/>
            </a:pPr>
            <a:r>
              <a:rPr lang="ru-RU" b="0" i="0" dirty="0">
                <a:solidFill>
                  <a:srgbClr val="202124"/>
                </a:solidFill>
                <a:effectLst/>
              </a:rPr>
              <a:t>паразитарные (очень редко) (</a:t>
            </a:r>
            <a:r>
              <a:rPr lang="en-US" b="0" i="0" dirty="0" err="1">
                <a:solidFill>
                  <a:srgbClr val="202124"/>
                </a:solidFill>
                <a:effectLst/>
              </a:rPr>
              <a:t>Echinococcus</a:t>
            </a:r>
            <a:r>
              <a:rPr lang="en-US" b="0" i="0" dirty="0">
                <a:solidFill>
                  <a:srgbClr val="202124"/>
                </a:solidFill>
                <a:effectLst/>
              </a:rPr>
              <a:t> spp., Toxoplasma spp. </a:t>
            </a:r>
            <a:r>
              <a:rPr lang="ru-RU" b="0" i="0" dirty="0">
                <a:solidFill>
                  <a:srgbClr val="202124"/>
                </a:solidFill>
                <a:effectLst/>
              </a:rPr>
              <a:t>и др.).</a:t>
            </a:r>
          </a:p>
        </p:txBody>
      </p:sp>
    </p:spTree>
    <p:extLst>
      <p:ext uri="{BB962C8B-B14F-4D97-AF65-F5344CB8AC3E}">
        <p14:creationId xmlns:p14="http://schemas.microsoft.com/office/powerpoint/2010/main" xmlns="" val="236366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7102" y="-103516"/>
            <a:ext cx="6029864" cy="646331"/>
          </a:xfrm>
          <a:prstGeom prst="rect">
            <a:avLst/>
          </a:prstGeom>
          <a:noFill/>
        </p:spPr>
        <p:txBody>
          <a:bodyPr wrap="square" rtlCol="0">
            <a:spAutoFit/>
          </a:bodyPr>
          <a:lstStyle/>
          <a:p>
            <a:pPr algn="ctr"/>
            <a:r>
              <a:rPr lang="ru-RU" sz="3600" b="1" dirty="0">
                <a:solidFill>
                  <a:schemeClr val="accent1">
                    <a:lumMod val="90000"/>
                    <a:lumOff val="10000"/>
                  </a:schemeClr>
                </a:solidFill>
              </a:rPr>
              <a:t>Этиология</a:t>
            </a:r>
          </a:p>
        </p:txBody>
      </p:sp>
      <p:sp>
        <p:nvSpPr>
          <p:cNvPr id="3" name="Прямоугольник 2"/>
          <p:cNvSpPr/>
          <p:nvPr/>
        </p:nvSpPr>
        <p:spPr>
          <a:xfrm>
            <a:off x="181155" y="699109"/>
            <a:ext cx="11887200" cy="5493812"/>
          </a:xfrm>
          <a:prstGeom prst="rect">
            <a:avLst/>
          </a:prstGeom>
        </p:spPr>
        <p:txBody>
          <a:bodyPr wrap="square">
            <a:spAutoFit/>
          </a:bodyPr>
          <a:lstStyle/>
          <a:p>
            <a:pPr indent="457200">
              <a:lnSpc>
                <a:spcPct val="150000"/>
              </a:lnSpc>
            </a:pPr>
            <a:r>
              <a:rPr lang="ru-RU" b="1" i="0" dirty="0">
                <a:solidFill>
                  <a:schemeClr val="accent1">
                    <a:lumMod val="90000"/>
                    <a:lumOff val="10000"/>
                  </a:schemeClr>
                </a:solidFill>
                <a:effectLst/>
              </a:rPr>
              <a:t>3. Неинфекционные причины:</a:t>
            </a:r>
          </a:p>
          <a:p>
            <a:pPr indent="457200">
              <a:lnSpc>
                <a:spcPct val="150000"/>
              </a:lnSpc>
            </a:pPr>
            <a:r>
              <a:rPr lang="ru-RU" b="0" i="0" dirty="0">
                <a:solidFill>
                  <a:srgbClr val="202124"/>
                </a:solidFill>
                <a:effectLst/>
              </a:rPr>
              <a:t/>
            </a:r>
            <a:br>
              <a:rPr lang="ru-RU" b="0" i="0" dirty="0">
                <a:solidFill>
                  <a:srgbClr val="202124"/>
                </a:solidFill>
                <a:effectLst/>
              </a:rPr>
            </a:br>
            <a:r>
              <a:rPr lang="ru-RU" b="1" i="0" dirty="0">
                <a:solidFill>
                  <a:srgbClr val="202124"/>
                </a:solidFill>
                <a:effectLst/>
              </a:rPr>
              <a:t>a. Аутоиммунные и </a:t>
            </a:r>
            <a:r>
              <a:rPr lang="ru-RU" b="1" i="0" dirty="0" err="1">
                <a:solidFill>
                  <a:srgbClr val="202124"/>
                </a:solidFill>
                <a:effectLst/>
              </a:rPr>
              <a:t>иммуновоспалительные</a:t>
            </a:r>
            <a:r>
              <a:rPr lang="ru-RU" b="0" i="0" dirty="0">
                <a:solidFill>
                  <a:srgbClr val="202124"/>
                </a:solidFill>
                <a:effectLst/>
              </a:rPr>
              <a:t>:</a:t>
            </a:r>
          </a:p>
          <a:p>
            <a:pPr indent="457200">
              <a:lnSpc>
                <a:spcPct val="150000"/>
              </a:lnSpc>
              <a:buFont typeface="Arial" panose="020B0604020202020204" pitchFamily="34" charset="0"/>
              <a:buChar char="•"/>
            </a:pPr>
            <a:r>
              <a:rPr lang="ru-RU" b="0" i="0" dirty="0">
                <a:solidFill>
                  <a:srgbClr val="202124"/>
                </a:solidFill>
                <a:effectLst/>
              </a:rPr>
              <a:t>вызванный системными заболеваниями соединительной ткани (системная красная волчанка, ревматоидный артрит, болезнь </a:t>
            </a:r>
            <a:r>
              <a:rPr lang="ru-RU" b="0" i="0" dirty="0" err="1">
                <a:solidFill>
                  <a:srgbClr val="202124"/>
                </a:solidFill>
                <a:effectLst/>
              </a:rPr>
              <a:t>Стилла</a:t>
            </a:r>
            <a:r>
              <a:rPr lang="ru-RU" b="0" i="0" dirty="0">
                <a:solidFill>
                  <a:srgbClr val="202124"/>
                </a:solidFill>
                <a:effectLst/>
              </a:rPr>
              <a:t> взрослых, системная склеродермия, синдром </a:t>
            </a:r>
            <a:r>
              <a:rPr lang="ru-RU" b="0" i="0" dirty="0" err="1">
                <a:solidFill>
                  <a:srgbClr val="202124"/>
                </a:solidFill>
                <a:effectLst/>
              </a:rPr>
              <a:t>Шегрена</a:t>
            </a:r>
            <a:r>
              <a:rPr lang="ru-RU" b="0" i="0" dirty="0">
                <a:solidFill>
                  <a:srgbClr val="202124"/>
                </a:solidFill>
                <a:effectLst/>
              </a:rPr>
              <a:t>, дерматомиозит/</a:t>
            </a:r>
            <a:r>
              <a:rPr lang="ru-RU" b="0" i="0" dirty="0" err="1">
                <a:solidFill>
                  <a:srgbClr val="202124"/>
                </a:solidFill>
                <a:effectLst/>
              </a:rPr>
              <a:t>полимиозит</a:t>
            </a:r>
            <a:r>
              <a:rPr lang="ru-RU" b="0" i="0" dirty="0">
                <a:solidFill>
                  <a:srgbClr val="202124"/>
                </a:solidFill>
                <a:effectLst/>
              </a:rPr>
              <a:t>, системные </a:t>
            </a:r>
            <a:r>
              <a:rPr lang="ru-RU" b="0" i="0" dirty="0" err="1">
                <a:solidFill>
                  <a:srgbClr val="202124"/>
                </a:solidFill>
                <a:effectLst/>
              </a:rPr>
              <a:t>васкулиты</a:t>
            </a:r>
            <a:r>
              <a:rPr lang="ru-RU" b="0" i="0" dirty="0">
                <a:solidFill>
                  <a:srgbClr val="202124"/>
                </a:solidFill>
                <a:effectLst/>
              </a:rPr>
              <a:t> (гигантоклеточный артериит, неспецифический </a:t>
            </a:r>
            <a:r>
              <a:rPr lang="ru-RU" b="0" i="0" dirty="0" err="1">
                <a:solidFill>
                  <a:srgbClr val="202124"/>
                </a:solidFill>
                <a:effectLst/>
              </a:rPr>
              <a:t>аортоартериит</a:t>
            </a:r>
            <a:r>
              <a:rPr lang="ru-RU" b="0" i="0" dirty="0">
                <a:solidFill>
                  <a:srgbClr val="202124"/>
                </a:solidFill>
                <a:effectLst/>
              </a:rPr>
              <a:t>, узелковый </a:t>
            </a:r>
            <a:r>
              <a:rPr lang="ru-RU" b="0" i="0" dirty="0" err="1">
                <a:solidFill>
                  <a:srgbClr val="202124"/>
                </a:solidFill>
                <a:effectLst/>
              </a:rPr>
              <a:t>полиартериит</a:t>
            </a:r>
            <a:r>
              <a:rPr lang="ru-RU" b="0" i="0" dirty="0">
                <a:solidFill>
                  <a:srgbClr val="202124"/>
                </a:solidFill>
                <a:effectLst/>
              </a:rPr>
              <a:t>, эозинофильный </a:t>
            </a:r>
            <a:r>
              <a:rPr lang="ru-RU" b="0" i="0" dirty="0" err="1">
                <a:solidFill>
                  <a:srgbClr val="202124"/>
                </a:solidFill>
                <a:effectLst/>
              </a:rPr>
              <a:t>гранулематоз</a:t>
            </a:r>
            <a:r>
              <a:rPr lang="ru-RU" b="0" i="0" dirty="0">
                <a:solidFill>
                  <a:srgbClr val="202124"/>
                </a:solidFill>
                <a:effectLst/>
              </a:rPr>
              <a:t> с </a:t>
            </a:r>
            <a:r>
              <a:rPr lang="ru-RU" b="0" i="0" dirty="0" err="1">
                <a:solidFill>
                  <a:srgbClr val="202124"/>
                </a:solidFill>
                <a:effectLst/>
              </a:rPr>
              <a:t>полиангиитом</a:t>
            </a:r>
            <a:r>
              <a:rPr lang="ru-RU" b="0" i="0" dirty="0">
                <a:solidFill>
                  <a:srgbClr val="202124"/>
                </a:solidFill>
                <a:effectLst/>
              </a:rPr>
              <a:t>, синдром </a:t>
            </a:r>
            <a:r>
              <a:rPr lang="ru-RU" b="0" i="0" dirty="0" err="1">
                <a:solidFill>
                  <a:srgbClr val="202124"/>
                </a:solidFill>
                <a:effectLst/>
              </a:rPr>
              <a:t>Бехчета</a:t>
            </a:r>
            <a:r>
              <a:rPr lang="ru-RU" b="0" i="0" dirty="0">
                <a:solidFill>
                  <a:srgbClr val="202124"/>
                </a:solidFill>
                <a:effectLst/>
              </a:rPr>
              <a:t>));</a:t>
            </a:r>
          </a:p>
          <a:p>
            <a:pPr indent="457200">
              <a:lnSpc>
                <a:spcPct val="150000"/>
              </a:lnSpc>
              <a:buFont typeface="Arial" panose="020B0604020202020204" pitchFamily="34" charset="0"/>
              <a:buChar char="•"/>
            </a:pPr>
            <a:r>
              <a:rPr lang="ru-RU" b="0" i="0" dirty="0">
                <a:solidFill>
                  <a:srgbClr val="202124"/>
                </a:solidFill>
                <a:effectLst/>
              </a:rPr>
              <a:t>острая ревматическая лихорадка;</a:t>
            </a:r>
          </a:p>
          <a:p>
            <a:pPr indent="457200">
              <a:lnSpc>
                <a:spcPct val="150000"/>
              </a:lnSpc>
              <a:buFont typeface="Arial" panose="020B0604020202020204" pitchFamily="34" charset="0"/>
              <a:buChar char="•"/>
            </a:pPr>
            <a:r>
              <a:rPr lang="ru-RU" b="0" i="0" dirty="0">
                <a:solidFill>
                  <a:srgbClr val="202124"/>
                </a:solidFill>
                <a:effectLst/>
              </a:rPr>
              <a:t>семейная средиземноморская лихорадка;</a:t>
            </a:r>
          </a:p>
          <a:p>
            <a:pPr indent="457200">
              <a:lnSpc>
                <a:spcPct val="150000"/>
              </a:lnSpc>
              <a:buFont typeface="Arial" panose="020B0604020202020204" pitchFamily="34" charset="0"/>
              <a:buChar char="•"/>
            </a:pPr>
            <a:r>
              <a:rPr lang="ru-RU" b="0" i="0" dirty="0" err="1">
                <a:solidFill>
                  <a:srgbClr val="202124"/>
                </a:solidFill>
                <a:effectLst/>
              </a:rPr>
              <a:t>саркоидоз</a:t>
            </a:r>
            <a:r>
              <a:rPr lang="ru-RU" b="0" i="0" dirty="0">
                <a:solidFill>
                  <a:srgbClr val="202124"/>
                </a:solidFill>
                <a:effectLst/>
              </a:rPr>
              <a:t>;</a:t>
            </a:r>
          </a:p>
          <a:p>
            <a:pPr indent="457200">
              <a:lnSpc>
                <a:spcPct val="150000"/>
              </a:lnSpc>
              <a:buFont typeface="Arial" panose="020B0604020202020204" pitchFamily="34" charset="0"/>
              <a:buChar char="•"/>
            </a:pPr>
            <a:r>
              <a:rPr lang="ru-RU" b="0" i="0" dirty="0">
                <a:solidFill>
                  <a:srgbClr val="202124"/>
                </a:solidFill>
                <a:effectLst/>
              </a:rPr>
              <a:t>воспалительные заболевания кишечника;</a:t>
            </a:r>
          </a:p>
          <a:p>
            <a:pPr indent="457200">
              <a:lnSpc>
                <a:spcPct val="150000"/>
              </a:lnSpc>
              <a:buFont typeface="Arial" panose="020B0604020202020204" pitchFamily="34" charset="0"/>
              <a:buChar char="•"/>
            </a:pPr>
            <a:r>
              <a:rPr lang="ru-RU" b="0" i="0" dirty="0">
                <a:solidFill>
                  <a:srgbClr val="202124"/>
                </a:solidFill>
                <a:effectLst/>
              </a:rPr>
              <a:t>хроническая реакция «</a:t>
            </a:r>
            <a:r>
              <a:rPr lang="ru-RU" b="0" i="0" dirty="0" err="1">
                <a:solidFill>
                  <a:srgbClr val="202124"/>
                </a:solidFill>
                <a:effectLst/>
              </a:rPr>
              <a:t>трансплантант</a:t>
            </a:r>
            <a:r>
              <a:rPr lang="ru-RU" b="0" i="0" dirty="0">
                <a:solidFill>
                  <a:srgbClr val="202124"/>
                </a:solidFill>
                <a:effectLst/>
              </a:rPr>
              <a:t> против хозяина» после аллогенной трансплантации гемопоэтических стволовых клеток крови;</a:t>
            </a:r>
          </a:p>
        </p:txBody>
      </p:sp>
    </p:spTree>
    <p:extLst>
      <p:ext uri="{BB962C8B-B14F-4D97-AF65-F5344CB8AC3E}">
        <p14:creationId xmlns:p14="http://schemas.microsoft.com/office/powerpoint/2010/main" xmlns="" val="92873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7102" y="-103516"/>
            <a:ext cx="6029864" cy="646331"/>
          </a:xfrm>
          <a:prstGeom prst="rect">
            <a:avLst/>
          </a:prstGeom>
          <a:noFill/>
        </p:spPr>
        <p:txBody>
          <a:bodyPr wrap="square" rtlCol="0">
            <a:spAutoFit/>
          </a:bodyPr>
          <a:lstStyle/>
          <a:p>
            <a:pPr algn="ctr"/>
            <a:r>
              <a:rPr lang="ru-RU" sz="3600" b="1" dirty="0">
                <a:solidFill>
                  <a:schemeClr val="accent1">
                    <a:lumMod val="90000"/>
                    <a:lumOff val="10000"/>
                  </a:schemeClr>
                </a:solidFill>
              </a:rPr>
              <a:t>Этиология</a:t>
            </a:r>
          </a:p>
        </p:txBody>
      </p:sp>
      <p:sp>
        <p:nvSpPr>
          <p:cNvPr id="3" name="Прямоугольник 2"/>
          <p:cNvSpPr/>
          <p:nvPr/>
        </p:nvSpPr>
        <p:spPr>
          <a:xfrm>
            <a:off x="208472" y="542815"/>
            <a:ext cx="11983528" cy="1754326"/>
          </a:xfrm>
          <a:prstGeom prst="rect">
            <a:avLst/>
          </a:prstGeom>
        </p:spPr>
        <p:txBody>
          <a:bodyPr wrap="square">
            <a:spAutoFit/>
          </a:bodyPr>
          <a:lstStyle/>
          <a:p>
            <a:pPr indent="457200">
              <a:lnSpc>
                <a:spcPct val="150000"/>
              </a:lnSpc>
            </a:pPr>
            <a:r>
              <a:rPr lang="ru-RU" b="1" dirty="0">
                <a:solidFill>
                  <a:srgbClr val="202124"/>
                </a:solidFill>
                <a:effectLst/>
              </a:rPr>
              <a:t>b. Травматические и ятрогенные:</a:t>
            </a:r>
            <a:r>
              <a:rPr lang="ru-RU" b="0" i="0" dirty="0">
                <a:solidFill>
                  <a:srgbClr val="202124"/>
                </a:solidFill>
                <a:effectLst/>
              </a:rPr>
              <a:t/>
            </a:r>
            <a:br>
              <a:rPr lang="ru-RU" b="0" i="0" dirty="0">
                <a:solidFill>
                  <a:srgbClr val="202124"/>
                </a:solidFill>
                <a:effectLst/>
              </a:rPr>
            </a:br>
            <a:r>
              <a:rPr lang="ru-RU" b="0" i="0" dirty="0">
                <a:solidFill>
                  <a:srgbClr val="202124"/>
                </a:solidFill>
                <a:effectLst/>
              </a:rPr>
              <a:t>Раннее начало (редко):</a:t>
            </a:r>
          </a:p>
          <a:p>
            <a:pPr indent="457200">
              <a:lnSpc>
                <a:spcPct val="150000"/>
              </a:lnSpc>
              <a:buFont typeface="Arial" panose="020B0604020202020204" pitchFamily="34" charset="0"/>
              <a:buChar char="•"/>
            </a:pPr>
            <a:r>
              <a:rPr lang="ru-RU" b="0" i="0" dirty="0">
                <a:solidFill>
                  <a:srgbClr val="202124"/>
                </a:solidFill>
                <a:effectLst/>
              </a:rPr>
              <a:t>прямое ранение (проникающее ранение, торакальная хирургия, перфорация пищевода);</a:t>
            </a:r>
          </a:p>
          <a:p>
            <a:pPr indent="457200">
              <a:lnSpc>
                <a:spcPct val="150000"/>
              </a:lnSpc>
              <a:buFont typeface="Arial" panose="020B0604020202020204" pitchFamily="34" charset="0"/>
              <a:buChar char="•"/>
            </a:pPr>
            <a:r>
              <a:rPr lang="ru-RU" b="0" i="0" dirty="0">
                <a:solidFill>
                  <a:srgbClr val="202124"/>
                </a:solidFill>
                <a:effectLst/>
              </a:rPr>
              <a:t>непрямое повреждение (непроникающие ранения, тупые травмы грудной клетки, лучевая терапия);</a:t>
            </a:r>
          </a:p>
        </p:txBody>
      </p:sp>
      <p:sp>
        <p:nvSpPr>
          <p:cNvPr id="4" name="Прямоугольник 3"/>
          <p:cNvSpPr/>
          <p:nvPr/>
        </p:nvSpPr>
        <p:spPr>
          <a:xfrm>
            <a:off x="148087" y="2238146"/>
            <a:ext cx="11427124" cy="4619854"/>
          </a:xfrm>
          <a:prstGeom prst="rect">
            <a:avLst/>
          </a:prstGeom>
        </p:spPr>
        <p:txBody>
          <a:bodyPr wrap="square">
            <a:spAutoFit/>
          </a:bodyPr>
          <a:lstStyle/>
          <a:p>
            <a:pPr indent="457200">
              <a:lnSpc>
                <a:spcPct val="150000"/>
              </a:lnSpc>
            </a:pPr>
            <a:r>
              <a:rPr lang="ru-RU" b="1" i="0" dirty="0">
                <a:solidFill>
                  <a:srgbClr val="202124"/>
                </a:solidFill>
                <a:effectLst/>
              </a:rPr>
              <a:t>c. Перикардиты, обусловленные поражением сердца и соседних органов:</a:t>
            </a:r>
          </a:p>
          <a:p>
            <a:pPr indent="457200">
              <a:lnSpc>
                <a:spcPct val="150000"/>
              </a:lnSpc>
              <a:buFont typeface="Arial" panose="020B0604020202020204" pitchFamily="34" charset="0"/>
              <a:buChar char="•"/>
            </a:pPr>
            <a:r>
              <a:rPr lang="ru-RU" b="0" i="0" dirty="0">
                <a:solidFill>
                  <a:srgbClr val="202124"/>
                </a:solidFill>
                <a:effectLst/>
              </a:rPr>
              <a:t>миокардиты;</a:t>
            </a:r>
          </a:p>
          <a:p>
            <a:pPr indent="457200">
              <a:lnSpc>
                <a:spcPct val="150000"/>
              </a:lnSpc>
              <a:buFont typeface="Arial" panose="020B0604020202020204" pitchFamily="34" charset="0"/>
              <a:buChar char="•"/>
            </a:pPr>
            <a:r>
              <a:rPr lang="ru-RU" b="0" i="0" dirty="0">
                <a:solidFill>
                  <a:srgbClr val="202124"/>
                </a:solidFill>
                <a:effectLst/>
              </a:rPr>
              <a:t>инфаркт миокарда (ранний (</a:t>
            </a:r>
            <a:r>
              <a:rPr lang="ru-RU" b="0" i="0" dirty="0" err="1">
                <a:solidFill>
                  <a:srgbClr val="202124"/>
                </a:solidFill>
                <a:effectLst/>
              </a:rPr>
              <a:t>эпистенокардический</a:t>
            </a:r>
            <a:r>
              <a:rPr lang="ru-RU" b="0" i="0" dirty="0">
                <a:solidFill>
                  <a:srgbClr val="202124"/>
                </a:solidFill>
                <a:effectLst/>
              </a:rPr>
              <a:t>) перикардит и синдром </a:t>
            </a:r>
            <a:r>
              <a:rPr lang="ru-RU" b="0" i="0" dirty="0" err="1">
                <a:solidFill>
                  <a:srgbClr val="202124"/>
                </a:solidFill>
                <a:effectLst/>
              </a:rPr>
              <a:t>Дресслера</a:t>
            </a:r>
            <a:r>
              <a:rPr lang="ru-RU" b="0" i="0" dirty="0">
                <a:solidFill>
                  <a:srgbClr val="202124"/>
                </a:solidFill>
                <a:effectLst/>
              </a:rPr>
              <a:t>);</a:t>
            </a:r>
          </a:p>
          <a:p>
            <a:pPr indent="457200">
              <a:lnSpc>
                <a:spcPct val="150000"/>
              </a:lnSpc>
              <a:buFont typeface="Arial" panose="020B0604020202020204" pitchFamily="34" charset="0"/>
              <a:buChar char="•"/>
            </a:pPr>
            <a:r>
              <a:rPr lang="ru-RU" b="0" i="0" dirty="0">
                <a:solidFill>
                  <a:srgbClr val="202124"/>
                </a:solidFill>
                <a:effectLst/>
              </a:rPr>
              <a:t>заболевания, обусловленные высоким венозным давлением (хроническая сердечная недостаточность легочная гипертензия);</a:t>
            </a:r>
          </a:p>
          <a:p>
            <a:pPr indent="457200">
              <a:lnSpc>
                <a:spcPct val="150000"/>
              </a:lnSpc>
              <a:buFont typeface="Arial" panose="020B0604020202020204" pitchFamily="34" charset="0"/>
              <a:buChar char="•"/>
            </a:pPr>
            <a:r>
              <a:rPr lang="ru-RU" b="0" i="0" dirty="0">
                <a:solidFill>
                  <a:srgbClr val="202124"/>
                </a:solidFill>
                <a:effectLst/>
              </a:rPr>
              <a:t>проксимальное расслоение аорты;</a:t>
            </a:r>
          </a:p>
          <a:p>
            <a:pPr indent="457200">
              <a:lnSpc>
                <a:spcPct val="150000"/>
              </a:lnSpc>
              <a:buFont typeface="Arial" panose="020B0604020202020204" pitchFamily="34" charset="0"/>
              <a:buChar char="•"/>
            </a:pPr>
            <a:r>
              <a:rPr lang="ru-RU" b="0" i="0" dirty="0">
                <a:solidFill>
                  <a:srgbClr val="202124"/>
                </a:solidFill>
                <a:effectLst/>
              </a:rPr>
              <a:t>инфаркт легкого;</a:t>
            </a:r>
          </a:p>
          <a:p>
            <a:pPr indent="457200">
              <a:lnSpc>
                <a:spcPct val="150000"/>
              </a:lnSpc>
              <a:buFont typeface="Arial" panose="020B0604020202020204" pitchFamily="34" charset="0"/>
              <a:buChar char="•"/>
            </a:pPr>
            <a:r>
              <a:rPr lang="ru-RU" b="0" i="0" dirty="0">
                <a:solidFill>
                  <a:srgbClr val="202124"/>
                </a:solidFill>
                <a:effectLst/>
              </a:rPr>
              <a:t>пневмония;</a:t>
            </a:r>
          </a:p>
          <a:p>
            <a:pPr indent="457200">
              <a:lnSpc>
                <a:spcPct val="150000"/>
              </a:lnSpc>
              <a:buFont typeface="Arial" panose="020B0604020202020204" pitchFamily="34" charset="0"/>
              <a:buChar char="•"/>
            </a:pPr>
            <a:r>
              <a:rPr lang="ru-RU" b="0" i="0" dirty="0">
                <a:solidFill>
                  <a:srgbClr val="202124"/>
                </a:solidFill>
                <a:effectLst/>
              </a:rPr>
              <a:t>эмпиема плевры;</a:t>
            </a:r>
          </a:p>
          <a:p>
            <a:pPr indent="457200">
              <a:lnSpc>
                <a:spcPct val="150000"/>
              </a:lnSpc>
              <a:buFont typeface="Arial" panose="020B0604020202020204" pitchFamily="34" charset="0"/>
              <a:buChar char="•"/>
            </a:pPr>
            <a:r>
              <a:rPr lang="ru-RU" b="0" i="0" dirty="0">
                <a:solidFill>
                  <a:srgbClr val="202124"/>
                </a:solidFill>
                <a:effectLst/>
              </a:rPr>
              <a:t>заболевания пищевода;</a:t>
            </a:r>
          </a:p>
          <a:p>
            <a:pPr indent="457200">
              <a:lnSpc>
                <a:spcPct val="150000"/>
              </a:lnSpc>
              <a:buFont typeface="Arial" panose="020B0604020202020204" pitchFamily="34" charset="0"/>
              <a:buChar char="•"/>
            </a:pPr>
            <a:r>
              <a:rPr lang="ru-RU" b="0" i="0" dirty="0" err="1">
                <a:solidFill>
                  <a:srgbClr val="202124"/>
                </a:solidFill>
                <a:effectLst/>
              </a:rPr>
              <a:t>паранеопластические</a:t>
            </a:r>
            <a:r>
              <a:rPr lang="ru-RU" b="0" i="0" dirty="0">
                <a:solidFill>
                  <a:srgbClr val="202124"/>
                </a:solidFill>
                <a:effectLst/>
              </a:rPr>
              <a:t> синдромы;</a:t>
            </a:r>
          </a:p>
        </p:txBody>
      </p:sp>
    </p:spTree>
    <p:extLst>
      <p:ext uri="{BB962C8B-B14F-4D97-AF65-F5344CB8AC3E}">
        <p14:creationId xmlns:p14="http://schemas.microsoft.com/office/powerpoint/2010/main" xmlns="" val="314051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921" y="751344"/>
            <a:ext cx="11913079" cy="5843907"/>
          </a:xfrm>
          <a:prstGeom prst="rect">
            <a:avLst/>
          </a:prstGeom>
        </p:spPr>
        <p:txBody>
          <a:bodyPr wrap="square">
            <a:spAutoFit/>
          </a:bodyPr>
          <a:lstStyle/>
          <a:p>
            <a:pPr indent="457200">
              <a:lnSpc>
                <a:spcPts val="2500"/>
              </a:lnSpc>
            </a:pPr>
            <a:r>
              <a:rPr lang="ru-RU" b="1" i="0" dirty="0">
                <a:solidFill>
                  <a:srgbClr val="202124"/>
                </a:solidFill>
                <a:effectLst/>
              </a:rPr>
              <a:t>d. Метаболические:</a:t>
            </a:r>
          </a:p>
          <a:p>
            <a:pPr indent="457200">
              <a:lnSpc>
                <a:spcPts val="2500"/>
              </a:lnSpc>
              <a:buFont typeface="Arial" panose="020B0604020202020204" pitchFamily="34" charset="0"/>
              <a:buChar char="•"/>
            </a:pPr>
            <a:r>
              <a:rPr lang="ru-RU" b="0" i="0" dirty="0">
                <a:solidFill>
                  <a:srgbClr val="202124"/>
                </a:solidFill>
                <a:effectLst/>
              </a:rPr>
              <a:t>терминальная хроническая болезнь почек;</a:t>
            </a:r>
          </a:p>
          <a:p>
            <a:pPr indent="457200">
              <a:lnSpc>
                <a:spcPts val="2500"/>
              </a:lnSpc>
              <a:buFont typeface="Arial" panose="020B0604020202020204" pitchFamily="34" charset="0"/>
              <a:buChar char="•"/>
            </a:pPr>
            <a:r>
              <a:rPr lang="ru-RU" b="0" i="0" dirty="0">
                <a:solidFill>
                  <a:srgbClr val="202124"/>
                </a:solidFill>
                <a:effectLst/>
              </a:rPr>
              <a:t>гипотиреоз;</a:t>
            </a:r>
          </a:p>
          <a:p>
            <a:pPr indent="457200">
              <a:lnSpc>
                <a:spcPts val="2500"/>
              </a:lnSpc>
              <a:buFont typeface="Arial" panose="020B0604020202020204" pitchFamily="34" charset="0"/>
              <a:buChar char="•"/>
            </a:pPr>
            <a:r>
              <a:rPr lang="ru-RU" b="0" i="0" dirty="0">
                <a:solidFill>
                  <a:srgbClr val="202124"/>
                </a:solidFill>
                <a:effectLst/>
              </a:rPr>
              <a:t>тиреотоксикоз;</a:t>
            </a:r>
          </a:p>
          <a:p>
            <a:pPr indent="457200">
              <a:lnSpc>
                <a:spcPts val="2500"/>
              </a:lnSpc>
              <a:buFont typeface="Arial" panose="020B0604020202020204" pitchFamily="34" charset="0"/>
              <a:buChar char="•"/>
            </a:pPr>
            <a:r>
              <a:rPr lang="ru-RU" b="0" i="0" dirty="0">
                <a:solidFill>
                  <a:srgbClr val="202124"/>
                </a:solidFill>
                <a:effectLst/>
              </a:rPr>
              <a:t>анорексия;</a:t>
            </a:r>
          </a:p>
          <a:p>
            <a:pPr indent="457200">
              <a:lnSpc>
                <a:spcPts val="2500"/>
              </a:lnSpc>
            </a:pPr>
            <a:r>
              <a:rPr lang="ru-RU" b="0" i="0" dirty="0">
                <a:solidFill>
                  <a:srgbClr val="202124"/>
                </a:solidFill>
                <a:effectLst/>
              </a:rPr>
              <a:t/>
            </a:r>
            <a:br>
              <a:rPr lang="ru-RU" b="0" i="0" dirty="0">
                <a:solidFill>
                  <a:srgbClr val="202124"/>
                </a:solidFill>
                <a:effectLst/>
              </a:rPr>
            </a:br>
            <a:r>
              <a:rPr lang="ru-RU" b="1" i="0" dirty="0">
                <a:solidFill>
                  <a:srgbClr val="202124"/>
                </a:solidFill>
                <a:effectLst/>
              </a:rPr>
              <a:t>e. Новообразования перикарда:</a:t>
            </a:r>
          </a:p>
          <a:p>
            <a:pPr indent="457200">
              <a:lnSpc>
                <a:spcPts val="2500"/>
              </a:lnSpc>
              <a:buFont typeface="Arial" panose="020B0604020202020204" pitchFamily="34" charset="0"/>
              <a:buChar char="•"/>
            </a:pPr>
            <a:r>
              <a:rPr lang="ru-RU" b="0" i="0" dirty="0">
                <a:solidFill>
                  <a:srgbClr val="202124"/>
                </a:solidFill>
                <a:effectLst/>
              </a:rPr>
              <a:t>первичные:</a:t>
            </a:r>
          </a:p>
          <a:p>
            <a:pPr marL="742950" lvl="1" indent="457200">
              <a:lnSpc>
                <a:spcPts val="2500"/>
              </a:lnSpc>
              <a:buFont typeface="Arial" panose="020B0604020202020204" pitchFamily="34" charset="0"/>
              <a:buChar char="•"/>
            </a:pPr>
            <a:r>
              <a:rPr lang="ru-RU" b="0" i="0" dirty="0">
                <a:solidFill>
                  <a:srgbClr val="202124"/>
                </a:solidFill>
                <a:effectLst/>
              </a:rPr>
              <a:t>злокачественные (редко) (</a:t>
            </a:r>
            <a:r>
              <a:rPr lang="ru-RU" b="0" i="0" dirty="0" err="1">
                <a:solidFill>
                  <a:srgbClr val="202124"/>
                </a:solidFill>
                <a:effectLst/>
              </a:rPr>
              <a:t>мезотелиомы</a:t>
            </a:r>
            <a:r>
              <a:rPr lang="ru-RU" b="0" i="0" dirty="0">
                <a:solidFill>
                  <a:srgbClr val="202124"/>
                </a:solidFill>
                <a:effectLst/>
              </a:rPr>
              <a:t>, </a:t>
            </a:r>
            <a:r>
              <a:rPr lang="ru-RU" b="0" i="0" dirty="0" err="1">
                <a:solidFill>
                  <a:srgbClr val="202124"/>
                </a:solidFill>
                <a:effectLst/>
              </a:rPr>
              <a:t>фибро</a:t>
            </a:r>
            <a:r>
              <a:rPr lang="ru-RU" b="0" i="0" dirty="0">
                <a:solidFill>
                  <a:srgbClr val="202124"/>
                </a:solidFill>
                <a:effectLst/>
              </a:rPr>
              <a:t>- и </a:t>
            </a:r>
            <a:r>
              <a:rPr lang="ru-RU" b="0" i="0" dirty="0" err="1">
                <a:solidFill>
                  <a:srgbClr val="202124"/>
                </a:solidFill>
                <a:effectLst/>
              </a:rPr>
              <a:t>ангиосаркомы</a:t>
            </a:r>
            <a:r>
              <a:rPr lang="ru-RU" b="0" i="0" dirty="0">
                <a:solidFill>
                  <a:srgbClr val="202124"/>
                </a:solidFill>
                <a:effectLst/>
              </a:rPr>
              <a:t>);</a:t>
            </a:r>
          </a:p>
          <a:p>
            <a:pPr marL="742950" lvl="1" indent="457200">
              <a:lnSpc>
                <a:spcPts val="2500"/>
              </a:lnSpc>
              <a:buFont typeface="Arial" panose="020B0604020202020204" pitchFamily="34" charset="0"/>
              <a:buChar char="•"/>
            </a:pPr>
            <a:r>
              <a:rPr lang="ru-RU" b="0" i="0" dirty="0">
                <a:solidFill>
                  <a:srgbClr val="202124"/>
                </a:solidFill>
                <a:effectLst/>
              </a:rPr>
              <a:t>доброкачественные (фибромы, липомы);</a:t>
            </a:r>
          </a:p>
          <a:p>
            <a:pPr indent="457200">
              <a:lnSpc>
                <a:spcPts val="2500"/>
              </a:lnSpc>
              <a:buFont typeface="Arial" panose="020B0604020202020204" pitchFamily="34" charset="0"/>
              <a:buChar char="•"/>
            </a:pPr>
            <a:r>
              <a:rPr lang="ru-RU" b="0" i="0" dirty="0">
                <a:solidFill>
                  <a:srgbClr val="202124"/>
                </a:solidFill>
                <a:effectLst/>
              </a:rPr>
              <a:t>вторичные (метастатические):</a:t>
            </a:r>
          </a:p>
          <a:p>
            <a:pPr marL="742950" lvl="1" indent="457200">
              <a:lnSpc>
                <a:spcPts val="2500"/>
              </a:lnSpc>
              <a:buFont typeface="Arial" panose="020B0604020202020204" pitchFamily="34" charset="0"/>
              <a:buChar char="•"/>
            </a:pPr>
            <a:r>
              <a:rPr lang="ru-RU" b="0" i="0" dirty="0">
                <a:solidFill>
                  <a:srgbClr val="202124"/>
                </a:solidFill>
                <a:effectLst/>
              </a:rPr>
              <a:t>рак легкого;</a:t>
            </a:r>
          </a:p>
          <a:p>
            <a:pPr marL="742950" lvl="1" indent="457200">
              <a:lnSpc>
                <a:spcPts val="2500"/>
              </a:lnSpc>
              <a:buFont typeface="Arial" panose="020B0604020202020204" pitchFamily="34" charset="0"/>
              <a:buChar char="•"/>
            </a:pPr>
            <a:r>
              <a:rPr lang="ru-RU" b="0" i="0" dirty="0">
                <a:solidFill>
                  <a:srgbClr val="202124"/>
                </a:solidFill>
                <a:effectLst/>
              </a:rPr>
              <a:t>рак молочной железы;</a:t>
            </a:r>
          </a:p>
          <a:p>
            <a:pPr marL="742950" lvl="1" indent="457200">
              <a:lnSpc>
                <a:spcPts val="2500"/>
              </a:lnSpc>
              <a:buFont typeface="Arial" panose="020B0604020202020204" pitchFamily="34" charset="0"/>
              <a:buChar char="•"/>
            </a:pPr>
            <a:r>
              <a:rPr lang="ru-RU" b="0" i="0" dirty="0">
                <a:solidFill>
                  <a:srgbClr val="202124"/>
                </a:solidFill>
                <a:effectLst/>
              </a:rPr>
              <a:t>рак желудка;</a:t>
            </a:r>
          </a:p>
          <a:p>
            <a:pPr marL="742950" lvl="1" indent="457200">
              <a:lnSpc>
                <a:spcPts val="2500"/>
              </a:lnSpc>
              <a:buFont typeface="Arial" panose="020B0604020202020204" pitchFamily="34" charset="0"/>
              <a:buChar char="•"/>
            </a:pPr>
            <a:r>
              <a:rPr lang="ru-RU" b="0" i="0" dirty="0">
                <a:solidFill>
                  <a:srgbClr val="202124"/>
                </a:solidFill>
                <a:effectLst/>
              </a:rPr>
              <a:t>рак толстой кишки;</a:t>
            </a:r>
          </a:p>
          <a:p>
            <a:pPr marL="742950" lvl="1" indent="457200">
              <a:lnSpc>
                <a:spcPts val="2500"/>
              </a:lnSpc>
              <a:buFont typeface="Arial" panose="020B0604020202020204" pitchFamily="34" charset="0"/>
              <a:buChar char="•"/>
            </a:pPr>
            <a:r>
              <a:rPr lang="ru-RU" b="0" i="0" dirty="0" err="1">
                <a:solidFill>
                  <a:srgbClr val="202124"/>
                </a:solidFill>
                <a:effectLst/>
              </a:rPr>
              <a:t>лимфомы</a:t>
            </a:r>
            <a:r>
              <a:rPr lang="ru-RU" b="0" i="0" dirty="0">
                <a:solidFill>
                  <a:srgbClr val="202124"/>
                </a:solidFill>
                <a:effectLst/>
              </a:rPr>
              <a:t>;</a:t>
            </a:r>
          </a:p>
          <a:p>
            <a:pPr marL="742950" lvl="1" indent="457200">
              <a:lnSpc>
                <a:spcPts val="2500"/>
              </a:lnSpc>
              <a:buFont typeface="Arial" panose="020B0604020202020204" pitchFamily="34" charset="0"/>
              <a:buChar char="•"/>
            </a:pPr>
            <a:r>
              <a:rPr lang="ru-RU" b="0" i="0" dirty="0">
                <a:solidFill>
                  <a:srgbClr val="202124"/>
                </a:solidFill>
                <a:effectLst/>
              </a:rPr>
              <a:t>меланома;</a:t>
            </a:r>
          </a:p>
          <a:p>
            <a:pPr marL="742950" lvl="1" indent="457200">
              <a:lnSpc>
                <a:spcPts val="2500"/>
              </a:lnSpc>
              <a:buFont typeface="Arial" panose="020B0604020202020204" pitchFamily="34" charset="0"/>
              <a:buChar char="•"/>
            </a:pPr>
            <a:r>
              <a:rPr lang="ru-RU" b="0" i="0" dirty="0">
                <a:solidFill>
                  <a:srgbClr val="202124"/>
                </a:solidFill>
                <a:effectLst/>
              </a:rPr>
              <a:t>саркомы и др.;</a:t>
            </a:r>
          </a:p>
        </p:txBody>
      </p:sp>
      <p:sp>
        <p:nvSpPr>
          <p:cNvPr id="3" name="TextBox 2"/>
          <p:cNvSpPr txBox="1"/>
          <p:nvPr/>
        </p:nvSpPr>
        <p:spPr>
          <a:xfrm>
            <a:off x="2907102" y="-103516"/>
            <a:ext cx="6029864" cy="646331"/>
          </a:xfrm>
          <a:prstGeom prst="rect">
            <a:avLst/>
          </a:prstGeom>
          <a:noFill/>
        </p:spPr>
        <p:txBody>
          <a:bodyPr wrap="square" rtlCol="0">
            <a:spAutoFit/>
          </a:bodyPr>
          <a:lstStyle/>
          <a:p>
            <a:pPr algn="ctr"/>
            <a:r>
              <a:rPr lang="ru-RU" sz="3600" b="1" dirty="0">
                <a:solidFill>
                  <a:schemeClr val="accent1">
                    <a:lumMod val="90000"/>
                    <a:lumOff val="10000"/>
                  </a:schemeClr>
                </a:solidFill>
              </a:rPr>
              <a:t>Этиология</a:t>
            </a:r>
          </a:p>
        </p:txBody>
      </p:sp>
    </p:spTree>
    <p:extLst>
      <p:ext uri="{BB962C8B-B14F-4D97-AF65-F5344CB8AC3E}">
        <p14:creationId xmlns:p14="http://schemas.microsoft.com/office/powerpoint/2010/main" xmlns="" val="377600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4792" y="-94891"/>
            <a:ext cx="6728604" cy="646331"/>
          </a:xfrm>
          <a:prstGeom prst="rect">
            <a:avLst/>
          </a:prstGeom>
          <a:noFill/>
        </p:spPr>
        <p:txBody>
          <a:bodyPr wrap="square" rtlCol="0">
            <a:spAutoFit/>
          </a:bodyPr>
          <a:lstStyle/>
          <a:p>
            <a:pPr algn="ctr"/>
            <a:r>
              <a:rPr lang="ru-RU" sz="3600" b="1" dirty="0">
                <a:solidFill>
                  <a:schemeClr val="accent1">
                    <a:lumMod val="90000"/>
                    <a:lumOff val="10000"/>
                  </a:schemeClr>
                </a:solidFill>
              </a:rPr>
              <a:t>Патогенез</a:t>
            </a:r>
          </a:p>
        </p:txBody>
      </p:sp>
      <p:sp>
        <p:nvSpPr>
          <p:cNvPr id="3" name="Прямоугольник 2"/>
          <p:cNvSpPr/>
          <p:nvPr/>
        </p:nvSpPr>
        <p:spPr>
          <a:xfrm>
            <a:off x="198407" y="963450"/>
            <a:ext cx="11775057" cy="4708981"/>
          </a:xfrm>
          <a:prstGeom prst="rect">
            <a:avLst/>
          </a:prstGeom>
        </p:spPr>
        <p:txBody>
          <a:bodyPr wrap="square">
            <a:spAutoFit/>
          </a:bodyPr>
          <a:lstStyle/>
          <a:p>
            <a:pPr indent="457200">
              <a:lnSpc>
                <a:spcPct val="150000"/>
              </a:lnSpc>
              <a:buFont typeface="Wingdings" pitchFamily="2" charset="2"/>
              <a:buNone/>
            </a:pPr>
            <a:r>
              <a:rPr lang="ru-RU" sz="2000" b="1" dirty="0">
                <a:solidFill>
                  <a:schemeClr val="accent1">
                    <a:lumMod val="75000"/>
                  </a:schemeClr>
                </a:solidFill>
              </a:rPr>
              <a:t>Патогенез перикардитов зависит от этиологии</a:t>
            </a:r>
          </a:p>
          <a:p>
            <a:pPr indent="457200">
              <a:lnSpc>
                <a:spcPct val="150000"/>
              </a:lnSpc>
              <a:buFont typeface="Wingdings" pitchFamily="2" charset="2"/>
              <a:buNone/>
            </a:pPr>
            <a:endParaRPr lang="ru-RU" sz="2000" b="1" dirty="0">
              <a:solidFill>
                <a:schemeClr val="folHlink"/>
              </a:solidFill>
            </a:endParaRPr>
          </a:p>
          <a:p>
            <a:pPr indent="457200">
              <a:lnSpc>
                <a:spcPct val="150000"/>
              </a:lnSpc>
              <a:buFont typeface="Wingdings" pitchFamily="2" charset="2"/>
              <a:buNone/>
            </a:pPr>
            <a:r>
              <a:rPr lang="ru-RU" sz="2000" dirty="0">
                <a:solidFill>
                  <a:schemeClr val="accent1">
                    <a:lumMod val="75000"/>
                  </a:schemeClr>
                </a:solidFill>
              </a:rPr>
              <a:t>- Инфекционные перикардиты </a:t>
            </a:r>
            <a:r>
              <a:rPr lang="ru-RU" sz="2000" dirty="0"/>
              <a:t>связаны с проникновением микроорганизмов в полость перикарда гематогенным, </a:t>
            </a:r>
            <a:r>
              <a:rPr lang="ru-RU" sz="2000" dirty="0" err="1"/>
              <a:t>лимфогенным</a:t>
            </a:r>
            <a:r>
              <a:rPr lang="ru-RU" sz="2000" dirty="0"/>
              <a:t> путем или при прорыве соседнего гнойного очага. </a:t>
            </a:r>
          </a:p>
          <a:p>
            <a:pPr indent="457200">
              <a:lnSpc>
                <a:spcPct val="150000"/>
              </a:lnSpc>
              <a:buFont typeface="Wingdings" pitchFamily="2" charset="2"/>
              <a:buNone/>
            </a:pPr>
            <a:r>
              <a:rPr lang="ru-RU" sz="2000" dirty="0">
                <a:solidFill>
                  <a:schemeClr val="accent1">
                    <a:lumMod val="75000"/>
                  </a:schemeClr>
                </a:solidFill>
              </a:rPr>
              <a:t>- Перикардит при инфаркте миокарда </a:t>
            </a:r>
            <a:r>
              <a:rPr lang="ru-RU" sz="2000" dirty="0"/>
              <a:t>возникает как реактивное воспаление перикарда в ответ на некроз, проникающий до наружной поверхности миокарда или вследствие аутоиммунных реакций. </a:t>
            </a:r>
          </a:p>
          <a:p>
            <a:pPr indent="457200">
              <a:lnSpc>
                <a:spcPct val="150000"/>
              </a:lnSpc>
              <a:buFont typeface="Wingdings" pitchFamily="2" charset="2"/>
              <a:buNone/>
            </a:pPr>
            <a:r>
              <a:rPr lang="ru-RU" sz="2000" dirty="0">
                <a:solidFill>
                  <a:schemeClr val="accent1">
                    <a:lumMod val="75000"/>
                  </a:schemeClr>
                </a:solidFill>
              </a:rPr>
              <a:t>- При уремии </a:t>
            </a:r>
            <a:r>
              <a:rPr lang="ru-RU" sz="2000" dirty="0"/>
              <a:t>перикардит развивается вследствие выделения миокардом кристаллов мочевины и раздражения ими листков перикарда. </a:t>
            </a:r>
          </a:p>
          <a:p>
            <a:pPr indent="457200">
              <a:lnSpc>
                <a:spcPct val="150000"/>
              </a:lnSpc>
              <a:buFont typeface="Wingdings" pitchFamily="2" charset="2"/>
              <a:buNone/>
            </a:pPr>
            <a:r>
              <a:rPr lang="ru-RU" sz="2000" dirty="0">
                <a:solidFill>
                  <a:schemeClr val="accent1">
                    <a:lumMod val="75000"/>
                  </a:schemeClr>
                </a:solidFill>
              </a:rPr>
              <a:t>- При туберкулезном перикардите </a:t>
            </a:r>
            <a:r>
              <a:rPr lang="ru-RU" sz="2000" dirty="0"/>
              <a:t>туберкулезные бугорки локализуются и развиваются на листках перикарда.</a:t>
            </a:r>
            <a:r>
              <a:rPr lang="ru-RU" sz="2000" dirty="0">
                <a:effectLst/>
              </a:rPr>
              <a:t> </a:t>
            </a:r>
          </a:p>
        </p:txBody>
      </p:sp>
    </p:spTree>
    <p:extLst>
      <p:ext uri="{BB962C8B-B14F-4D97-AF65-F5344CB8AC3E}">
        <p14:creationId xmlns:p14="http://schemas.microsoft.com/office/powerpoint/2010/main" xmlns="" val="1702474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9139" y="-69011"/>
            <a:ext cx="4313208" cy="584775"/>
          </a:xfrm>
          <a:prstGeom prst="rect">
            <a:avLst/>
          </a:prstGeom>
          <a:noFill/>
        </p:spPr>
        <p:txBody>
          <a:bodyPr wrap="square" rtlCol="0">
            <a:spAutoFit/>
          </a:bodyPr>
          <a:lstStyle/>
          <a:p>
            <a:pPr algn="ctr"/>
            <a:r>
              <a:rPr lang="ru-RU" sz="3200" b="1" dirty="0">
                <a:solidFill>
                  <a:schemeClr val="accent1">
                    <a:lumMod val="90000"/>
                    <a:lumOff val="10000"/>
                  </a:schemeClr>
                </a:solidFill>
              </a:rPr>
              <a:t>Классификация</a:t>
            </a:r>
          </a:p>
        </p:txBody>
      </p:sp>
      <p:sp>
        <p:nvSpPr>
          <p:cNvPr id="3" name="Прямоугольник 2"/>
          <p:cNvSpPr/>
          <p:nvPr/>
        </p:nvSpPr>
        <p:spPr>
          <a:xfrm>
            <a:off x="253041" y="795907"/>
            <a:ext cx="11878574" cy="6324808"/>
          </a:xfrm>
          <a:prstGeom prst="rect">
            <a:avLst/>
          </a:prstGeom>
        </p:spPr>
        <p:txBody>
          <a:bodyPr wrap="square">
            <a:spAutoFit/>
          </a:bodyPr>
          <a:lstStyle/>
          <a:p>
            <a:pPr indent="457200">
              <a:lnSpc>
                <a:spcPct val="150000"/>
              </a:lnSpc>
            </a:pPr>
            <a:r>
              <a:rPr lang="ru-RU" b="1" i="0" dirty="0">
                <a:solidFill>
                  <a:srgbClr val="202124"/>
                </a:solidFill>
                <a:effectLst/>
              </a:rPr>
              <a:t>1. По течению:</a:t>
            </a:r>
          </a:p>
          <a:p>
            <a:pPr indent="457200">
              <a:lnSpc>
                <a:spcPct val="150000"/>
              </a:lnSpc>
            </a:pPr>
            <a:r>
              <a:rPr lang="ru-RU" b="0" i="0" dirty="0">
                <a:solidFill>
                  <a:srgbClr val="202124"/>
                </a:solidFill>
                <a:effectLst/>
              </a:rPr>
              <a:t>a. острый перикардит (максимально до 4–6 недель):</a:t>
            </a:r>
          </a:p>
          <a:p>
            <a:pPr indent="457200">
              <a:lnSpc>
                <a:spcPct val="150000"/>
              </a:lnSpc>
            </a:pPr>
            <a:r>
              <a:rPr lang="ru-RU" b="0" i="0" dirty="0">
                <a:solidFill>
                  <a:srgbClr val="202124"/>
                </a:solidFill>
                <a:effectLst/>
              </a:rPr>
              <a:t>b. подострый перикардит (перикардит длительностью более 4–6 недель, но менее 3 месяцев без ремиссии);</a:t>
            </a:r>
          </a:p>
          <a:p>
            <a:pPr indent="457200">
              <a:lnSpc>
                <a:spcPct val="150000"/>
              </a:lnSpc>
            </a:pPr>
            <a:r>
              <a:rPr lang="ru-RU" b="0" i="0" dirty="0">
                <a:solidFill>
                  <a:srgbClr val="202124"/>
                </a:solidFill>
                <a:effectLst/>
              </a:rPr>
              <a:t>c. хронический перикардит (более 3 месяцев):</a:t>
            </a:r>
          </a:p>
          <a:p>
            <a:pPr indent="457200">
              <a:lnSpc>
                <a:spcPct val="150000"/>
              </a:lnSpc>
            </a:pPr>
            <a:r>
              <a:rPr lang="ru-RU" b="0" i="0" dirty="0">
                <a:solidFill>
                  <a:srgbClr val="202124"/>
                </a:solidFill>
                <a:effectLst/>
              </a:rPr>
              <a:t>d. рецидивирующий перикардит (перикардит, возникающий после разрешения первого эпизода острого перикардита и наличия бессимптомного периода не менее 4–6 недель):</a:t>
            </a:r>
          </a:p>
          <a:p>
            <a:pPr indent="457200">
              <a:lnSpc>
                <a:spcPct val="150000"/>
              </a:lnSpc>
              <a:buFont typeface="Arial" panose="020B0604020202020204" pitchFamily="34" charset="0"/>
              <a:buChar char="•"/>
            </a:pPr>
            <a:r>
              <a:rPr lang="ru-RU" b="0" i="0" dirty="0" err="1">
                <a:solidFill>
                  <a:srgbClr val="202124"/>
                </a:solidFill>
                <a:effectLst/>
              </a:rPr>
              <a:t>интермиттирующий</a:t>
            </a:r>
            <a:r>
              <a:rPr lang="ru-RU" b="0" i="0" dirty="0">
                <a:solidFill>
                  <a:srgbClr val="202124"/>
                </a:solidFill>
                <a:effectLst/>
              </a:rPr>
              <a:t> или перемежающийся (с бессимптомными периодами без применения терапии более 6 недель);</a:t>
            </a:r>
          </a:p>
          <a:p>
            <a:pPr indent="457200">
              <a:lnSpc>
                <a:spcPct val="150000"/>
              </a:lnSpc>
              <a:buFont typeface="Arial" panose="020B0604020202020204" pitchFamily="34" charset="0"/>
              <a:buChar char="•"/>
            </a:pPr>
            <a:r>
              <a:rPr lang="ru-RU" b="0" i="0" dirty="0">
                <a:solidFill>
                  <a:srgbClr val="202124"/>
                </a:solidFill>
                <a:effectLst/>
              </a:rPr>
              <a:t>непрерывно-рецидивирующий (прекращение или снижение интенсивности противовоспалительной терапии приводит к возникновению рецидива менее чем за 6 недель).</a:t>
            </a:r>
          </a:p>
          <a:p>
            <a:pPr indent="457200">
              <a:lnSpc>
                <a:spcPct val="150000"/>
              </a:lnSpc>
              <a:buFont typeface="Arial" panose="020B0604020202020204" pitchFamily="34" charset="0"/>
              <a:buChar char="•"/>
            </a:pPr>
            <a:endParaRPr lang="ru-RU" b="0" i="0" dirty="0">
              <a:solidFill>
                <a:srgbClr val="202124"/>
              </a:solidFill>
              <a:effectLst/>
            </a:endParaRPr>
          </a:p>
          <a:p>
            <a:pPr indent="457200">
              <a:lnSpc>
                <a:spcPct val="150000"/>
              </a:lnSpc>
            </a:pPr>
            <a:r>
              <a:rPr lang="ru-RU" b="1" dirty="0"/>
              <a:t>2. По наличию гемодинамических нарушений:</a:t>
            </a:r>
          </a:p>
          <a:p>
            <a:pPr indent="457200">
              <a:lnSpc>
                <a:spcPct val="150000"/>
              </a:lnSpc>
            </a:pPr>
            <a:r>
              <a:rPr lang="ru-RU" dirty="0"/>
              <a:t>a. тампонада сердца,</a:t>
            </a:r>
          </a:p>
          <a:p>
            <a:pPr indent="457200">
              <a:lnSpc>
                <a:spcPct val="150000"/>
              </a:lnSpc>
            </a:pPr>
            <a:r>
              <a:rPr lang="ru-RU" dirty="0"/>
              <a:t>b. перикардиальная </a:t>
            </a:r>
            <a:r>
              <a:rPr lang="ru-RU" dirty="0" err="1"/>
              <a:t>констрикция</a:t>
            </a:r>
            <a:r>
              <a:rPr lang="ru-RU" dirty="0"/>
              <a:t> (</a:t>
            </a:r>
            <a:r>
              <a:rPr lang="ru-RU" dirty="0" err="1"/>
              <a:t>констриктивный</a:t>
            </a:r>
            <a:r>
              <a:rPr lang="ru-RU" dirty="0"/>
              <a:t> (сдавливающий) перикардит или «панцирное сердце»).</a:t>
            </a:r>
          </a:p>
          <a:p>
            <a:pPr>
              <a:lnSpc>
                <a:spcPct val="150000"/>
              </a:lnSpc>
            </a:pPr>
            <a:endParaRPr lang="ru-RU" b="0" i="0" dirty="0">
              <a:solidFill>
                <a:srgbClr val="202124"/>
              </a:solidFill>
              <a:effectLst/>
            </a:endParaRPr>
          </a:p>
        </p:txBody>
      </p:sp>
    </p:spTree>
    <p:extLst>
      <p:ext uri="{BB962C8B-B14F-4D97-AF65-F5344CB8AC3E}">
        <p14:creationId xmlns:p14="http://schemas.microsoft.com/office/powerpoint/2010/main" xmlns="" val="61621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9139" y="-69011"/>
            <a:ext cx="4313208" cy="584775"/>
          </a:xfrm>
          <a:prstGeom prst="rect">
            <a:avLst/>
          </a:prstGeom>
          <a:noFill/>
        </p:spPr>
        <p:txBody>
          <a:bodyPr wrap="square" rtlCol="0">
            <a:spAutoFit/>
          </a:bodyPr>
          <a:lstStyle/>
          <a:p>
            <a:pPr algn="ctr"/>
            <a:r>
              <a:rPr lang="ru-RU" sz="3200" b="1" dirty="0">
                <a:solidFill>
                  <a:schemeClr val="accent1">
                    <a:lumMod val="90000"/>
                    <a:lumOff val="10000"/>
                  </a:schemeClr>
                </a:solidFill>
              </a:rPr>
              <a:t>Классификация</a:t>
            </a:r>
          </a:p>
        </p:txBody>
      </p:sp>
      <p:sp>
        <p:nvSpPr>
          <p:cNvPr id="3" name="Прямоугольник 2"/>
          <p:cNvSpPr/>
          <p:nvPr/>
        </p:nvSpPr>
        <p:spPr>
          <a:xfrm>
            <a:off x="227160" y="675614"/>
            <a:ext cx="11133827" cy="5866350"/>
          </a:xfrm>
          <a:prstGeom prst="rect">
            <a:avLst/>
          </a:prstGeom>
        </p:spPr>
        <p:txBody>
          <a:bodyPr wrap="square">
            <a:spAutoFit/>
          </a:bodyPr>
          <a:lstStyle/>
          <a:p>
            <a:pPr indent="457200">
              <a:lnSpc>
                <a:spcPct val="150000"/>
              </a:lnSpc>
            </a:pPr>
            <a:r>
              <a:rPr lang="ru-RU" b="1" dirty="0">
                <a:solidFill>
                  <a:srgbClr val="202124"/>
                </a:solidFill>
              </a:rPr>
              <a:t>3</a:t>
            </a:r>
            <a:r>
              <a:rPr lang="ru-RU" b="1" i="0" dirty="0">
                <a:solidFill>
                  <a:srgbClr val="202124"/>
                </a:solidFill>
                <a:effectLst/>
              </a:rPr>
              <a:t>. По наличию или отсутствию выпота:</a:t>
            </a:r>
          </a:p>
          <a:p>
            <a:pPr indent="457200">
              <a:lnSpc>
                <a:spcPct val="150000"/>
              </a:lnSpc>
            </a:pPr>
            <a:r>
              <a:rPr lang="ru-RU" b="0" i="0" dirty="0">
                <a:solidFill>
                  <a:srgbClr val="202124"/>
                </a:solidFill>
                <a:effectLst/>
              </a:rPr>
              <a:t>a. сухой (фибринозный),</a:t>
            </a:r>
          </a:p>
          <a:p>
            <a:pPr indent="457200">
              <a:lnSpc>
                <a:spcPct val="150000"/>
              </a:lnSpc>
            </a:pPr>
            <a:r>
              <a:rPr lang="ru-RU" b="0" i="0" dirty="0">
                <a:solidFill>
                  <a:srgbClr val="202124"/>
                </a:solidFill>
                <a:effectLst/>
              </a:rPr>
              <a:t>b. экссудативный/экссудативно-</a:t>
            </a:r>
            <a:r>
              <a:rPr lang="ru-RU" b="0" i="0" dirty="0" err="1">
                <a:solidFill>
                  <a:srgbClr val="202124"/>
                </a:solidFill>
                <a:effectLst/>
              </a:rPr>
              <a:t>констриктивный</a:t>
            </a:r>
            <a:r>
              <a:rPr lang="ru-RU" b="0" i="0" dirty="0">
                <a:solidFill>
                  <a:srgbClr val="202124"/>
                </a:solidFill>
                <a:effectLst/>
              </a:rPr>
              <a:t>:</a:t>
            </a:r>
          </a:p>
          <a:p>
            <a:pPr indent="457200">
              <a:lnSpc>
                <a:spcPct val="150000"/>
              </a:lnSpc>
              <a:buFont typeface="Arial" panose="020B0604020202020204" pitchFamily="34" charset="0"/>
              <a:buChar char="•"/>
            </a:pPr>
            <a:r>
              <a:rPr lang="ru-RU" b="0" i="0" u="sng" dirty="0">
                <a:solidFill>
                  <a:srgbClr val="202124"/>
                </a:solidFill>
                <a:effectLst/>
              </a:rPr>
              <a:t>по характеру выпота:</a:t>
            </a:r>
            <a:endParaRPr lang="ru-RU" b="0" i="0" dirty="0">
              <a:solidFill>
                <a:srgbClr val="202124"/>
              </a:solidFill>
              <a:effectLst/>
            </a:endParaRPr>
          </a:p>
          <a:p>
            <a:pPr indent="457200">
              <a:lnSpc>
                <a:spcPct val="150000"/>
              </a:lnSpc>
              <a:buFont typeface="Arial" panose="020B0604020202020204" pitchFamily="34" charset="0"/>
              <a:buChar char="•"/>
            </a:pPr>
            <a:r>
              <a:rPr lang="ru-RU" b="0" i="0" dirty="0">
                <a:solidFill>
                  <a:srgbClr val="202124"/>
                </a:solidFill>
                <a:effectLst/>
              </a:rPr>
              <a:t>транссудат (</a:t>
            </a:r>
            <a:r>
              <a:rPr lang="ru-RU" b="0" i="0" dirty="0" err="1">
                <a:solidFill>
                  <a:srgbClr val="202124"/>
                </a:solidFill>
                <a:effectLst/>
              </a:rPr>
              <a:t>гидроперикард</a:t>
            </a:r>
            <a:r>
              <a:rPr lang="ru-RU" b="0" i="0" dirty="0">
                <a:solidFill>
                  <a:srgbClr val="202124"/>
                </a:solidFill>
                <a:effectLst/>
              </a:rPr>
              <a:t>),</a:t>
            </a:r>
          </a:p>
          <a:p>
            <a:pPr indent="457200">
              <a:lnSpc>
                <a:spcPct val="150000"/>
              </a:lnSpc>
              <a:buFont typeface="Arial" panose="020B0604020202020204" pitchFamily="34" charset="0"/>
              <a:buChar char="•"/>
            </a:pPr>
            <a:r>
              <a:rPr lang="ru-RU" b="0" i="0" dirty="0">
                <a:solidFill>
                  <a:srgbClr val="202124"/>
                </a:solidFill>
                <a:effectLst/>
              </a:rPr>
              <a:t>экссудат:</a:t>
            </a:r>
          </a:p>
          <a:p>
            <a:pPr marL="742950" lvl="1" indent="457200">
              <a:lnSpc>
                <a:spcPct val="150000"/>
              </a:lnSpc>
              <a:buFont typeface="Arial" panose="020B0604020202020204" pitchFamily="34" charset="0"/>
              <a:buChar char="•"/>
            </a:pPr>
            <a:r>
              <a:rPr lang="ru-RU" b="0" i="0" u="sng" dirty="0">
                <a:solidFill>
                  <a:srgbClr val="202124"/>
                </a:solidFill>
                <a:effectLst/>
              </a:rPr>
              <a:t>серозный,</a:t>
            </a:r>
            <a:endParaRPr lang="ru-RU" b="0" i="0" dirty="0">
              <a:solidFill>
                <a:srgbClr val="202124"/>
              </a:solidFill>
              <a:effectLst/>
            </a:endParaRPr>
          </a:p>
          <a:p>
            <a:pPr marL="742950" lvl="1" indent="457200">
              <a:lnSpc>
                <a:spcPct val="150000"/>
              </a:lnSpc>
              <a:buFont typeface="Arial" panose="020B0604020202020204" pitchFamily="34" charset="0"/>
              <a:buChar char="•"/>
            </a:pPr>
            <a:r>
              <a:rPr lang="ru-RU" b="0" i="0" u="sng" dirty="0">
                <a:solidFill>
                  <a:srgbClr val="202124"/>
                </a:solidFill>
                <a:effectLst/>
              </a:rPr>
              <a:t>геморрагический,</a:t>
            </a:r>
            <a:endParaRPr lang="ru-RU" b="0" i="0" dirty="0">
              <a:solidFill>
                <a:srgbClr val="202124"/>
              </a:solidFill>
              <a:effectLst/>
            </a:endParaRPr>
          </a:p>
          <a:p>
            <a:pPr marL="742950" lvl="1" indent="457200">
              <a:lnSpc>
                <a:spcPct val="150000"/>
              </a:lnSpc>
              <a:buFont typeface="Arial" panose="020B0604020202020204" pitchFamily="34" charset="0"/>
              <a:buChar char="•"/>
            </a:pPr>
            <a:r>
              <a:rPr lang="ru-RU" b="0" i="0" u="sng" dirty="0">
                <a:solidFill>
                  <a:srgbClr val="202124"/>
                </a:solidFill>
                <a:effectLst/>
              </a:rPr>
              <a:t>гнойный и гнилостный (</a:t>
            </a:r>
            <a:r>
              <a:rPr lang="ru-RU" b="0" i="0" u="sng" dirty="0" err="1">
                <a:solidFill>
                  <a:srgbClr val="202124"/>
                </a:solidFill>
                <a:effectLst/>
              </a:rPr>
              <a:t>пиоперикард</a:t>
            </a:r>
            <a:r>
              <a:rPr lang="ru-RU" b="0" i="0" u="sng" dirty="0">
                <a:solidFill>
                  <a:srgbClr val="202124"/>
                </a:solidFill>
                <a:effectLst/>
              </a:rPr>
              <a:t>),</a:t>
            </a:r>
            <a:endParaRPr lang="ru-RU" b="0" i="0" dirty="0">
              <a:solidFill>
                <a:srgbClr val="202124"/>
              </a:solidFill>
              <a:effectLst/>
            </a:endParaRPr>
          </a:p>
          <a:p>
            <a:pPr marL="742950" lvl="1" indent="457200">
              <a:lnSpc>
                <a:spcPct val="150000"/>
              </a:lnSpc>
              <a:buFont typeface="Arial" panose="020B0604020202020204" pitchFamily="34" charset="0"/>
              <a:buChar char="•"/>
            </a:pPr>
            <a:r>
              <a:rPr lang="ru-RU" b="0" i="0" u="sng" dirty="0">
                <a:solidFill>
                  <a:srgbClr val="202124"/>
                </a:solidFill>
                <a:effectLst/>
              </a:rPr>
              <a:t>хилезный (</a:t>
            </a:r>
            <a:r>
              <a:rPr lang="ru-RU" b="0" i="0" u="sng" dirty="0" err="1">
                <a:solidFill>
                  <a:srgbClr val="202124"/>
                </a:solidFill>
                <a:effectLst/>
              </a:rPr>
              <a:t>хилоперикард</a:t>
            </a:r>
            <a:r>
              <a:rPr lang="ru-RU" b="0" i="0" u="sng" dirty="0">
                <a:solidFill>
                  <a:srgbClr val="202124"/>
                </a:solidFill>
                <a:effectLst/>
              </a:rPr>
              <a:t>);</a:t>
            </a:r>
            <a:endParaRPr lang="ru-RU" b="0" i="0" dirty="0">
              <a:solidFill>
                <a:srgbClr val="202124"/>
              </a:solidFill>
              <a:effectLst/>
            </a:endParaRPr>
          </a:p>
          <a:p>
            <a:pPr indent="457200">
              <a:lnSpc>
                <a:spcPct val="150000"/>
              </a:lnSpc>
              <a:buFont typeface="Arial" panose="020B0604020202020204" pitchFamily="34" charset="0"/>
              <a:buChar char="•"/>
            </a:pPr>
            <a:r>
              <a:rPr lang="ru-RU" b="0" i="0" u="sng" dirty="0">
                <a:solidFill>
                  <a:srgbClr val="202124"/>
                </a:solidFill>
                <a:effectLst/>
              </a:rPr>
              <a:t>по степени выпота (объем выпота или </a:t>
            </a:r>
            <a:r>
              <a:rPr lang="ru-RU" b="0" i="0" u="sng" dirty="0" err="1">
                <a:solidFill>
                  <a:srgbClr val="202124"/>
                </a:solidFill>
                <a:effectLst/>
              </a:rPr>
              <a:t>ЭхоКГ</a:t>
            </a:r>
            <a:r>
              <a:rPr lang="ru-RU" b="0" i="0" u="sng" dirty="0">
                <a:solidFill>
                  <a:srgbClr val="202124"/>
                </a:solidFill>
                <a:effectLst/>
              </a:rPr>
              <a:t>-измерение в конце диастолы):</a:t>
            </a:r>
            <a:endParaRPr lang="ru-RU" b="0" i="0" dirty="0">
              <a:solidFill>
                <a:srgbClr val="202124"/>
              </a:solidFill>
              <a:effectLst/>
            </a:endParaRPr>
          </a:p>
          <a:p>
            <a:pPr marL="742950" lvl="1" indent="457200">
              <a:lnSpc>
                <a:spcPct val="150000"/>
              </a:lnSpc>
              <a:buFont typeface="Arial" panose="020B0604020202020204" pitchFamily="34" charset="0"/>
              <a:buChar char="•"/>
            </a:pPr>
            <a:r>
              <a:rPr lang="ru-RU" b="0" i="0" dirty="0">
                <a:solidFill>
                  <a:srgbClr val="202124"/>
                </a:solidFill>
                <a:effectLst/>
              </a:rPr>
              <a:t>небольшой выпот (50–100 мл или &lt;10 мм),</a:t>
            </a:r>
          </a:p>
          <a:p>
            <a:pPr marL="742950" lvl="1" indent="457200">
              <a:lnSpc>
                <a:spcPct val="150000"/>
              </a:lnSpc>
              <a:buFont typeface="Arial" panose="020B0604020202020204" pitchFamily="34" charset="0"/>
              <a:buChar char="•"/>
            </a:pPr>
            <a:r>
              <a:rPr lang="ru-RU" b="0" i="0" dirty="0">
                <a:solidFill>
                  <a:srgbClr val="202124"/>
                </a:solidFill>
                <a:effectLst/>
              </a:rPr>
              <a:t>умеренный выпот (100–500 мл или 10–20 мм),</a:t>
            </a:r>
          </a:p>
          <a:p>
            <a:pPr marL="742950" lvl="1" indent="457200">
              <a:lnSpc>
                <a:spcPct val="150000"/>
              </a:lnSpc>
              <a:buFont typeface="Arial" panose="020B0604020202020204" pitchFamily="34" charset="0"/>
              <a:buChar char="•"/>
            </a:pPr>
            <a:r>
              <a:rPr lang="ru-RU" b="0" i="0" dirty="0">
                <a:solidFill>
                  <a:srgbClr val="202124"/>
                </a:solidFill>
                <a:effectLst/>
              </a:rPr>
              <a:t>выраженный выпот (&gt;500 мл или &gt;20 мм).</a:t>
            </a:r>
          </a:p>
        </p:txBody>
      </p:sp>
    </p:spTree>
    <p:extLst>
      <p:ext uri="{BB962C8B-B14F-4D97-AF65-F5344CB8AC3E}">
        <p14:creationId xmlns:p14="http://schemas.microsoft.com/office/powerpoint/2010/main" xmlns="" val="425022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9139" y="-69011"/>
            <a:ext cx="4313208" cy="584775"/>
          </a:xfrm>
          <a:prstGeom prst="rect">
            <a:avLst/>
          </a:prstGeom>
          <a:noFill/>
        </p:spPr>
        <p:txBody>
          <a:bodyPr wrap="square" rtlCol="0">
            <a:spAutoFit/>
          </a:bodyPr>
          <a:lstStyle/>
          <a:p>
            <a:pPr algn="ctr"/>
            <a:r>
              <a:rPr lang="ru-RU" sz="3200" b="1" dirty="0">
                <a:solidFill>
                  <a:schemeClr val="accent1">
                    <a:lumMod val="90000"/>
                    <a:lumOff val="10000"/>
                  </a:schemeClr>
                </a:solidFill>
              </a:rPr>
              <a:t>Классификация</a:t>
            </a:r>
          </a:p>
        </p:txBody>
      </p:sp>
      <p:sp>
        <p:nvSpPr>
          <p:cNvPr id="3" name="Прямоугольник 2"/>
          <p:cNvSpPr/>
          <p:nvPr/>
        </p:nvSpPr>
        <p:spPr>
          <a:xfrm>
            <a:off x="241540" y="830933"/>
            <a:ext cx="11835441" cy="5909310"/>
          </a:xfrm>
          <a:prstGeom prst="rect">
            <a:avLst/>
          </a:prstGeom>
        </p:spPr>
        <p:txBody>
          <a:bodyPr wrap="square">
            <a:spAutoFit/>
          </a:bodyPr>
          <a:lstStyle/>
          <a:p>
            <a:r>
              <a:rPr lang="ru-RU" b="1" i="0" dirty="0">
                <a:solidFill>
                  <a:srgbClr val="202124"/>
                </a:solidFill>
                <a:effectLst/>
              </a:rPr>
              <a:t>Морфологическая классификация болезней перикарда</a:t>
            </a:r>
            <a:r>
              <a:rPr lang="ru-RU" b="0" i="0" dirty="0">
                <a:solidFill>
                  <a:srgbClr val="202124"/>
                </a:solidFill>
                <a:effectLst/>
              </a:rPr>
              <a:t/>
            </a:r>
            <a:br>
              <a:rPr lang="ru-RU" b="0" i="0" dirty="0">
                <a:solidFill>
                  <a:srgbClr val="202124"/>
                </a:solidFill>
                <a:effectLst/>
              </a:rPr>
            </a:br>
            <a:r>
              <a:rPr lang="ru-RU" b="0" i="0" dirty="0">
                <a:solidFill>
                  <a:srgbClr val="202124"/>
                </a:solidFill>
                <a:effectLst/>
              </a:rPr>
              <a:t> </a:t>
            </a:r>
          </a:p>
          <a:p>
            <a:r>
              <a:rPr lang="ru-RU" b="1" i="0" dirty="0">
                <a:solidFill>
                  <a:srgbClr val="202124"/>
                </a:solidFill>
                <a:effectLst/>
              </a:rPr>
              <a:t>1. Скопления жидкости в полости перикарда (</a:t>
            </a:r>
            <a:r>
              <a:rPr lang="ru-RU" b="1" i="0" dirty="0" err="1">
                <a:solidFill>
                  <a:srgbClr val="202124"/>
                </a:solidFill>
                <a:effectLst/>
              </a:rPr>
              <a:t>невоспалительный</a:t>
            </a:r>
            <a:r>
              <a:rPr lang="ru-RU" b="1" i="0" dirty="0">
                <a:solidFill>
                  <a:srgbClr val="202124"/>
                </a:solidFill>
                <a:effectLst/>
              </a:rPr>
              <a:t> выпот в перикарде):</a:t>
            </a:r>
            <a:endParaRPr lang="ru-RU" b="0" i="0" dirty="0">
              <a:solidFill>
                <a:srgbClr val="202124"/>
              </a:solidFill>
              <a:effectLst/>
            </a:endParaRPr>
          </a:p>
          <a:p>
            <a:pPr>
              <a:buFont typeface="Arial" panose="020B0604020202020204" pitchFamily="34" charset="0"/>
              <a:buChar char="•"/>
            </a:pPr>
            <a:r>
              <a:rPr lang="ru-RU" b="0" i="0" dirty="0">
                <a:solidFill>
                  <a:srgbClr val="202124"/>
                </a:solidFill>
                <a:effectLst/>
              </a:rPr>
              <a:t>серозный (транссудат, например при </a:t>
            </a:r>
            <a:r>
              <a:rPr lang="ru-RU" b="0" i="0" dirty="0" err="1">
                <a:solidFill>
                  <a:srgbClr val="202124"/>
                </a:solidFill>
                <a:effectLst/>
              </a:rPr>
              <a:t>гипоальбуминемии</a:t>
            </a:r>
            <a:r>
              <a:rPr lang="ru-RU" b="0" i="0" dirty="0">
                <a:solidFill>
                  <a:srgbClr val="202124"/>
                </a:solidFill>
                <a:effectLst/>
              </a:rPr>
              <a:t> любой этиологии);</a:t>
            </a:r>
          </a:p>
          <a:p>
            <a:pPr>
              <a:buFont typeface="Arial" panose="020B0604020202020204" pitchFamily="34" charset="0"/>
              <a:buChar char="•"/>
            </a:pPr>
            <a:r>
              <a:rPr lang="ru-RU" b="0" i="0" dirty="0">
                <a:solidFill>
                  <a:srgbClr val="202124"/>
                </a:solidFill>
                <a:effectLst/>
              </a:rPr>
              <a:t>серозно-геморрагический (транссудат с примесью крови — при опухолях и их метастазах с поражением перикарда, лучевой терапии органов грудной клетки, тупых травмах сердца и грудной клетки);</a:t>
            </a:r>
          </a:p>
          <a:p>
            <a:pPr>
              <a:buFont typeface="Arial" panose="020B0604020202020204" pitchFamily="34" charset="0"/>
              <a:buChar char="•"/>
            </a:pPr>
            <a:r>
              <a:rPr lang="ru-RU" b="0" i="0" dirty="0">
                <a:solidFill>
                  <a:srgbClr val="202124"/>
                </a:solidFill>
                <a:effectLst/>
              </a:rPr>
              <a:t>геморрагический — </a:t>
            </a:r>
            <a:r>
              <a:rPr lang="ru-RU" b="0" i="0" dirty="0" err="1">
                <a:solidFill>
                  <a:srgbClr val="202124"/>
                </a:solidFill>
                <a:effectLst/>
              </a:rPr>
              <a:t>гемоперикард</a:t>
            </a:r>
            <a:r>
              <a:rPr lang="ru-RU" b="0" i="0" dirty="0">
                <a:solidFill>
                  <a:srgbClr val="202124"/>
                </a:solidFill>
                <a:effectLst/>
              </a:rPr>
              <a:t> (кровь при разрывах миокарда при инфаркте миокарда или </a:t>
            </a:r>
            <a:r>
              <a:rPr lang="ru-RU" b="0" i="0" dirty="0" err="1">
                <a:solidFill>
                  <a:srgbClr val="202124"/>
                </a:solidFill>
                <a:effectLst/>
              </a:rPr>
              <a:t>аритмогенной</a:t>
            </a:r>
            <a:r>
              <a:rPr lang="ru-RU" b="0" i="0" dirty="0">
                <a:solidFill>
                  <a:srgbClr val="202124"/>
                </a:solidFill>
                <a:effectLst/>
              </a:rPr>
              <a:t> дисплазии правого желудочка, расслоении и разрывах аневризм восходящего отдела дуги аорты, травмах сердца и др.);</a:t>
            </a:r>
          </a:p>
          <a:p>
            <a:pPr>
              <a:buFont typeface="Arial" panose="020B0604020202020204" pitchFamily="34" charset="0"/>
              <a:buChar char="•"/>
            </a:pPr>
            <a:r>
              <a:rPr lang="ru-RU" b="0" i="0" dirty="0">
                <a:solidFill>
                  <a:srgbClr val="202124"/>
                </a:solidFill>
                <a:effectLst/>
              </a:rPr>
              <a:t>хилезный — </a:t>
            </a:r>
            <a:r>
              <a:rPr lang="ru-RU" b="0" i="0" dirty="0" err="1">
                <a:solidFill>
                  <a:srgbClr val="202124"/>
                </a:solidFill>
                <a:effectLst/>
              </a:rPr>
              <a:t>хилоперикард</a:t>
            </a:r>
            <a:r>
              <a:rPr lang="ru-RU" b="0" i="0" dirty="0">
                <a:solidFill>
                  <a:srgbClr val="202124"/>
                </a:solidFill>
                <a:effectLst/>
              </a:rPr>
              <a:t> (при обструкции грудного лимфатического протока и нарушении </a:t>
            </a:r>
            <a:r>
              <a:rPr lang="ru-RU" b="0" i="0" dirty="0" err="1">
                <a:solidFill>
                  <a:srgbClr val="202124"/>
                </a:solidFill>
                <a:effectLst/>
              </a:rPr>
              <a:t>лимфооттока</a:t>
            </a:r>
            <a:r>
              <a:rPr lang="ru-RU" b="0" i="0" dirty="0">
                <a:solidFill>
                  <a:srgbClr val="202124"/>
                </a:solidFill>
                <a:effectLst/>
              </a:rPr>
              <a:t> из перикарда любой этиологии);</a:t>
            </a:r>
          </a:p>
          <a:p>
            <a:r>
              <a:rPr lang="ru-RU" b="0" i="0" dirty="0">
                <a:solidFill>
                  <a:srgbClr val="202124"/>
                </a:solidFill>
                <a:effectLst/>
              </a:rPr>
              <a:t/>
            </a:r>
            <a:br>
              <a:rPr lang="ru-RU" b="0" i="0" dirty="0">
                <a:solidFill>
                  <a:srgbClr val="202124"/>
                </a:solidFill>
                <a:effectLst/>
              </a:rPr>
            </a:br>
            <a:r>
              <a:rPr lang="ru-RU" b="1" i="0" dirty="0">
                <a:solidFill>
                  <a:srgbClr val="202124"/>
                </a:solidFill>
                <a:effectLst/>
              </a:rPr>
              <a:t>2. Перикардит (воспаление листков перикарда)</a:t>
            </a:r>
            <a:endParaRPr lang="ru-RU" b="0" i="0" dirty="0">
              <a:solidFill>
                <a:srgbClr val="202124"/>
              </a:solidFill>
              <a:effectLst/>
            </a:endParaRPr>
          </a:p>
          <a:p>
            <a:r>
              <a:rPr lang="ru-RU" b="0" i="0" dirty="0">
                <a:solidFill>
                  <a:srgbClr val="202124"/>
                </a:solidFill>
                <a:effectLst/>
              </a:rPr>
              <a:t>По патогенезу:</a:t>
            </a:r>
          </a:p>
          <a:p>
            <a:pPr>
              <a:buFont typeface="Arial" panose="020B0604020202020204" pitchFamily="34" charset="0"/>
              <a:buChar char="•"/>
            </a:pPr>
            <a:r>
              <a:rPr lang="ru-RU" b="1" i="0" dirty="0">
                <a:solidFill>
                  <a:srgbClr val="202124"/>
                </a:solidFill>
                <a:effectLst/>
              </a:rPr>
              <a:t>первичные</a:t>
            </a:r>
            <a:r>
              <a:rPr lang="ru-RU" b="0" i="0" dirty="0">
                <a:solidFill>
                  <a:srgbClr val="202124"/>
                </a:solidFill>
                <a:effectLst/>
              </a:rPr>
              <a:t> (острый неспецифический идиопатический перикардит, инфекционные и паразитарные перикардиты, чаше вирусные);</a:t>
            </a:r>
          </a:p>
          <a:p>
            <a:pPr>
              <a:buFont typeface="Arial" panose="020B0604020202020204" pitchFamily="34" charset="0"/>
              <a:buChar char="•"/>
            </a:pPr>
            <a:r>
              <a:rPr lang="ru-RU" b="1" i="0" dirty="0">
                <a:solidFill>
                  <a:srgbClr val="202124"/>
                </a:solidFill>
                <a:effectLst/>
              </a:rPr>
              <a:t>вторичные</a:t>
            </a:r>
            <a:r>
              <a:rPr lang="ru-RU" b="0" i="0" dirty="0">
                <a:solidFill>
                  <a:srgbClr val="202124"/>
                </a:solidFill>
                <a:effectLst/>
              </a:rPr>
              <a:t> (инфекционные, аутоиммунные, неопластические, метаболические, травматические, ятрогенные и др. проявления и осложнения миокардита, различных заболеваний органов грудной клетки, системных заболеваний, оперативных вмешательств на сердце, лучевой терапии и т.д.).</a:t>
            </a:r>
          </a:p>
          <a:p>
            <a:r>
              <a:rPr lang="ru-RU" dirty="0"/>
              <a:t/>
            </a:r>
            <a:br>
              <a:rPr lang="ru-RU" dirty="0"/>
            </a:br>
            <a:endParaRPr lang="ru-RU" dirty="0"/>
          </a:p>
        </p:txBody>
      </p:sp>
    </p:spTree>
    <p:extLst>
      <p:ext uri="{BB962C8B-B14F-4D97-AF65-F5344CB8AC3E}">
        <p14:creationId xmlns:p14="http://schemas.microsoft.com/office/powerpoint/2010/main" xmlns="" val="45143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9613" y="-119968"/>
            <a:ext cx="5290615" cy="584775"/>
          </a:xfrm>
          <a:prstGeom prst="rect">
            <a:avLst/>
          </a:prstGeom>
        </p:spPr>
        <p:txBody>
          <a:bodyPr wrap="none">
            <a:spAutoFit/>
          </a:bodyPr>
          <a:lstStyle/>
          <a:p>
            <a:r>
              <a:rPr lang="ru-RU" sz="3200" b="1" dirty="0">
                <a:solidFill>
                  <a:schemeClr val="accent1">
                    <a:lumMod val="90000"/>
                    <a:lumOff val="10000"/>
                  </a:schemeClr>
                </a:solidFill>
              </a:rPr>
              <a:t>Инфекционный эндокардит</a:t>
            </a:r>
            <a:endParaRPr lang="ru-RU" sz="3200" dirty="0"/>
          </a:p>
        </p:txBody>
      </p:sp>
      <p:sp>
        <p:nvSpPr>
          <p:cNvPr id="3" name="Прямоугольник 2"/>
          <p:cNvSpPr/>
          <p:nvPr/>
        </p:nvSpPr>
        <p:spPr>
          <a:xfrm>
            <a:off x="243142" y="910061"/>
            <a:ext cx="1176355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pPr>
            <a:r>
              <a:rPr lang="ru-RU" b="0" i="0" dirty="0">
                <a:solidFill>
                  <a:srgbClr val="181D21"/>
                </a:solidFill>
                <a:effectLst/>
              </a:rPr>
              <a:t>Инфекционный эндокардит</a:t>
            </a:r>
            <a:r>
              <a:rPr lang="ru-RU" dirty="0">
                <a:solidFill>
                  <a:srgbClr val="181D21"/>
                </a:solidFill>
              </a:rPr>
              <a:t> </a:t>
            </a:r>
            <a:r>
              <a:rPr lang="ru-RU" b="0" i="0" dirty="0">
                <a:solidFill>
                  <a:srgbClr val="181D21"/>
                </a:solidFill>
                <a:effectLst/>
              </a:rPr>
              <a:t>— это сердечно-сосудистое заболевание, вызванное заражением клапанов сердца, внутрисердечных устройств и пристеночного эндокарда (внутренней оболочки сердца) бактериями и грибами.</a:t>
            </a:r>
            <a:endParaRPr lang="ru-RU" dirty="0"/>
          </a:p>
        </p:txBody>
      </p:sp>
      <p:pic>
        <p:nvPicPr>
          <p:cNvPr id="1026" name="Picture 2" descr="Picture background"/>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590" r="11328"/>
          <a:stretch/>
        </p:blipFill>
        <p:spPr bwMode="auto">
          <a:xfrm>
            <a:off x="2139350" y="2089168"/>
            <a:ext cx="8134710" cy="45271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806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9139" y="-69011"/>
            <a:ext cx="4313208" cy="584775"/>
          </a:xfrm>
          <a:prstGeom prst="rect">
            <a:avLst/>
          </a:prstGeom>
          <a:noFill/>
        </p:spPr>
        <p:txBody>
          <a:bodyPr wrap="square" rtlCol="0">
            <a:spAutoFit/>
          </a:bodyPr>
          <a:lstStyle/>
          <a:p>
            <a:pPr algn="ctr"/>
            <a:r>
              <a:rPr lang="ru-RU" sz="3200" b="1" dirty="0">
                <a:solidFill>
                  <a:schemeClr val="accent1">
                    <a:lumMod val="90000"/>
                    <a:lumOff val="10000"/>
                  </a:schemeClr>
                </a:solidFill>
              </a:rPr>
              <a:t>Классификация</a:t>
            </a:r>
          </a:p>
        </p:txBody>
      </p:sp>
      <p:sp>
        <p:nvSpPr>
          <p:cNvPr id="3" name="Прямоугольник 2"/>
          <p:cNvSpPr/>
          <p:nvPr/>
        </p:nvSpPr>
        <p:spPr>
          <a:xfrm>
            <a:off x="370934" y="1012044"/>
            <a:ext cx="11619781" cy="4619854"/>
          </a:xfrm>
          <a:prstGeom prst="rect">
            <a:avLst/>
          </a:prstGeom>
        </p:spPr>
        <p:txBody>
          <a:bodyPr wrap="square">
            <a:spAutoFit/>
          </a:bodyPr>
          <a:lstStyle/>
          <a:p>
            <a:pPr indent="457200">
              <a:lnSpc>
                <a:spcPct val="150000"/>
              </a:lnSpc>
            </a:pPr>
            <a:r>
              <a:rPr lang="ru-RU" b="1" i="0" dirty="0">
                <a:solidFill>
                  <a:srgbClr val="202124"/>
                </a:solidFill>
                <a:effectLst/>
              </a:rPr>
              <a:t>3. Прочие болезни перикарда</a:t>
            </a:r>
            <a:endParaRPr lang="ru-RU" b="0" i="0" dirty="0">
              <a:solidFill>
                <a:srgbClr val="202124"/>
              </a:solidFill>
              <a:effectLst/>
            </a:endParaRPr>
          </a:p>
          <a:p>
            <a:pPr indent="457200">
              <a:lnSpc>
                <a:spcPct val="150000"/>
              </a:lnSpc>
              <a:buFont typeface="Arial" panose="020B0604020202020204" pitchFamily="34" charset="0"/>
              <a:buChar char="•"/>
            </a:pPr>
            <a:r>
              <a:rPr lang="ru-RU" b="0" i="0" dirty="0">
                <a:solidFill>
                  <a:srgbClr val="202124"/>
                </a:solidFill>
                <a:effectLst/>
              </a:rPr>
              <a:t>пороки развития (полное и частичное отсутствие, врожденные кисты и дивертикулы);</a:t>
            </a:r>
          </a:p>
          <a:p>
            <a:pPr indent="457200">
              <a:lnSpc>
                <a:spcPct val="150000"/>
              </a:lnSpc>
              <a:buFont typeface="Arial" panose="020B0604020202020204" pitchFamily="34" charset="0"/>
              <a:buChar char="•"/>
            </a:pPr>
            <a:r>
              <a:rPr lang="ru-RU" b="0" i="0" dirty="0" err="1">
                <a:solidFill>
                  <a:srgbClr val="202124"/>
                </a:solidFill>
                <a:effectLst/>
              </a:rPr>
              <a:t>эпикардиальные</a:t>
            </a:r>
            <a:r>
              <a:rPr lang="ru-RU" b="0" i="0" dirty="0">
                <a:solidFill>
                  <a:srgbClr val="202124"/>
                </a:solidFill>
                <a:effectLst/>
              </a:rPr>
              <a:t> бляшки (очаговый склероз эпикарда);</a:t>
            </a:r>
          </a:p>
          <a:p>
            <a:pPr indent="457200">
              <a:lnSpc>
                <a:spcPct val="150000"/>
              </a:lnSpc>
              <a:buFont typeface="Arial" panose="020B0604020202020204" pitchFamily="34" charset="0"/>
              <a:buChar char="•"/>
            </a:pPr>
            <a:r>
              <a:rPr lang="ru-RU" b="0" i="0" dirty="0">
                <a:solidFill>
                  <a:srgbClr val="202124"/>
                </a:solidFill>
                <a:effectLst/>
              </a:rPr>
              <a:t>сращения перикарда (единичные сращения);</a:t>
            </a:r>
          </a:p>
          <a:p>
            <a:pPr indent="457200">
              <a:lnSpc>
                <a:spcPct val="150000"/>
              </a:lnSpc>
              <a:buFont typeface="Arial" panose="020B0604020202020204" pitchFamily="34" charset="0"/>
              <a:buChar char="•"/>
            </a:pPr>
            <a:r>
              <a:rPr lang="ru-RU" b="0" i="0" dirty="0">
                <a:solidFill>
                  <a:srgbClr val="202124"/>
                </a:solidFill>
                <a:effectLst/>
              </a:rPr>
              <a:t>кисты и дивертикулы перикарда (приобретенные).</a:t>
            </a:r>
          </a:p>
          <a:p>
            <a:pPr indent="457200">
              <a:lnSpc>
                <a:spcPct val="150000"/>
              </a:lnSpc>
            </a:pPr>
            <a:r>
              <a:rPr lang="ru-RU" b="0" i="0" dirty="0">
                <a:solidFill>
                  <a:srgbClr val="202124"/>
                </a:solidFill>
                <a:effectLst/>
              </a:rPr>
              <a:t/>
            </a:r>
            <a:br>
              <a:rPr lang="ru-RU" b="0" i="0" dirty="0">
                <a:solidFill>
                  <a:srgbClr val="202124"/>
                </a:solidFill>
                <a:effectLst/>
              </a:rPr>
            </a:br>
            <a:r>
              <a:rPr lang="ru-RU" b="1" i="0" dirty="0">
                <a:solidFill>
                  <a:srgbClr val="202124"/>
                </a:solidFill>
                <a:effectLst/>
              </a:rPr>
              <a:t>4. Опухоли перикарда</a:t>
            </a:r>
            <a:endParaRPr lang="ru-RU" b="0" i="0" dirty="0">
              <a:solidFill>
                <a:srgbClr val="202124"/>
              </a:solidFill>
              <a:effectLst/>
            </a:endParaRPr>
          </a:p>
          <a:p>
            <a:pPr indent="457200">
              <a:lnSpc>
                <a:spcPct val="150000"/>
              </a:lnSpc>
              <a:buFont typeface="Arial" panose="020B0604020202020204" pitchFamily="34" charset="0"/>
              <a:buChar char="•"/>
            </a:pPr>
            <a:r>
              <a:rPr lang="ru-RU" b="0" i="0" dirty="0">
                <a:solidFill>
                  <a:srgbClr val="202124"/>
                </a:solidFill>
                <a:effectLst/>
              </a:rPr>
              <a:t>первичные опухоли перикарда (доброкачественные и злокачественные —</a:t>
            </a:r>
            <a:r>
              <a:rPr lang="ru-RU" b="0" i="0" dirty="0" err="1">
                <a:solidFill>
                  <a:srgbClr val="202124"/>
                </a:solidFill>
                <a:effectLst/>
              </a:rPr>
              <a:t>мезотелиома</a:t>
            </a:r>
            <a:r>
              <a:rPr lang="ru-RU" b="0" i="0" dirty="0">
                <a:solidFill>
                  <a:srgbClr val="202124"/>
                </a:solidFill>
                <a:effectLst/>
              </a:rPr>
              <a:t> и др.);</a:t>
            </a:r>
          </a:p>
          <a:p>
            <a:pPr indent="457200">
              <a:lnSpc>
                <a:spcPct val="150000"/>
              </a:lnSpc>
              <a:buFont typeface="Arial" panose="020B0604020202020204" pitchFamily="34" charset="0"/>
              <a:buChar char="•"/>
            </a:pPr>
            <a:r>
              <a:rPr lang="ru-RU" b="0" i="0" dirty="0">
                <a:solidFill>
                  <a:srgbClr val="202124"/>
                </a:solidFill>
                <a:effectLst/>
              </a:rPr>
              <a:t>метастазы злокачественных опухолей другой локализации или их прорастание в перикард (чаще — рака легкого, молочных желез, желудка);</a:t>
            </a:r>
          </a:p>
          <a:p>
            <a:pPr indent="457200">
              <a:lnSpc>
                <a:spcPct val="150000"/>
              </a:lnSpc>
              <a:buFont typeface="Arial" panose="020B0604020202020204" pitchFamily="34" charset="0"/>
              <a:buChar char="•"/>
            </a:pPr>
            <a:r>
              <a:rPr lang="ru-RU" b="0" i="0" dirty="0">
                <a:solidFill>
                  <a:srgbClr val="202124"/>
                </a:solidFill>
                <a:effectLst/>
              </a:rPr>
              <a:t>поражения при </a:t>
            </a:r>
            <a:r>
              <a:rPr lang="ru-RU" b="0" i="0" dirty="0" err="1">
                <a:solidFill>
                  <a:srgbClr val="202124"/>
                </a:solidFill>
                <a:effectLst/>
              </a:rPr>
              <a:t>лимфомах</a:t>
            </a:r>
            <a:r>
              <a:rPr lang="ru-RU" b="0" i="0" dirty="0">
                <a:solidFill>
                  <a:srgbClr val="202124"/>
                </a:solidFill>
                <a:effectLst/>
              </a:rPr>
              <a:t> и лейкозах.</a:t>
            </a:r>
          </a:p>
        </p:txBody>
      </p:sp>
    </p:spTree>
    <p:extLst>
      <p:ext uri="{BB962C8B-B14F-4D97-AF65-F5344CB8AC3E}">
        <p14:creationId xmlns:p14="http://schemas.microsoft.com/office/powerpoint/2010/main" xmlns="" val="2381921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1888" y="-102715"/>
            <a:ext cx="8006872" cy="584775"/>
          </a:xfrm>
          <a:prstGeom prst="rect">
            <a:avLst/>
          </a:prstGeom>
        </p:spPr>
        <p:txBody>
          <a:bodyPr wrap="none">
            <a:spAutoFit/>
          </a:bodyPr>
          <a:lstStyle/>
          <a:p>
            <a:pPr algn="ctr"/>
            <a:r>
              <a:rPr lang="ru-RU" sz="3200" b="1" dirty="0">
                <a:solidFill>
                  <a:schemeClr val="accent1">
                    <a:lumMod val="90000"/>
                    <a:lumOff val="10000"/>
                  </a:schemeClr>
                </a:solidFill>
              </a:rPr>
              <a:t>Клиническая картина сухого перикардита </a:t>
            </a:r>
          </a:p>
        </p:txBody>
      </p:sp>
      <p:sp>
        <p:nvSpPr>
          <p:cNvPr id="4" name="TextBox 3">
            <a:extLst>
              <a:ext uri="{FF2B5EF4-FFF2-40B4-BE49-F238E27FC236}">
                <a16:creationId xmlns:a16="http://schemas.microsoft.com/office/drawing/2014/main" xmlns="" id="{6C57534D-9E36-299A-CE33-89C66045B541}"/>
              </a:ext>
            </a:extLst>
          </p:cNvPr>
          <p:cNvSpPr txBox="1"/>
          <p:nvPr/>
        </p:nvSpPr>
        <p:spPr>
          <a:xfrm>
            <a:off x="108155" y="1010459"/>
            <a:ext cx="11808542" cy="3913059"/>
          </a:xfrm>
          <a:prstGeom prst="rect">
            <a:avLst/>
          </a:prstGeom>
          <a:noFill/>
        </p:spPr>
        <p:txBody>
          <a:bodyPr wrap="square">
            <a:spAutoFit/>
          </a:bodyPr>
          <a:lstStyle/>
          <a:p>
            <a:pPr indent="457200">
              <a:lnSpc>
                <a:spcPct val="150000"/>
              </a:lnSpc>
              <a:buFont typeface="Wingdings" pitchFamily="2" charset="2"/>
              <a:buNone/>
              <a:defRPr/>
            </a:pPr>
            <a:r>
              <a:rPr lang="ru-RU" sz="2400" dirty="0"/>
              <a:t>1) Боль в грудной клетке – тупая и давящая, иногда отдающая в левую лопатку, шею, оба плеча. Чаще возникают умеренные боли, постепенно нарастающие, длительность от нескольких часов до нескольких дней, усиление при глубоком дыхании, глотании, кашле, перемене положения тела, временное затихание от приема анальгетиков. </a:t>
            </a:r>
          </a:p>
          <a:p>
            <a:pPr indent="457200">
              <a:lnSpc>
                <a:spcPct val="150000"/>
              </a:lnSpc>
              <a:buFont typeface="Wingdings" pitchFamily="2" charset="2"/>
              <a:buNone/>
              <a:defRPr/>
            </a:pPr>
            <a:r>
              <a:rPr lang="ru-RU" sz="2400" dirty="0"/>
              <a:t>2)Пациенты могут одновременно ощущать одышку, сердцебиение, общее недомогание, сухой кашель, озноб, повышение температуры тела. </a:t>
            </a:r>
          </a:p>
          <a:p>
            <a:pPr indent="457200">
              <a:lnSpc>
                <a:spcPct val="150000"/>
              </a:lnSpc>
              <a:buFont typeface="Wingdings" pitchFamily="2" charset="2"/>
              <a:buNone/>
              <a:defRPr/>
            </a:pPr>
            <a:r>
              <a:rPr lang="ru-RU" sz="2400" dirty="0"/>
              <a:t>3) Характерным </a:t>
            </a:r>
            <a:r>
              <a:rPr lang="ru-RU" sz="2400" dirty="0" err="1"/>
              <a:t>аускультативным</a:t>
            </a:r>
            <a:r>
              <a:rPr lang="ru-RU" sz="2400" dirty="0"/>
              <a:t> признаком является шум трения перикарда</a:t>
            </a:r>
            <a:endParaRPr lang="ru-RU" sz="2400" dirty="0">
              <a:effectLst/>
            </a:endParaRPr>
          </a:p>
        </p:txBody>
      </p:sp>
    </p:spTree>
    <p:extLst>
      <p:ext uri="{BB962C8B-B14F-4D97-AF65-F5344CB8AC3E}">
        <p14:creationId xmlns:p14="http://schemas.microsoft.com/office/powerpoint/2010/main" xmlns="" val="122360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7F749F81-F2AC-BC0C-9DE8-0396E8C22626}"/>
              </a:ext>
            </a:extLst>
          </p:cNvPr>
          <p:cNvSpPr/>
          <p:nvPr/>
        </p:nvSpPr>
        <p:spPr>
          <a:xfrm>
            <a:off x="1392181" y="-102715"/>
            <a:ext cx="9626290" cy="584775"/>
          </a:xfrm>
          <a:prstGeom prst="rect">
            <a:avLst/>
          </a:prstGeom>
        </p:spPr>
        <p:txBody>
          <a:bodyPr wrap="none">
            <a:spAutoFit/>
          </a:bodyPr>
          <a:lstStyle/>
          <a:p>
            <a:pPr algn="ctr"/>
            <a:r>
              <a:rPr lang="ru-RU" sz="3200" b="1" dirty="0">
                <a:solidFill>
                  <a:schemeClr val="accent1">
                    <a:lumMod val="90000"/>
                    <a:lumOff val="10000"/>
                  </a:schemeClr>
                </a:solidFill>
              </a:rPr>
              <a:t>Клиническая картина экссудативного перикардита </a:t>
            </a:r>
          </a:p>
        </p:txBody>
      </p:sp>
      <p:sp>
        <p:nvSpPr>
          <p:cNvPr id="4" name="TextBox 3">
            <a:extLst>
              <a:ext uri="{FF2B5EF4-FFF2-40B4-BE49-F238E27FC236}">
                <a16:creationId xmlns:a16="http://schemas.microsoft.com/office/drawing/2014/main" xmlns="" id="{D0799A8A-4E20-A957-C3FD-C85792626718}"/>
              </a:ext>
            </a:extLst>
          </p:cNvPr>
          <p:cNvSpPr txBox="1"/>
          <p:nvPr/>
        </p:nvSpPr>
        <p:spPr>
          <a:xfrm>
            <a:off x="310887" y="867529"/>
            <a:ext cx="11723797" cy="5122941"/>
          </a:xfrm>
          <a:prstGeom prst="rect">
            <a:avLst/>
          </a:prstGeom>
          <a:noFill/>
        </p:spPr>
        <p:txBody>
          <a:bodyPr wrap="square">
            <a:spAutoFit/>
          </a:bodyPr>
          <a:lstStyle/>
          <a:p>
            <a:pPr indent="457200">
              <a:lnSpc>
                <a:spcPct val="150000"/>
              </a:lnSpc>
              <a:buFont typeface="Wingdings" pitchFamily="2" charset="2"/>
              <a:buNone/>
              <a:defRPr/>
            </a:pPr>
            <a:r>
              <a:rPr lang="ru-RU" sz="2000" dirty="0"/>
              <a:t>1) Жалобы</a:t>
            </a:r>
            <a:r>
              <a:rPr lang="ru-RU" sz="2000" i="1" dirty="0"/>
              <a:t>:</a:t>
            </a:r>
            <a:r>
              <a:rPr lang="ru-RU" sz="2000" dirty="0"/>
              <a:t> нарастающая постоянная одышка; сопровождается сухим кашлем, связанным с давлением жидкости в перикарде на трахею и бронхи. При присоединении застоя в системе верхней и нижней полой вене пациенты жалуются на отеки, увеличение живота, боль в правом подреберье. </a:t>
            </a:r>
          </a:p>
          <a:p>
            <a:pPr indent="457200">
              <a:lnSpc>
                <a:spcPct val="150000"/>
              </a:lnSpc>
              <a:buFont typeface="Wingdings" pitchFamily="2" charset="2"/>
              <a:buNone/>
              <a:defRPr/>
            </a:pPr>
            <a:r>
              <a:rPr lang="ru-RU" sz="2000" dirty="0"/>
              <a:t>2) Объективно</a:t>
            </a:r>
            <a:r>
              <a:rPr lang="ru-RU" sz="2000" i="1" dirty="0"/>
              <a:t>:</a:t>
            </a:r>
            <a:r>
              <a:rPr lang="ru-RU" sz="2000" dirty="0"/>
              <a:t> вынужденное положение — сидя с наклоном вперед. Набухание вен шеи, «воротник Стокса». Выбухание грудной клетки в области сердца, эпигастрия, ослабление или исчезновение верхушечного толчка, расширение сердечной тупости во все стороны. При аускультации - глухость тонов сердца, аритмии, негромкий шум трения перикарда. При скоплении большого количества жидкости тоны сердца не прослушиваются. </a:t>
            </a:r>
          </a:p>
          <a:p>
            <a:pPr indent="457200">
              <a:lnSpc>
                <a:spcPct val="150000"/>
              </a:lnSpc>
              <a:buFont typeface="Wingdings" pitchFamily="2" charset="2"/>
              <a:buNone/>
              <a:defRPr/>
            </a:pPr>
            <a:r>
              <a:rPr lang="ru-RU" sz="2000" dirty="0"/>
              <a:t>    При застое в системе нижней полой вены увеличивается</a:t>
            </a:r>
            <a:br>
              <a:rPr lang="ru-RU" sz="2000" dirty="0"/>
            </a:br>
            <a:r>
              <a:rPr lang="ru-RU" sz="2000" dirty="0"/>
              <a:t>и становится болезненной печень, появляются отеки на нижних конечностях, асцит.  Пульс  малый, частый, аритмичный. АД снижено.</a:t>
            </a:r>
          </a:p>
        </p:txBody>
      </p:sp>
    </p:spTree>
    <p:extLst>
      <p:ext uri="{BB962C8B-B14F-4D97-AF65-F5344CB8AC3E}">
        <p14:creationId xmlns:p14="http://schemas.microsoft.com/office/powerpoint/2010/main" xmlns="" val="746563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C5B83A8-B3B8-235D-04CF-3C833AC95003}"/>
              </a:ext>
            </a:extLst>
          </p:cNvPr>
          <p:cNvPicPr>
            <a:picLocks noChangeAspect="1"/>
          </p:cNvPicPr>
          <p:nvPr/>
        </p:nvPicPr>
        <p:blipFill>
          <a:blip r:embed="rId2"/>
          <a:stretch>
            <a:fillRect/>
          </a:stretch>
        </p:blipFill>
        <p:spPr>
          <a:xfrm>
            <a:off x="1395100" y="990742"/>
            <a:ext cx="9213906" cy="5804760"/>
          </a:xfrm>
          <a:prstGeom prst="rect">
            <a:avLst/>
          </a:prstGeom>
        </p:spPr>
      </p:pic>
      <p:sp>
        <p:nvSpPr>
          <p:cNvPr id="5" name="TextBox 4">
            <a:extLst>
              <a:ext uri="{FF2B5EF4-FFF2-40B4-BE49-F238E27FC236}">
                <a16:creationId xmlns:a16="http://schemas.microsoft.com/office/drawing/2014/main" xmlns="" id="{2241A457-87B2-7561-C445-3860DB5FCAA7}"/>
              </a:ext>
            </a:extLst>
          </p:cNvPr>
          <p:cNvSpPr txBox="1"/>
          <p:nvPr/>
        </p:nvSpPr>
        <p:spPr>
          <a:xfrm>
            <a:off x="88490" y="667577"/>
            <a:ext cx="12103510" cy="646331"/>
          </a:xfrm>
          <a:prstGeom prst="rect">
            <a:avLst/>
          </a:prstGeom>
          <a:noFill/>
        </p:spPr>
        <p:txBody>
          <a:bodyPr wrap="square">
            <a:spAutoFit/>
          </a:bodyPr>
          <a:lstStyle/>
          <a:p>
            <a:r>
              <a:rPr lang="ru-RU" b="1" i="0" dirty="0">
                <a:solidFill>
                  <a:srgbClr val="202124"/>
                </a:solidFill>
                <a:effectLst/>
                <a:latin typeface="-apple-system"/>
              </a:rPr>
              <a:t>Дифференциальный диагноз болевого синдрома при остром перикардите и остром инфаркте миокарда</a:t>
            </a:r>
            <a:r>
              <a:rPr lang="ru-RU" dirty="0"/>
              <a:t/>
            </a:r>
            <a:br>
              <a:rPr lang="ru-RU" dirty="0"/>
            </a:br>
            <a:endParaRPr lang="ru-RU" dirty="0"/>
          </a:p>
        </p:txBody>
      </p:sp>
      <p:sp>
        <p:nvSpPr>
          <p:cNvPr id="6" name="TextBox 5">
            <a:extLst>
              <a:ext uri="{FF2B5EF4-FFF2-40B4-BE49-F238E27FC236}">
                <a16:creationId xmlns:a16="http://schemas.microsoft.com/office/drawing/2014/main" xmlns="" id="{2B8C95CA-3456-F370-7B51-815C793C5C91}"/>
              </a:ext>
            </a:extLst>
          </p:cNvPr>
          <p:cNvSpPr txBox="1"/>
          <p:nvPr/>
        </p:nvSpPr>
        <p:spPr>
          <a:xfrm>
            <a:off x="1533832" y="-115407"/>
            <a:ext cx="8583562" cy="584775"/>
          </a:xfrm>
          <a:prstGeom prst="rect">
            <a:avLst/>
          </a:prstGeom>
          <a:noFill/>
        </p:spPr>
        <p:txBody>
          <a:bodyPr wrap="square" rtlCol="0">
            <a:spAutoFit/>
          </a:bodyPr>
          <a:lstStyle/>
          <a:p>
            <a:pPr algn="ctr"/>
            <a:r>
              <a:rPr lang="ru-RU" sz="3200" b="1" dirty="0">
                <a:solidFill>
                  <a:schemeClr val="accent1">
                    <a:lumMod val="90000"/>
                    <a:lumOff val="10000"/>
                  </a:schemeClr>
                </a:solidFill>
              </a:rPr>
              <a:t>Дифференциальная диагностика</a:t>
            </a:r>
          </a:p>
        </p:txBody>
      </p:sp>
    </p:spTree>
    <p:extLst>
      <p:ext uri="{BB962C8B-B14F-4D97-AF65-F5344CB8AC3E}">
        <p14:creationId xmlns:p14="http://schemas.microsoft.com/office/powerpoint/2010/main" xmlns="" val="149360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F36226F-CCF2-1DCE-AB8F-EF99B1118EFB}"/>
              </a:ext>
            </a:extLst>
          </p:cNvPr>
          <p:cNvSpPr txBox="1"/>
          <p:nvPr/>
        </p:nvSpPr>
        <p:spPr>
          <a:xfrm>
            <a:off x="1533832" y="-115407"/>
            <a:ext cx="8583562" cy="584775"/>
          </a:xfrm>
          <a:prstGeom prst="rect">
            <a:avLst/>
          </a:prstGeom>
          <a:noFill/>
        </p:spPr>
        <p:txBody>
          <a:bodyPr wrap="square" rtlCol="0">
            <a:spAutoFit/>
          </a:bodyPr>
          <a:lstStyle/>
          <a:p>
            <a:pPr algn="ctr"/>
            <a:r>
              <a:rPr lang="ru-RU" sz="3200" b="1" dirty="0">
                <a:solidFill>
                  <a:schemeClr val="accent1">
                    <a:lumMod val="90000"/>
                    <a:lumOff val="10000"/>
                  </a:schemeClr>
                </a:solidFill>
              </a:rPr>
              <a:t>Осложнения</a:t>
            </a:r>
          </a:p>
        </p:txBody>
      </p:sp>
      <p:sp>
        <p:nvSpPr>
          <p:cNvPr id="4" name="TextBox 3">
            <a:extLst>
              <a:ext uri="{FF2B5EF4-FFF2-40B4-BE49-F238E27FC236}">
                <a16:creationId xmlns:a16="http://schemas.microsoft.com/office/drawing/2014/main" xmlns="" id="{A847C4CD-EE6E-1972-9EEE-9A9342B3CB8F}"/>
              </a:ext>
            </a:extLst>
          </p:cNvPr>
          <p:cNvSpPr txBox="1"/>
          <p:nvPr/>
        </p:nvSpPr>
        <p:spPr>
          <a:xfrm>
            <a:off x="324464" y="862434"/>
            <a:ext cx="12034684" cy="2370329"/>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ru-RU" sz="1800" kern="100" dirty="0">
                <a:effectLst/>
                <a:ea typeface="Calibri" panose="020F0502020204030204" pitchFamily="34" charset="0"/>
                <a:cs typeface="Times New Roman" panose="02020603050405020304" pitchFamily="18" charset="0"/>
              </a:rPr>
              <a:t>Сердечная тампонада. </a:t>
            </a:r>
          </a:p>
          <a:p>
            <a:pPr marL="342900" lvl="0" indent="-342900">
              <a:lnSpc>
                <a:spcPct val="107000"/>
              </a:lnSpc>
              <a:spcAft>
                <a:spcPts val="800"/>
              </a:spcAft>
              <a:buSzPts val="1000"/>
              <a:buFont typeface="Symbol" panose="05050102010706020507" pitchFamily="18" charset="2"/>
              <a:buChar char=""/>
              <a:tabLst>
                <a:tab pos="457200" algn="l"/>
              </a:tabLst>
            </a:pPr>
            <a:r>
              <a:rPr lang="ru-RU" sz="1800" kern="100" dirty="0">
                <a:effectLst/>
                <a:ea typeface="Calibri" panose="020F0502020204030204" pitchFamily="34" charset="0"/>
                <a:cs typeface="Times New Roman" panose="02020603050405020304" pitchFamily="18" charset="0"/>
              </a:rPr>
              <a:t>Сепсис. </a:t>
            </a:r>
          </a:p>
          <a:p>
            <a:pPr marL="342900" lvl="0" indent="-342900">
              <a:lnSpc>
                <a:spcPct val="107000"/>
              </a:lnSpc>
              <a:spcAft>
                <a:spcPts val="800"/>
              </a:spcAft>
              <a:buSzPts val="1000"/>
              <a:buFont typeface="Symbol" panose="05050102010706020507" pitchFamily="18" charset="2"/>
              <a:buChar char=""/>
              <a:tabLst>
                <a:tab pos="457200" algn="l"/>
              </a:tabLst>
            </a:pPr>
            <a:r>
              <a:rPr lang="ru-RU" sz="1800" kern="100" dirty="0">
                <a:effectLst/>
                <a:ea typeface="Calibri" panose="020F0502020204030204" pitchFamily="34" charset="0"/>
                <a:cs typeface="Times New Roman" panose="02020603050405020304" pitchFamily="18" charset="0"/>
              </a:rPr>
              <a:t>Утолщение и жёсткость перикарда. </a:t>
            </a:r>
          </a:p>
          <a:p>
            <a:pPr marL="342900" lvl="0" indent="-342900">
              <a:lnSpc>
                <a:spcPct val="107000"/>
              </a:lnSpc>
              <a:spcAft>
                <a:spcPts val="800"/>
              </a:spcAft>
              <a:buSzPts val="1000"/>
              <a:buFont typeface="Symbol" panose="05050102010706020507" pitchFamily="18" charset="2"/>
              <a:buChar char=""/>
              <a:tabLst>
                <a:tab pos="457200" algn="l"/>
              </a:tabLst>
            </a:pPr>
            <a:r>
              <a:rPr lang="ru-RU" sz="1800" kern="100" dirty="0">
                <a:effectLst/>
                <a:ea typeface="Calibri" panose="020F0502020204030204" pitchFamily="34" charset="0"/>
                <a:cs typeface="Times New Roman" panose="02020603050405020304" pitchFamily="18" charset="0"/>
              </a:rPr>
              <a:t>Образование отверстий во внутренней грудной артерии. </a:t>
            </a:r>
          </a:p>
          <a:p>
            <a:pPr marL="342900" lvl="0" indent="-342900">
              <a:lnSpc>
                <a:spcPct val="107000"/>
              </a:lnSpc>
              <a:spcAft>
                <a:spcPts val="800"/>
              </a:spcAft>
              <a:buSzPts val="1000"/>
              <a:buFont typeface="Symbol" panose="05050102010706020507" pitchFamily="18" charset="2"/>
              <a:buChar char=""/>
              <a:tabLst>
                <a:tab pos="457200" algn="l"/>
              </a:tabLst>
            </a:pPr>
            <a:r>
              <a:rPr lang="ru-RU" sz="1800" kern="100" dirty="0">
                <a:effectLst/>
                <a:ea typeface="Calibri" panose="020F0502020204030204" pitchFamily="34" charset="0"/>
                <a:cs typeface="Times New Roman" panose="02020603050405020304" pitchFamily="18" charset="0"/>
              </a:rPr>
              <a:t>Нарушение проводящей функции сердца. </a:t>
            </a:r>
          </a:p>
          <a:p>
            <a:pPr marL="342900" lvl="0" indent="-342900">
              <a:lnSpc>
                <a:spcPct val="107000"/>
              </a:lnSpc>
              <a:spcAft>
                <a:spcPts val="800"/>
              </a:spcAft>
              <a:buSzPts val="1000"/>
              <a:buFont typeface="Symbol" panose="05050102010706020507" pitchFamily="18" charset="2"/>
              <a:buChar char=""/>
              <a:tabLst>
                <a:tab pos="457200" algn="l"/>
              </a:tabLst>
            </a:pPr>
            <a:r>
              <a:rPr lang="ru-RU" sz="1800" kern="100" dirty="0" err="1">
                <a:effectLst/>
                <a:ea typeface="Calibri" panose="020F0502020204030204" pitchFamily="34" charset="0"/>
                <a:cs typeface="Times New Roman" panose="02020603050405020304" pitchFamily="18" charset="0"/>
              </a:rPr>
              <a:t>Миоперикардит</a:t>
            </a:r>
            <a:r>
              <a:rPr lang="ru-RU" sz="1800" kern="100" dirty="0">
                <a:effectLst/>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xmlns="" id="{E27ED81C-A12D-A4BC-A9F4-60ED7E3EE297}"/>
              </a:ext>
            </a:extLst>
          </p:cNvPr>
          <p:cNvSpPr txBox="1"/>
          <p:nvPr/>
        </p:nvSpPr>
        <p:spPr>
          <a:xfrm>
            <a:off x="4050889" y="3332850"/>
            <a:ext cx="4581833" cy="584775"/>
          </a:xfrm>
          <a:prstGeom prst="rect">
            <a:avLst/>
          </a:prstGeom>
          <a:noFill/>
        </p:spPr>
        <p:txBody>
          <a:bodyPr wrap="square" rtlCol="0">
            <a:spAutoFit/>
          </a:bodyPr>
          <a:lstStyle/>
          <a:p>
            <a:pPr algn="ctr"/>
            <a:r>
              <a:rPr lang="ru-RU" sz="3200" b="1" dirty="0">
                <a:solidFill>
                  <a:schemeClr val="accent1">
                    <a:lumMod val="90000"/>
                    <a:lumOff val="10000"/>
                  </a:schemeClr>
                </a:solidFill>
              </a:rPr>
              <a:t>Исход</a:t>
            </a:r>
          </a:p>
        </p:txBody>
      </p:sp>
      <p:sp>
        <p:nvSpPr>
          <p:cNvPr id="7" name="TextBox 6">
            <a:extLst>
              <a:ext uri="{FF2B5EF4-FFF2-40B4-BE49-F238E27FC236}">
                <a16:creationId xmlns:a16="http://schemas.microsoft.com/office/drawing/2014/main" xmlns="" id="{68B72966-008F-7FBA-A642-4500BBBCC4FE}"/>
              </a:ext>
            </a:extLst>
          </p:cNvPr>
          <p:cNvSpPr txBox="1"/>
          <p:nvPr/>
        </p:nvSpPr>
        <p:spPr>
          <a:xfrm>
            <a:off x="415412" y="4214878"/>
            <a:ext cx="11361175" cy="2126864"/>
          </a:xfrm>
          <a:prstGeom prst="rect">
            <a:avLst/>
          </a:prstGeom>
          <a:noFill/>
        </p:spPr>
        <p:txBody>
          <a:bodyPr wrap="square">
            <a:spAutoFit/>
          </a:bodyPr>
          <a:lstStyle/>
          <a:p>
            <a:pPr indent="457200">
              <a:lnSpc>
                <a:spcPct val="150000"/>
              </a:lnSpc>
            </a:pPr>
            <a:r>
              <a:rPr lang="ru-RU" b="1" i="0" dirty="0">
                <a:effectLst/>
              </a:rPr>
              <a:t>Исход перикардита зависит от причины заболевания и своевременности лечения</a:t>
            </a:r>
            <a:r>
              <a:rPr lang="ru-RU" b="0" i="0" dirty="0">
                <a:effectLst/>
              </a:rPr>
              <a:t>. В большинстве случаев при своевременной медицинской помощи пациентам удаётся полностью восстановиться.</a:t>
            </a:r>
          </a:p>
          <a:p>
            <a:pPr indent="457200">
              <a:lnSpc>
                <a:spcPct val="150000"/>
              </a:lnSpc>
            </a:pPr>
            <a:r>
              <a:rPr lang="ru-RU" b="1" dirty="0"/>
              <a:t>При хронической форме</a:t>
            </a:r>
            <a:r>
              <a:rPr lang="ru-RU" dirty="0"/>
              <a:t> перикардита листки перикарда становятся плотными, деревянистыми, препятствуют полноценному сокращению сердечной мышцы. Такая форма болезни практически неизлечима, прогноз при ней серьёзный.</a:t>
            </a:r>
          </a:p>
        </p:txBody>
      </p:sp>
    </p:spTree>
    <p:extLst>
      <p:ext uri="{BB962C8B-B14F-4D97-AF65-F5344CB8AC3E}">
        <p14:creationId xmlns:p14="http://schemas.microsoft.com/office/powerpoint/2010/main" xmlns="" val="140637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D8C2295-A74F-1672-15A2-C5B9AFFF4EA3}"/>
              </a:ext>
            </a:extLst>
          </p:cNvPr>
          <p:cNvSpPr txBox="1"/>
          <p:nvPr/>
        </p:nvSpPr>
        <p:spPr>
          <a:xfrm>
            <a:off x="255639" y="-76511"/>
            <a:ext cx="11936361" cy="584775"/>
          </a:xfrm>
          <a:prstGeom prst="rect">
            <a:avLst/>
          </a:prstGeom>
          <a:noFill/>
        </p:spPr>
        <p:txBody>
          <a:bodyPr wrap="square">
            <a:spAutoFit/>
          </a:bodyPr>
          <a:lstStyle/>
          <a:p>
            <a:pPr algn="ctr"/>
            <a:r>
              <a:rPr lang="ru-RU" sz="3200" b="1" dirty="0">
                <a:solidFill>
                  <a:schemeClr val="accent1">
                    <a:lumMod val="90000"/>
                    <a:lumOff val="10000"/>
                  </a:schemeClr>
                </a:solidFill>
              </a:rPr>
              <a:t>Методы лабораторного, инструментального исследования</a:t>
            </a:r>
          </a:p>
        </p:txBody>
      </p:sp>
      <p:sp>
        <p:nvSpPr>
          <p:cNvPr id="5" name="TextBox 4">
            <a:extLst>
              <a:ext uri="{FF2B5EF4-FFF2-40B4-BE49-F238E27FC236}">
                <a16:creationId xmlns:a16="http://schemas.microsoft.com/office/drawing/2014/main" xmlns="" id="{30E0D5F7-989F-9310-3D27-13BA9D851B97}"/>
              </a:ext>
            </a:extLst>
          </p:cNvPr>
          <p:cNvSpPr txBox="1"/>
          <p:nvPr/>
        </p:nvSpPr>
        <p:spPr>
          <a:xfrm>
            <a:off x="489769" y="1195471"/>
            <a:ext cx="11468100" cy="4467057"/>
          </a:xfrm>
          <a:prstGeom prst="rect">
            <a:avLst/>
          </a:prstGeom>
          <a:noFill/>
        </p:spPr>
        <p:txBody>
          <a:bodyPr wrap="square">
            <a:spAutoFit/>
          </a:bodyPr>
          <a:lstStyle/>
          <a:p>
            <a:pPr indent="457200">
              <a:lnSpc>
                <a:spcPct val="150000"/>
              </a:lnSpc>
              <a:buFont typeface="Wingdings" pitchFamily="2" charset="2"/>
              <a:buNone/>
            </a:pPr>
            <a:r>
              <a:rPr lang="ru-RU" sz="2400" dirty="0"/>
              <a:t>1) Лабораторные исследования определяются основным заболеванием. </a:t>
            </a:r>
          </a:p>
          <a:p>
            <a:pPr indent="457200">
              <a:lnSpc>
                <a:spcPct val="150000"/>
              </a:lnSpc>
              <a:buFont typeface="Wingdings" pitchFamily="2" charset="2"/>
              <a:buNone/>
            </a:pPr>
            <a:r>
              <a:rPr lang="ru-RU" sz="2400" dirty="0"/>
              <a:t>2) </a:t>
            </a:r>
            <a:r>
              <a:rPr lang="ru-RU" sz="2400" dirty="0" err="1"/>
              <a:t>Перикардиоцентез</a:t>
            </a:r>
            <a:r>
              <a:rPr lang="ru-RU" sz="2400" dirty="0"/>
              <a:t> (пункция перикарда) - исследование перикардиальной жидкости.</a:t>
            </a:r>
          </a:p>
          <a:p>
            <a:pPr indent="457200">
              <a:lnSpc>
                <a:spcPct val="150000"/>
              </a:lnSpc>
              <a:buFont typeface="Wingdings" pitchFamily="2" charset="2"/>
              <a:buNone/>
            </a:pPr>
            <a:r>
              <a:rPr lang="ru-RU" sz="2400" dirty="0"/>
              <a:t>3) ЭКГ наблюдается снижение электрической активности миокарда. </a:t>
            </a:r>
          </a:p>
          <a:p>
            <a:pPr indent="457200">
              <a:lnSpc>
                <a:spcPct val="150000"/>
              </a:lnSpc>
              <a:buFont typeface="Wingdings" pitchFamily="2" charset="2"/>
              <a:buNone/>
            </a:pPr>
            <a:r>
              <a:rPr lang="ru-RU" sz="2400" dirty="0"/>
              <a:t>4) Рентгеноскопия сердца - увеличение размера</a:t>
            </a:r>
          </a:p>
          <a:p>
            <a:pPr indent="457200">
              <a:lnSpc>
                <a:spcPct val="150000"/>
              </a:lnSpc>
              <a:buFont typeface="Wingdings" pitchFamily="2" charset="2"/>
              <a:buNone/>
            </a:pPr>
            <a:r>
              <a:rPr lang="ru-RU" sz="2400" dirty="0"/>
              <a:t>5) Эхокардиография - основной метод диагностики перикардита, позволяющий выявить наличие даже малого количества жидкого экссудата в перикардиальной полости, наличие сращений, утолщения листков перикарда.</a:t>
            </a:r>
            <a:r>
              <a:rPr lang="ru-RU" sz="2400" dirty="0">
                <a:effectLst/>
              </a:rPr>
              <a:t> </a:t>
            </a:r>
          </a:p>
        </p:txBody>
      </p:sp>
    </p:spTree>
    <p:extLst>
      <p:ext uri="{BB962C8B-B14F-4D97-AF65-F5344CB8AC3E}">
        <p14:creationId xmlns:p14="http://schemas.microsoft.com/office/powerpoint/2010/main" xmlns="" val="98630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52B271-683A-AB8D-ACEB-E56B8A48556B}"/>
              </a:ext>
            </a:extLst>
          </p:cNvPr>
          <p:cNvSpPr txBox="1"/>
          <p:nvPr/>
        </p:nvSpPr>
        <p:spPr>
          <a:xfrm>
            <a:off x="114300" y="-123140"/>
            <a:ext cx="11544300" cy="584775"/>
          </a:xfrm>
          <a:prstGeom prst="rect">
            <a:avLst/>
          </a:prstGeom>
          <a:noFill/>
        </p:spPr>
        <p:txBody>
          <a:bodyPr wrap="square">
            <a:spAutoFit/>
          </a:bodyPr>
          <a:lstStyle/>
          <a:p>
            <a:pPr algn="ctr"/>
            <a:r>
              <a:rPr lang="ru-RU" sz="3200" b="1" dirty="0">
                <a:solidFill>
                  <a:schemeClr val="accent1">
                    <a:lumMod val="90000"/>
                    <a:lumOff val="10000"/>
                  </a:schemeClr>
                </a:solidFill>
              </a:rPr>
              <a:t>Принципы немедикаментозного лечения</a:t>
            </a:r>
          </a:p>
        </p:txBody>
      </p:sp>
      <p:sp>
        <p:nvSpPr>
          <p:cNvPr id="5" name="TextBox 4">
            <a:extLst>
              <a:ext uri="{FF2B5EF4-FFF2-40B4-BE49-F238E27FC236}">
                <a16:creationId xmlns:a16="http://schemas.microsoft.com/office/drawing/2014/main" xmlns="" id="{ABA694B3-AFCA-6C7C-C4B6-3AEB2F5B3EB8}"/>
              </a:ext>
            </a:extLst>
          </p:cNvPr>
          <p:cNvSpPr txBox="1"/>
          <p:nvPr/>
        </p:nvSpPr>
        <p:spPr>
          <a:xfrm>
            <a:off x="323850" y="765631"/>
            <a:ext cx="11734800" cy="5122941"/>
          </a:xfrm>
          <a:prstGeom prst="rect">
            <a:avLst/>
          </a:prstGeom>
          <a:noFill/>
        </p:spPr>
        <p:txBody>
          <a:bodyPr wrap="square">
            <a:spAutoFit/>
          </a:bodyPr>
          <a:lstStyle/>
          <a:p>
            <a:pPr indent="457200" algn="l">
              <a:lnSpc>
                <a:spcPct val="150000"/>
              </a:lnSpc>
              <a:buNone/>
            </a:pPr>
            <a:r>
              <a:rPr lang="ru-RU" sz="2000" b="1" i="0" dirty="0">
                <a:solidFill>
                  <a:srgbClr val="202124"/>
                </a:solidFill>
                <a:effectLst/>
              </a:rPr>
              <a:t>Немедикаментозное лечение.</a:t>
            </a:r>
            <a:r>
              <a:rPr lang="ru-RU" sz="2000" b="0" i="0" dirty="0">
                <a:solidFill>
                  <a:srgbClr val="202124"/>
                </a:solidFill>
                <a:effectLst/>
              </a:rPr>
              <a:t> Для не занимающихся спортом на профессиональном уровне показано резкое ограничение физической активности. Всегда предпочтителен либо строго постельный (в первые дни болезни), либо полупостельный режим (объем нагрузок соответствует понятию «сидячий образ жизни»). Продолжительность щадящего режима регламентируется продолжительностью периода болей, лихорадки и нормализации уровня СРБ, т.е. в типичных случаях составляет несколько дней.</a:t>
            </a:r>
            <a:br>
              <a:rPr lang="ru-RU" sz="2000" b="0" i="0" dirty="0">
                <a:solidFill>
                  <a:srgbClr val="202124"/>
                </a:solidFill>
                <a:effectLst/>
              </a:rPr>
            </a:br>
            <a:r>
              <a:rPr lang="ru-RU" sz="2000" b="0" i="0" dirty="0">
                <a:solidFill>
                  <a:srgbClr val="202124"/>
                </a:solidFill>
                <a:effectLst/>
              </a:rPr>
              <a:t> </a:t>
            </a:r>
          </a:p>
          <a:p>
            <a:pPr indent="457200" algn="l">
              <a:lnSpc>
                <a:spcPct val="150000"/>
              </a:lnSpc>
            </a:pPr>
            <a:r>
              <a:rPr lang="ru-RU" sz="2000" b="0" i="0" dirty="0">
                <a:solidFill>
                  <a:srgbClr val="202124"/>
                </a:solidFill>
                <a:effectLst/>
              </a:rPr>
              <a:t>Профессиональным спортсменам щадящий режим пролонгирован на минимальный срок до 3 месяцев. Возобновление тренировок возможно только после стойкого исчезновения клинической симптоматики и нормализации уровня маркеров воспаления (СРБ, СОЭ), ЭКГ и данных </a:t>
            </a:r>
            <a:r>
              <a:rPr lang="ru-RU" sz="2000" b="0" i="0" dirty="0" err="1">
                <a:solidFill>
                  <a:srgbClr val="202124"/>
                </a:solidFill>
                <a:effectLst/>
              </a:rPr>
              <a:t>ЭхоКГ</a:t>
            </a:r>
            <a:r>
              <a:rPr lang="ru-RU" sz="2000" b="0" i="0" dirty="0">
                <a:solidFill>
                  <a:srgbClr val="202124"/>
                </a:solidFill>
                <a:effectLst/>
              </a:rPr>
              <a:t> . Применение в схемах лечения продолжительного щадящего режима оправдано только для профессиональных спортсменов.</a:t>
            </a:r>
          </a:p>
        </p:txBody>
      </p:sp>
    </p:spTree>
    <p:extLst>
      <p:ext uri="{BB962C8B-B14F-4D97-AF65-F5344CB8AC3E}">
        <p14:creationId xmlns:p14="http://schemas.microsoft.com/office/powerpoint/2010/main" xmlns="" val="418994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EFE1F5A-58FF-1BF4-C7FF-1C2E4E64BC65}"/>
              </a:ext>
            </a:extLst>
          </p:cNvPr>
          <p:cNvSpPr txBox="1"/>
          <p:nvPr/>
        </p:nvSpPr>
        <p:spPr>
          <a:xfrm>
            <a:off x="114300" y="-123140"/>
            <a:ext cx="11544300" cy="584775"/>
          </a:xfrm>
          <a:prstGeom prst="rect">
            <a:avLst/>
          </a:prstGeom>
          <a:noFill/>
        </p:spPr>
        <p:txBody>
          <a:bodyPr wrap="square">
            <a:spAutoFit/>
          </a:bodyPr>
          <a:lstStyle/>
          <a:p>
            <a:pPr algn="ctr"/>
            <a:r>
              <a:rPr lang="ru-RU" sz="3200" b="1">
                <a:solidFill>
                  <a:schemeClr val="accent1">
                    <a:lumMod val="90000"/>
                    <a:lumOff val="10000"/>
                  </a:schemeClr>
                </a:solidFill>
              </a:rPr>
              <a:t>Принципы медикаментозного лечения</a:t>
            </a:r>
            <a:endParaRPr lang="ru-RU" sz="3200" b="1" dirty="0">
              <a:solidFill>
                <a:schemeClr val="accent1">
                  <a:lumMod val="90000"/>
                  <a:lumOff val="10000"/>
                </a:schemeClr>
              </a:solidFill>
            </a:endParaRPr>
          </a:p>
        </p:txBody>
      </p:sp>
      <p:sp>
        <p:nvSpPr>
          <p:cNvPr id="4" name="TextBox 3">
            <a:extLst>
              <a:ext uri="{FF2B5EF4-FFF2-40B4-BE49-F238E27FC236}">
                <a16:creationId xmlns:a16="http://schemas.microsoft.com/office/drawing/2014/main" xmlns="" id="{F0DE46E4-F5FD-63B3-8540-7285C270C1EE}"/>
              </a:ext>
            </a:extLst>
          </p:cNvPr>
          <p:cNvSpPr txBox="1"/>
          <p:nvPr/>
        </p:nvSpPr>
        <p:spPr>
          <a:xfrm>
            <a:off x="114301" y="636899"/>
            <a:ext cx="11544299" cy="605101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ru-RU" b="1" i="0" dirty="0">
                <a:solidFill>
                  <a:srgbClr val="202124"/>
                </a:solidFill>
                <a:effectLst/>
              </a:rPr>
              <a:t>Медикаментозное лечение.</a:t>
            </a:r>
            <a:r>
              <a:rPr lang="ru-RU" b="0" i="0" dirty="0">
                <a:solidFill>
                  <a:srgbClr val="202124"/>
                </a:solidFill>
                <a:effectLst/>
              </a:rPr>
              <a:t> </a:t>
            </a:r>
            <a:r>
              <a:rPr lang="ru-RU" b="0" i="0" u="sng" dirty="0">
                <a:solidFill>
                  <a:srgbClr val="202124"/>
                </a:solidFill>
                <a:effectLst/>
              </a:rPr>
              <a:t>Ацетилсалициловая кислота(АСК), ибупрофен и Безвременника осеннего семян экстракт (источник алкалоида Колхицина)</a:t>
            </a:r>
            <a:r>
              <a:rPr lang="ru-RU" b="0" i="0" dirty="0">
                <a:solidFill>
                  <a:srgbClr val="202124"/>
                </a:solidFill>
                <a:effectLst/>
              </a:rPr>
              <a:t> являются основными препаратами для лечения острого неспецифического перикардита. </a:t>
            </a:r>
          </a:p>
          <a:p>
            <a:pPr marL="285750" indent="285750">
              <a:lnSpc>
                <a:spcPct val="150000"/>
              </a:lnSpc>
              <a:buFont typeface="Arial" panose="020B0604020202020204" pitchFamily="34" charset="0"/>
              <a:buChar char="•"/>
            </a:pPr>
            <a:endParaRPr lang="ru-RU" sz="800" b="0" i="0" dirty="0">
              <a:solidFill>
                <a:srgbClr val="202124"/>
              </a:solidFill>
              <a:effectLst/>
            </a:endParaRPr>
          </a:p>
          <a:p>
            <a:pPr marL="285750" indent="285750">
              <a:lnSpc>
                <a:spcPct val="150000"/>
              </a:lnSpc>
              <a:buFont typeface="Arial" panose="020B0604020202020204" pitchFamily="34" charset="0"/>
              <a:buChar char="•"/>
            </a:pPr>
            <a:r>
              <a:rPr lang="ru-RU" dirty="0"/>
              <a:t>Препаратом первого выбора может быть</a:t>
            </a:r>
            <a:r>
              <a:rPr lang="ru-RU" b="1" dirty="0"/>
              <a:t> </a:t>
            </a:r>
            <a:r>
              <a:rPr lang="ru-RU" b="1" u="sng" dirty="0"/>
              <a:t>АСК</a:t>
            </a:r>
            <a:r>
              <a:rPr lang="ru-RU" b="1" dirty="0"/>
              <a:t> </a:t>
            </a:r>
            <a:r>
              <a:rPr lang="ru-RU" dirty="0"/>
              <a:t>в больших дозах — от 750 до 1000 мг каждые 8 час. Продолжительность приема — 2–3 г АСК, до нормализации температуры (как правило, 1–2 недели). В последующем, если сохраняются какие-либо синдромы (наличие экссудата, слабость, недомогание, чувство нехватки воздуха), то прием ацетилсалициловой кислоты следует продолжить, но в дозе 500 мг каждые 8 час. в течение 1 недели, а затем перейти на прием АСК в дозе 250 мг 2 раза в сутки еще в течение 2 недель.</a:t>
            </a:r>
          </a:p>
          <a:p>
            <a:pPr marL="285750" indent="285750">
              <a:lnSpc>
                <a:spcPct val="150000"/>
              </a:lnSpc>
              <a:buFont typeface="Arial" panose="020B0604020202020204" pitchFamily="34" charset="0"/>
              <a:buChar char="•"/>
            </a:pPr>
            <a:endParaRPr lang="ru-RU" sz="800" dirty="0"/>
          </a:p>
          <a:p>
            <a:pPr marL="285750" indent="285750">
              <a:lnSpc>
                <a:spcPct val="150000"/>
              </a:lnSpc>
              <a:buFont typeface="Arial" panose="020B0604020202020204" pitchFamily="34" charset="0"/>
              <a:buChar char="•"/>
            </a:pPr>
            <a:r>
              <a:rPr lang="ru-RU" dirty="0"/>
              <a:t>При непереносимости АСК препаратом выбора является</a:t>
            </a:r>
            <a:r>
              <a:rPr lang="ru-RU" b="1" u="sng" dirty="0"/>
              <a:t> ибупрофен </a:t>
            </a:r>
            <a:r>
              <a:rPr lang="ru-RU" dirty="0"/>
              <a:t>в дозе 600 мг каждые 8 час. Продолжительность лечения — до полного исчезновения любых проявлений перикардита обычно 1–2 </a:t>
            </a:r>
            <a:r>
              <a:rPr lang="ru-RU" dirty="0" err="1"/>
              <a:t>нед</a:t>
            </a:r>
            <a:r>
              <a:rPr lang="ru-RU" dirty="0"/>
              <a:t>. для неосложненных случаев. Выбор ибупрофена в качестве препарата первой линии обусловлен минимальным количеством побочных эффектов. Клинический опыт показывает, что терапия НПВП позволяет стабилизировать 90–95% случаев всех перикардитов. </a:t>
            </a:r>
          </a:p>
        </p:txBody>
      </p:sp>
    </p:spTree>
    <p:extLst>
      <p:ext uri="{BB962C8B-B14F-4D97-AF65-F5344CB8AC3E}">
        <p14:creationId xmlns:p14="http://schemas.microsoft.com/office/powerpoint/2010/main" xmlns="" val="3192901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9BF61C0-BACA-147D-D377-E6D0C98CF0A7}"/>
              </a:ext>
            </a:extLst>
          </p:cNvPr>
          <p:cNvSpPr txBox="1"/>
          <p:nvPr/>
        </p:nvSpPr>
        <p:spPr>
          <a:xfrm>
            <a:off x="214312" y="934407"/>
            <a:ext cx="11763375" cy="498918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ru-RU" b="0" i="0" dirty="0">
                <a:solidFill>
                  <a:srgbClr val="202124"/>
                </a:solidFill>
                <a:effectLst/>
              </a:rPr>
              <a:t>С учетом высокой вероятности рецидива острого перикардита для улучшения ответа на медикаментозную терапию и снижения риска развития рецидива к терапии АСК или ибупрофеном следует присоединить </a:t>
            </a:r>
            <a:r>
              <a:rPr lang="ru-RU" b="1" i="0" u="sng" dirty="0">
                <a:solidFill>
                  <a:srgbClr val="202124"/>
                </a:solidFill>
                <a:effectLst/>
              </a:rPr>
              <a:t>Безвременника осеннего семян экстракт (источник алкалоида Колхицина) </a:t>
            </a:r>
            <a:r>
              <a:rPr lang="ru-RU" b="0" i="0" dirty="0">
                <a:solidFill>
                  <a:srgbClr val="202124"/>
                </a:solidFill>
                <a:effectLst/>
              </a:rPr>
              <a:t>в низких дозах, по специальной схеме с учетом веса пациента. Безвременника осеннего семян экстракт (источник алкалоида Колхицина) может использоваться как монопрепарат при непереносимости НПВП. Продолжительность терапии — до полного исчезновения клинической симптоматики. Отменять Безвременника осеннего семян экстракт постепенно необязательно, но такой режим отмены позволяет дополнительно снизить риски развития рецидива.</a:t>
            </a:r>
          </a:p>
          <a:p>
            <a:pPr marL="285750" indent="285750">
              <a:lnSpc>
                <a:spcPct val="150000"/>
              </a:lnSpc>
              <a:buFont typeface="Arial" panose="020B0604020202020204" pitchFamily="34" charset="0"/>
              <a:buChar char="•"/>
            </a:pPr>
            <a:endParaRPr lang="ru-RU" sz="800" b="0" i="0" dirty="0">
              <a:solidFill>
                <a:srgbClr val="202124"/>
              </a:solidFill>
              <a:effectLst/>
            </a:endParaRPr>
          </a:p>
          <a:p>
            <a:pPr marL="285750" indent="285750">
              <a:lnSpc>
                <a:spcPct val="150000"/>
              </a:lnSpc>
              <a:buFont typeface="Arial" panose="020B0604020202020204" pitchFamily="34" charset="0"/>
              <a:buChar char="•"/>
            </a:pPr>
            <a:r>
              <a:rPr lang="ru-RU" dirty="0"/>
              <a:t>Глюкокортикоиды следует рассматривать только как средство второй линии терапии острого перикардита у пациентов с противопоказаниями к лечению АСК или НПВП, или безуспешным применением АСК или НПВП, поскольку на терапии глюкокортикоидами существует риск хронизации течения заболевания. </a:t>
            </a:r>
          </a:p>
          <a:p>
            <a:pPr marL="285750" indent="285750">
              <a:lnSpc>
                <a:spcPct val="150000"/>
              </a:lnSpc>
              <a:buFont typeface="Arial" panose="020B0604020202020204" pitchFamily="34" charset="0"/>
              <a:buChar char="•"/>
            </a:pPr>
            <a:endParaRPr lang="ru-RU" sz="800" dirty="0"/>
          </a:p>
          <a:p>
            <a:pPr marL="285750" indent="285750">
              <a:lnSpc>
                <a:spcPct val="150000"/>
              </a:lnSpc>
              <a:buFont typeface="Arial" panose="020B0604020202020204" pitchFamily="34" charset="0"/>
              <a:buChar char="•"/>
            </a:pPr>
            <a:r>
              <a:rPr lang="ru-RU" dirty="0"/>
              <a:t> Следует использовать глюкокортикоиды в малых дозах </a:t>
            </a:r>
            <a:r>
              <a:rPr lang="ru-RU" b="1" u="sng" dirty="0"/>
              <a:t>преднизолон</a:t>
            </a:r>
            <a:r>
              <a:rPr lang="ru-RU" dirty="0"/>
              <a:t> 0,2 — 0,5 мг/кг в день</a:t>
            </a:r>
          </a:p>
        </p:txBody>
      </p:sp>
      <p:sp>
        <p:nvSpPr>
          <p:cNvPr id="6" name="TextBox 5">
            <a:extLst>
              <a:ext uri="{FF2B5EF4-FFF2-40B4-BE49-F238E27FC236}">
                <a16:creationId xmlns:a16="http://schemas.microsoft.com/office/drawing/2014/main" xmlns="" id="{91E1DBAF-B37E-E82B-79E5-986E470DCAC6}"/>
              </a:ext>
            </a:extLst>
          </p:cNvPr>
          <p:cNvSpPr txBox="1"/>
          <p:nvPr/>
        </p:nvSpPr>
        <p:spPr>
          <a:xfrm>
            <a:off x="114300" y="-123140"/>
            <a:ext cx="11544300" cy="584775"/>
          </a:xfrm>
          <a:prstGeom prst="rect">
            <a:avLst/>
          </a:prstGeom>
          <a:noFill/>
        </p:spPr>
        <p:txBody>
          <a:bodyPr wrap="square">
            <a:spAutoFit/>
          </a:bodyPr>
          <a:lstStyle/>
          <a:p>
            <a:pPr algn="ctr"/>
            <a:r>
              <a:rPr lang="ru-RU" sz="3200" b="1">
                <a:solidFill>
                  <a:schemeClr val="accent1">
                    <a:lumMod val="90000"/>
                    <a:lumOff val="10000"/>
                  </a:schemeClr>
                </a:solidFill>
              </a:rPr>
              <a:t>Принципы медикаментозного лечения</a:t>
            </a:r>
            <a:endParaRPr lang="ru-RU" sz="3200" b="1" dirty="0">
              <a:solidFill>
                <a:schemeClr val="accent1">
                  <a:lumMod val="90000"/>
                  <a:lumOff val="10000"/>
                </a:schemeClr>
              </a:solidFill>
            </a:endParaRPr>
          </a:p>
        </p:txBody>
      </p:sp>
    </p:spTree>
    <p:extLst>
      <p:ext uri="{BB962C8B-B14F-4D97-AF65-F5344CB8AC3E}">
        <p14:creationId xmlns:p14="http://schemas.microsoft.com/office/powerpoint/2010/main" xmlns="" val="2563596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4DABB71-E057-E83E-BCE0-FFC798EDADEC}"/>
              </a:ext>
            </a:extLst>
          </p:cNvPr>
          <p:cNvSpPr txBox="1"/>
          <p:nvPr/>
        </p:nvSpPr>
        <p:spPr>
          <a:xfrm>
            <a:off x="228600" y="71735"/>
            <a:ext cx="11734800" cy="830997"/>
          </a:xfrm>
          <a:prstGeom prst="rect">
            <a:avLst/>
          </a:prstGeom>
          <a:noFill/>
        </p:spPr>
        <p:txBody>
          <a:bodyPr wrap="square">
            <a:spAutoFit/>
          </a:bodyPr>
          <a:lstStyle/>
          <a:p>
            <a:pPr algn="ctr"/>
            <a:r>
              <a:rPr lang="ru-RU" sz="2400" b="1" dirty="0">
                <a:solidFill>
                  <a:schemeClr val="accent1">
                    <a:lumMod val="90000"/>
                    <a:lumOff val="10000"/>
                  </a:schemeClr>
                </a:solidFill>
              </a:rPr>
              <a:t>Тактика ведения пациентов, показания к оказанию специализированной медицинской помощи в стационарных условиях</a:t>
            </a:r>
          </a:p>
        </p:txBody>
      </p:sp>
      <p:sp>
        <p:nvSpPr>
          <p:cNvPr id="5" name="TextBox 4">
            <a:extLst>
              <a:ext uri="{FF2B5EF4-FFF2-40B4-BE49-F238E27FC236}">
                <a16:creationId xmlns:a16="http://schemas.microsoft.com/office/drawing/2014/main" xmlns="" id="{73A6A67A-C235-2A01-4950-6A9F22AE8C35}"/>
              </a:ext>
            </a:extLst>
          </p:cNvPr>
          <p:cNvSpPr txBox="1"/>
          <p:nvPr/>
        </p:nvSpPr>
        <p:spPr>
          <a:xfrm>
            <a:off x="228600" y="1278821"/>
            <a:ext cx="11963400" cy="5267211"/>
          </a:xfrm>
          <a:prstGeom prst="rect">
            <a:avLst/>
          </a:prstGeom>
          <a:noFill/>
        </p:spPr>
        <p:txBody>
          <a:bodyPr wrap="square">
            <a:spAutoFit/>
          </a:bodyPr>
          <a:lstStyle/>
          <a:p>
            <a:pPr indent="457200" algn="l">
              <a:lnSpc>
                <a:spcPts val="2700"/>
              </a:lnSpc>
              <a:buNone/>
            </a:pPr>
            <a:r>
              <a:rPr lang="ru-RU" sz="2000" b="1" i="0" dirty="0">
                <a:solidFill>
                  <a:srgbClr val="202124"/>
                </a:solidFill>
                <a:effectLst/>
              </a:rPr>
              <a:t>Показания для плановой госпитализации:</a:t>
            </a:r>
            <a:endParaRPr lang="ru-RU" sz="2000" b="0" i="0" dirty="0">
              <a:solidFill>
                <a:srgbClr val="202124"/>
              </a:solidFill>
              <a:effectLst/>
            </a:endParaRPr>
          </a:p>
          <a:p>
            <a:pPr indent="457200" algn="l">
              <a:lnSpc>
                <a:spcPts val="2700"/>
              </a:lnSpc>
              <a:buFont typeface="Arial" panose="020B0604020202020204" pitchFamily="34" charset="0"/>
              <a:buChar char="•"/>
            </a:pPr>
            <a:r>
              <a:rPr lang="ru-RU" sz="2000" b="0" i="0" dirty="0">
                <a:solidFill>
                  <a:srgbClr val="202124"/>
                </a:solidFill>
                <a:effectLst/>
              </a:rPr>
              <a:t>неясность диагноза и необходимость в специальных методах исследования (использование диагностических процедур, проведение которых невозможно или нецелесообразно в условиях поликлиники) для уточнения причины повышения перикардиального выпота;</a:t>
            </a:r>
          </a:p>
          <a:p>
            <a:pPr indent="457200" algn="l">
              <a:lnSpc>
                <a:spcPts val="2700"/>
              </a:lnSpc>
              <a:buFont typeface="Arial" panose="020B0604020202020204" pitchFamily="34" charset="0"/>
              <a:buChar char="•"/>
            </a:pPr>
            <a:r>
              <a:rPr lang="ru-RU" sz="2000" b="0" i="0" dirty="0">
                <a:solidFill>
                  <a:srgbClr val="202124"/>
                </a:solidFill>
                <a:effectLst/>
              </a:rPr>
              <a:t>трудности в подборе медикаментозной терапии (рецидивирующий перикардит).</a:t>
            </a:r>
          </a:p>
          <a:p>
            <a:pPr indent="457200" algn="l">
              <a:lnSpc>
                <a:spcPts val="2700"/>
              </a:lnSpc>
              <a:buNone/>
            </a:pPr>
            <a:r>
              <a:rPr lang="ru-RU" sz="2000" b="0" i="0" dirty="0">
                <a:solidFill>
                  <a:srgbClr val="202124"/>
                </a:solidFill>
                <a:effectLst/>
              </a:rPr>
              <a:t/>
            </a:r>
            <a:br>
              <a:rPr lang="ru-RU" sz="2000" b="0" i="0" dirty="0">
                <a:solidFill>
                  <a:srgbClr val="202124"/>
                </a:solidFill>
                <a:effectLst/>
              </a:rPr>
            </a:br>
            <a:r>
              <a:rPr lang="ru-RU" sz="2000" b="1" i="0" dirty="0">
                <a:solidFill>
                  <a:srgbClr val="202124"/>
                </a:solidFill>
                <a:effectLst/>
              </a:rPr>
              <a:t>Показания для экстренной госпитализации:</a:t>
            </a:r>
            <a:endParaRPr lang="ru-RU" sz="2000" b="0" i="0" dirty="0">
              <a:solidFill>
                <a:srgbClr val="202124"/>
              </a:solidFill>
              <a:effectLst/>
            </a:endParaRPr>
          </a:p>
          <a:p>
            <a:pPr indent="457200" algn="l">
              <a:lnSpc>
                <a:spcPts val="2700"/>
              </a:lnSpc>
              <a:buFont typeface="Arial" panose="020B0604020202020204" pitchFamily="34" charset="0"/>
              <a:buChar char="•"/>
            </a:pPr>
            <a:r>
              <a:rPr lang="ru-RU" sz="2000" b="0" i="0" dirty="0">
                <a:solidFill>
                  <a:srgbClr val="202124"/>
                </a:solidFill>
                <a:effectLst/>
              </a:rPr>
              <a:t>госпитализация всех пациентов с картиной острого перикардита сердца;</a:t>
            </a:r>
          </a:p>
          <a:p>
            <a:pPr indent="457200" algn="l">
              <a:lnSpc>
                <a:spcPts val="2700"/>
              </a:lnSpc>
              <a:buFont typeface="Arial" panose="020B0604020202020204" pitchFamily="34" charset="0"/>
              <a:buChar char="•"/>
            </a:pPr>
            <a:r>
              <a:rPr lang="ru-RU" sz="2000" b="0" i="0" dirty="0">
                <a:solidFill>
                  <a:srgbClr val="202124"/>
                </a:solidFill>
                <a:effectLst/>
              </a:rPr>
              <a:t>госпитализация всех пациентов с картиной тампонады сердца;</a:t>
            </a:r>
          </a:p>
          <a:p>
            <a:pPr indent="457200" algn="l">
              <a:lnSpc>
                <a:spcPts val="2700"/>
              </a:lnSpc>
              <a:buFont typeface="Arial" panose="020B0604020202020204" pitchFamily="34" charset="0"/>
              <a:buChar char="•"/>
            </a:pPr>
            <a:r>
              <a:rPr lang="ru-RU" sz="2000" b="0" i="0" dirty="0">
                <a:solidFill>
                  <a:srgbClr val="202124"/>
                </a:solidFill>
                <a:effectLst/>
              </a:rPr>
              <a:t>госпитализация всех пациентов высокого риска развития негативного прогноза течения острого перикардита;</a:t>
            </a:r>
          </a:p>
          <a:p>
            <a:pPr indent="457200" algn="l">
              <a:lnSpc>
                <a:spcPts val="2700"/>
              </a:lnSpc>
              <a:buFont typeface="Arial" panose="020B0604020202020204" pitchFamily="34" charset="0"/>
              <a:buChar char="•"/>
            </a:pPr>
            <a:r>
              <a:rPr lang="ru-RU" sz="2000" b="0" i="0" dirty="0">
                <a:solidFill>
                  <a:srgbClr val="202124"/>
                </a:solidFill>
                <a:effectLst/>
              </a:rPr>
              <a:t>госпитализация всех пациентов с бактериальным перикардитом;</a:t>
            </a:r>
          </a:p>
          <a:p>
            <a:pPr indent="457200" algn="l">
              <a:lnSpc>
                <a:spcPts val="2700"/>
              </a:lnSpc>
              <a:buFont typeface="Arial" panose="020B0604020202020204" pitchFamily="34" charset="0"/>
              <a:buChar char="•"/>
            </a:pPr>
            <a:r>
              <a:rPr lang="ru-RU" sz="2000" b="0" i="0" dirty="0">
                <a:solidFill>
                  <a:srgbClr val="202124"/>
                </a:solidFill>
                <a:effectLst/>
              </a:rPr>
              <a:t>госпитализация всех пациентов с клинической картиной острого </a:t>
            </a:r>
            <a:r>
              <a:rPr lang="ru-RU" sz="2000" b="0" i="0" dirty="0" err="1">
                <a:solidFill>
                  <a:srgbClr val="202124"/>
                </a:solidFill>
                <a:effectLst/>
              </a:rPr>
              <a:t>миоперикардита</a:t>
            </a:r>
            <a:r>
              <a:rPr lang="ru-RU" sz="2000" b="0" i="0" dirty="0">
                <a:solidFill>
                  <a:srgbClr val="202124"/>
                </a:solidFill>
                <a:effectLst/>
              </a:rPr>
              <a:t>.</a:t>
            </a:r>
          </a:p>
          <a:p>
            <a:pPr indent="457200">
              <a:lnSpc>
                <a:spcPts val="2700"/>
              </a:lnSpc>
              <a:buNone/>
            </a:pPr>
            <a:r>
              <a:rPr lang="ru-RU" sz="2000" dirty="0"/>
              <a:t/>
            </a:r>
            <a:br>
              <a:rPr lang="ru-RU" sz="2000" dirty="0"/>
            </a:br>
            <a:endParaRPr lang="ru-RU" sz="2000" dirty="0"/>
          </a:p>
        </p:txBody>
      </p:sp>
    </p:spTree>
    <p:extLst>
      <p:ext uri="{BB962C8B-B14F-4D97-AF65-F5344CB8AC3E}">
        <p14:creationId xmlns:p14="http://schemas.microsoft.com/office/powerpoint/2010/main" xmlns="" val="166720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1661" y="-69011"/>
            <a:ext cx="6754483" cy="584775"/>
          </a:xfrm>
          <a:prstGeom prst="rect">
            <a:avLst/>
          </a:prstGeom>
          <a:noFill/>
        </p:spPr>
        <p:txBody>
          <a:bodyPr wrap="square" rtlCol="0">
            <a:spAutoFit/>
          </a:bodyPr>
          <a:lstStyle/>
          <a:p>
            <a:pPr algn="ctr"/>
            <a:r>
              <a:rPr lang="ru-RU" sz="3200" b="1" dirty="0">
                <a:solidFill>
                  <a:schemeClr val="accent1">
                    <a:lumMod val="90000"/>
                    <a:lumOff val="10000"/>
                  </a:schemeClr>
                </a:solidFill>
              </a:rPr>
              <a:t>Этиология</a:t>
            </a:r>
          </a:p>
        </p:txBody>
      </p:sp>
      <p:sp>
        <p:nvSpPr>
          <p:cNvPr id="3" name="Прямоугольник 2"/>
          <p:cNvSpPr/>
          <p:nvPr/>
        </p:nvSpPr>
        <p:spPr>
          <a:xfrm>
            <a:off x="304800" y="992927"/>
            <a:ext cx="11887200" cy="3737946"/>
          </a:xfrm>
          <a:prstGeom prst="rect">
            <a:avLst/>
          </a:prstGeom>
        </p:spPr>
        <p:txBody>
          <a:bodyPr wrap="square">
            <a:spAutoFit/>
          </a:bodyPr>
          <a:lstStyle/>
          <a:p>
            <a:pPr indent="457200">
              <a:lnSpc>
                <a:spcPct val="150000"/>
              </a:lnSpc>
            </a:pPr>
            <a:r>
              <a:rPr lang="ru-RU" sz="2000" b="0" i="0" dirty="0">
                <a:solidFill>
                  <a:srgbClr val="202124"/>
                </a:solidFill>
                <a:effectLst/>
              </a:rPr>
              <a:t>В настоящее время известны более 130 возбудителей в качестве причины заболевания: бактерии, грибы, перечень которых ежегодно расширяется. Типичными возбудителями ИЭ являются грамположительные кокки: стафилококки S. </a:t>
            </a:r>
            <a:r>
              <a:rPr lang="ru-RU" sz="2000" b="0" i="0" dirty="0" err="1">
                <a:solidFill>
                  <a:srgbClr val="202124"/>
                </a:solidFill>
                <a:effectLst/>
              </a:rPr>
              <a:t>aureus</a:t>
            </a:r>
            <a:r>
              <a:rPr lang="ru-RU" sz="2000" b="0" i="0" dirty="0">
                <a:solidFill>
                  <a:srgbClr val="202124"/>
                </a:solidFill>
                <a:effectLst/>
              </a:rPr>
              <a:t>, </a:t>
            </a:r>
            <a:r>
              <a:rPr lang="ru-RU" sz="2000" b="0" i="0" dirty="0" err="1">
                <a:solidFill>
                  <a:srgbClr val="202124"/>
                </a:solidFill>
                <a:effectLst/>
              </a:rPr>
              <a:t>CoNS</a:t>
            </a:r>
            <a:r>
              <a:rPr lang="ru-RU" sz="2000" b="0" i="0" dirty="0">
                <a:solidFill>
                  <a:srgbClr val="202124"/>
                </a:solidFill>
                <a:effectLst/>
              </a:rPr>
              <a:t>, стрептококки, в том числе зеленящий, энтерококки. Значительно реже ИЭ вызывают, анаэробные бактерии, грибы.</a:t>
            </a:r>
          </a:p>
          <a:p>
            <a:pPr indent="457200">
              <a:lnSpc>
                <a:spcPct val="150000"/>
              </a:lnSpc>
            </a:pPr>
            <a:r>
              <a:rPr lang="ru-RU" sz="2000" b="0" i="0" dirty="0">
                <a:solidFill>
                  <a:srgbClr val="202124"/>
                </a:solidFill>
                <a:effectLst/>
              </a:rPr>
              <a:t> Этиология ИЭ зависит от его формы и предрасполагающих к бактериемии ситуаций: при врожденных пороках сердца (ВПС) возбудителями часто являются стрептококки зеленящей группы, при раннем ИЭ протезированного клапана — </a:t>
            </a:r>
            <a:r>
              <a:rPr lang="ru-RU" sz="2000" b="0" i="0" dirty="0" err="1">
                <a:solidFill>
                  <a:srgbClr val="202124"/>
                </a:solidFill>
                <a:effectLst/>
              </a:rPr>
              <a:t>эпидермальный</a:t>
            </a:r>
            <a:r>
              <a:rPr lang="ru-RU" sz="2000" b="0" i="0" dirty="0">
                <a:solidFill>
                  <a:srgbClr val="202124"/>
                </a:solidFill>
                <a:effectLst/>
              </a:rPr>
              <a:t> стафилококк, Гр- возбудители и грибы; у внутривенных наркоманов до 68% случаев ИЭ вызывает золотистый стафилококк.</a:t>
            </a:r>
            <a:endParaRPr lang="ru-RU" sz="2000" dirty="0"/>
          </a:p>
        </p:txBody>
      </p:sp>
    </p:spTree>
    <p:extLst>
      <p:ext uri="{BB962C8B-B14F-4D97-AF65-F5344CB8AC3E}">
        <p14:creationId xmlns:p14="http://schemas.microsoft.com/office/powerpoint/2010/main" xmlns="" val="279591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D81EDE4-282F-395B-EEF4-81D07EAA1E23}"/>
              </a:ext>
            </a:extLst>
          </p:cNvPr>
          <p:cNvSpPr txBox="1"/>
          <p:nvPr/>
        </p:nvSpPr>
        <p:spPr>
          <a:xfrm>
            <a:off x="3133725" y="-122156"/>
            <a:ext cx="5486400" cy="646331"/>
          </a:xfrm>
          <a:prstGeom prst="rect">
            <a:avLst/>
          </a:prstGeom>
          <a:noFill/>
        </p:spPr>
        <p:txBody>
          <a:bodyPr wrap="square" rtlCol="0">
            <a:spAutoFit/>
          </a:bodyPr>
          <a:lstStyle/>
          <a:p>
            <a:pPr algn="ctr"/>
            <a:r>
              <a:rPr lang="ru-RU" sz="3600" b="1" dirty="0">
                <a:solidFill>
                  <a:schemeClr val="accent1">
                    <a:lumMod val="90000"/>
                    <a:lumOff val="10000"/>
                  </a:schemeClr>
                </a:solidFill>
              </a:rPr>
              <a:t>Миокардит</a:t>
            </a:r>
          </a:p>
        </p:txBody>
      </p:sp>
      <p:sp>
        <p:nvSpPr>
          <p:cNvPr id="4" name="TextBox 3">
            <a:extLst>
              <a:ext uri="{FF2B5EF4-FFF2-40B4-BE49-F238E27FC236}">
                <a16:creationId xmlns:a16="http://schemas.microsoft.com/office/drawing/2014/main" xmlns="" id="{A332D7A2-C8AE-7C56-BB7B-9132251BACF9}"/>
              </a:ext>
            </a:extLst>
          </p:cNvPr>
          <p:cNvSpPr txBox="1"/>
          <p:nvPr/>
        </p:nvSpPr>
        <p:spPr>
          <a:xfrm>
            <a:off x="409574" y="905172"/>
            <a:ext cx="11601451" cy="8803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buFont typeface="Wingdings" pitchFamily="2" charset="2"/>
              <a:buNone/>
            </a:pPr>
            <a:r>
              <a:rPr lang="ru-RU" sz="1800" b="1" dirty="0">
                <a:solidFill>
                  <a:schemeClr val="accent1">
                    <a:lumMod val="75000"/>
                  </a:schemeClr>
                </a:solidFill>
              </a:rPr>
              <a:t>Миокардит</a:t>
            </a:r>
            <a:r>
              <a:rPr lang="ru-RU" sz="1800" b="1" dirty="0">
                <a:solidFill>
                  <a:schemeClr val="folHlink"/>
                </a:solidFill>
              </a:rPr>
              <a:t> </a:t>
            </a:r>
            <a:r>
              <a:rPr lang="ru-RU" sz="1800" dirty="0"/>
              <a:t>— воспалительное заболевание миокарда инфекционной, инфекционно-аллергической или инфекционно-токсической природы.</a:t>
            </a:r>
          </a:p>
        </p:txBody>
      </p:sp>
      <p:pic>
        <p:nvPicPr>
          <p:cNvPr id="1026" name="Picture 2" descr="Picture background">
            <a:extLst>
              <a:ext uri="{FF2B5EF4-FFF2-40B4-BE49-F238E27FC236}">
                <a16:creationId xmlns:a16="http://schemas.microsoft.com/office/drawing/2014/main" xmlns="" id="{574DA670-4E13-B768-A3BB-209821ED79B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5074" y="1860475"/>
            <a:ext cx="7019925" cy="48960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3254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B9656E-B059-4970-37E3-F2303437D0EF}"/>
              </a:ext>
            </a:extLst>
          </p:cNvPr>
          <p:cNvSpPr txBox="1"/>
          <p:nvPr/>
        </p:nvSpPr>
        <p:spPr>
          <a:xfrm>
            <a:off x="3267075" y="-101025"/>
            <a:ext cx="5038725" cy="646331"/>
          </a:xfrm>
          <a:prstGeom prst="rect">
            <a:avLst/>
          </a:prstGeom>
          <a:noFill/>
        </p:spPr>
        <p:txBody>
          <a:bodyPr wrap="square" rtlCol="0">
            <a:spAutoFit/>
          </a:bodyPr>
          <a:lstStyle/>
          <a:p>
            <a:pPr algn="ctr"/>
            <a:r>
              <a:rPr lang="ru-RU" sz="3600" b="1" dirty="0">
                <a:solidFill>
                  <a:schemeClr val="accent1">
                    <a:lumMod val="90000"/>
                    <a:lumOff val="10000"/>
                  </a:schemeClr>
                </a:solidFill>
              </a:rPr>
              <a:t>Этиология</a:t>
            </a:r>
          </a:p>
        </p:txBody>
      </p:sp>
      <p:sp>
        <p:nvSpPr>
          <p:cNvPr id="4" name="TextBox 3">
            <a:extLst>
              <a:ext uri="{FF2B5EF4-FFF2-40B4-BE49-F238E27FC236}">
                <a16:creationId xmlns:a16="http://schemas.microsoft.com/office/drawing/2014/main" xmlns="" id="{FFBBFD57-6B5D-A61C-6984-1CE09D45996A}"/>
              </a:ext>
            </a:extLst>
          </p:cNvPr>
          <p:cNvSpPr txBox="1"/>
          <p:nvPr/>
        </p:nvSpPr>
        <p:spPr>
          <a:xfrm>
            <a:off x="1" y="684282"/>
            <a:ext cx="12191999" cy="5827877"/>
          </a:xfrm>
          <a:prstGeom prst="rect">
            <a:avLst/>
          </a:prstGeom>
          <a:noFill/>
        </p:spPr>
        <p:txBody>
          <a:bodyPr wrap="square">
            <a:spAutoFit/>
          </a:bodyPr>
          <a:lstStyle/>
          <a:p>
            <a:pPr indent="457200" algn="l">
              <a:lnSpc>
                <a:spcPts val="3000"/>
              </a:lnSpc>
              <a:buNone/>
            </a:pPr>
            <a:r>
              <a:rPr lang="ru-RU" b="1" i="0" dirty="0">
                <a:effectLst/>
              </a:rPr>
              <a:t>Инфекционные причины миокардита</a:t>
            </a:r>
          </a:p>
          <a:p>
            <a:pPr indent="457200" algn="l">
              <a:lnSpc>
                <a:spcPts val="3000"/>
              </a:lnSpc>
              <a:buFont typeface="Arial" panose="020B0604020202020204" pitchFamily="34" charset="0"/>
              <a:buChar char="•"/>
            </a:pPr>
            <a:r>
              <a:rPr lang="ru-RU" b="0" i="0" dirty="0">
                <a:effectLst/>
              </a:rPr>
              <a:t>вирусные заболевания (чаще всего) — вирусы группы Коксаки, паротит, аденовирусная инфекция, </a:t>
            </a:r>
            <a:r>
              <a:rPr lang="ru-RU" dirty="0"/>
              <a:t>ВИЧ</a:t>
            </a:r>
            <a:r>
              <a:rPr lang="ru-RU" b="0" i="0" dirty="0">
                <a:effectLst/>
              </a:rPr>
              <a:t>, </a:t>
            </a:r>
            <a:r>
              <a:rPr lang="ru-RU" dirty="0"/>
              <a:t>гепатит С</a:t>
            </a:r>
            <a:r>
              <a:rPr lang="ru-RU" b="0" i="0" dirty="0">
                <a:effectLst/>
              </a:rPr>
              <a:t>, </a:t>
            </a:r>
            <a:r>
              <a:rPr lang="ru-RU" dirty="0"/>
              <a:t>герпес</a:t>
            </a:r>
            <a:r>
              <a:rPr lang="ru-RU" b="0" i="0" dirty="0">
                <a:effectLst/>
              </a:rPr>
              <a:t>; болезни, вызванные </a:t>
            </a:r>
            <a:r>
              <a:rPr lang="ru-RU" b="0" i="0" dirty="0" err="1">
                <a:effectLst/>
              </a:rPr>
              <a:t>парвовирусом</a:t>
            </a:r>
            <a:r>
              <a:rPr lang="ru-RU" b="0" i="0" dirty="0">
                <a:effectLst/>
              </a:rPr>
              <a:t> В19;</a:t>
            </a:r>
          </a:p>
          <a:p>
            <a:pPr indent="457200" algn="l">
              <a:lnSpc>
                <a:spcPts val="3000"/>
              </a:lnSpc>
              <a:buFont typeface="Arial" panose="020B0604020202020204" pitchFamily="34" charset="0"/>
              <a:buChar char="•"/>
            </a:pPr>
            <a:r>
              <a:rPr lang="ru-RU" b="0" i="0" dirty="0">
                <a:effectLst/>
              </a:rPr>
              <a:t>бактериальные — </a:t>
            </a:r>
            <a:r>
              <a:rPr lang="ru-RU" dirty="0"/>
              <a:t>дифтерия</a:t>
            </a:r>
            <a:r>
              <a:rPr lang="ru-RU" b="0" i="0" dirty="0">
                <a:effectLst/>
              </a:rPr>
              <a:t>, </a:t>
            </a:r>
            <a:r>
              <a:rPr lang="ru-RU" dirty="0"/>
              <a:t>тиф</a:t>
            </a:r>
            <a:r>
              <a:rPr lang="ru-RU" b="0" i="0" dirty="0">
                <a:effectLst/>
              </a:rPr>
              <a:t>, </a:t>
            </a:r>
            <a:r>
              <a:rPr lang="ru-RU" dirty="0"/>
              <a:t>хламидиоз</a:t>
            </a:r>
            <a:r>
              <a:rPr lang="ru-RU" b="0" i="0" dirty="0">
                <a:effectLst/>
              </a:rPr>
              <a:t>, менингококковая и </a:t>
            </a:r>
            <a:r>
              <a:rPr lang="ru-RU" b="0" i="0" dirty="0" err="1">
                <a:effectLst/>
              </a:rPr>
              <a:t>стрептококкоковая</a:t>
            </a:r>
            <a:r>
              <a:rPr lang="ru-RU" b="0" i="0" dirty="0">
                <a:effectLst/>
              </a:rPr>
              <a:t> инфекции (</a:t>
            </a:r>
            <a:r>
              <a:rPr lang="ru-RU" dirty="0"/>
              <a:t>ангина</a:t>
            </a:r>
            <a:r>
              <a:rPr lang="ru-RU" b="0" i="0" dirty="0">
                <a:effectLst/>
              </a:rPr>
              <a:t>, ревматические заболевания);</a:t>
            </a:r>
          </a:p>
          <a:p>
            <a:pPr indent="457200" algn="l">
              <a:lnSpc>
                <a:spcPts val="3000"/>
              </a:lnSpc>
              <a:buFont typeface="Arial" panose="020B0604020202020204" pitchFamily="34" charset="0"/>
              <a:buChar char="•"/>
            </a:pPr>
            <a:r>
              <a:rPr lang="ru-RU" b="0" i="0" dirty="0">
                <a:effectLst/>
              </a:rPr>
              <a:t>грибковые — аспергиллёз, кандидоз;</a:t>
            </a:r>
          </a:p>
          <a:p>
            <a:pPr indent="457200" algn="l">
              <a:lnSpc>
                <a:spcPts val="3000"/>
              </a:lnSpc>
              <a:buFont typeface="Arial" panose="020B0604020202020204" pitchFamily="34" charset="0"/>
              <a:buChar char="•"/>
            </a:pPr>
            <a:r>
              <a:rPr lang="ru-RU" b="0" i="0" dirty="0">
                <a:effectLst/>
              </a:rPr>
              <a:t>паразитарные — </a:t>
            </a:r>
            <a:r>
              <a:rPr lang="ru-RU" dirty="0"/>
              <a:t>токсоплазмоз</a:t>
            </a:r>
            <a:r>
              <a:rPr lang="ru-RU" b="0" i="0" dirty="0">
                <a:effectLst/>
              </a:rPr>
              <a:t>, трипаносомоз.</a:t>
            </a:r>
          </a:p>
          <a:p>
            <a:pPr indent="457200" algn="l">
              <a:lnSpc>
                <a:spcPts val="3000"/>
              </a:lnSpc>
              <a:buFont typeface="Arial" panose="020B0604020202020204" pitchFamily="34" charset="0"/>
              <a:buChar char="•"/>
            </a:pPr>
            <a:endParaRPr lang="ru-RU" b="0" i="0" dirty="0">
              <a:effectLst/>
            </a:endParaRPr>
          </a:p>
          <a:p>
            <a:pPr indent="457200" algn="l">
              <a:lnSpc>
                <a:spcPts val="3000"/>
              </a:lnSpc>
              <a:buNone/>
            </a:pPr>
            <a:r>
              <a:rPr lang="ru-RU" b="1" i="0" dirty="0">
                <a:effectLst/>
              </a:rPr>
              <a:t>Неинфекционные причины</a:t>
            </a:r>
          </a:p>
          <a:p>
            <a:pPr indent="457200" algn="l">
              <a:lnSpc>
                <a:spcPts val="3000"/>
              </a:lnSpc>
              <a:buFont typeface="Arial" panose="020B0604020202020204" pitchFamily="34" charset="0"/>
              <a:buChar char="•"/>
            </a:pPr>
            <a:r>
              <a:rPr lang="ru-RU" b="0" i="0" dirty="0">
                <a:effectLst/>
              </a:rPr>
              <a:t>действие токсических веществ — например, кокаина и противоопухолевых препаратов;</a:t>
            </a:r>
          </a:p>
          <a:p>
            <a:pPr indent="457200" algn="l">
              <a:lnSpc>
                <a:spcPts val="3000"/>
              </a:lnSpc>
              <a:buFont typeface="Arial" panose="020B0604020202020204" pitchFamily="34" charset="0"/>
              <a:buChar char="•"/>
            </a:pPr>
            <a:r>
              <a:rPr lang="ru-RU" b="0" i="0" dirty="0">
                <a:effectLst/>
              </a:rPr>
              <a:t>приём лекарственных средств, которые вызывают реакции гиперчувствительности — антибиотиков, сульфаниламидов, противосудорожных и противовоспалительных средств;</a:t>
            </a:r>
          </a:p>
          <a:p>
            <a:pPr indent="457200" algn="l">
              <a:lnSpc>
                <a:spcPts val="3000"/>
              </a:lnSpc>
              <a:buFont typeface="Arial" panose="020B0604020202020204" pitchFamily="34" charset="0"/>
              <a:buChar char="•"/>
            </a:pPr>
            <a:r>
              <a:rPr lang="ru-RU" b="0" i="0" dirty="0">
                <a:effectLst/>
              </a:rPr>
              <a:t>аутоиммунные и эндокринные болезни — </a:t>
            </a:r>
            <a:r>
              <a:rPr lang="ru-RU" dirty="0"/>
              <a:t>системная красная волчанка</a:t>
            </a:r>
            <a:r>
              <a:rPr lang="ru-RU" b="0" i="0" dirty="0">
                <a:effectLst/>
              </a:rPr>
              <a:t>, </a:t>
            </a:r>
            <a:r>
              <a:rPr lang="ru-RU" dirty="0"/>
              <a:t>системная склеродермия</a:t>
            </a:r>
            <a:r>
              <a:rPr lang="ru-RU" b="0" i="0" dirty="0">
                <a:effectLst/>
              </a:rPr>
              <a:t>, воспалительные заболевания кишечника, </a:t>
            </a:r>
            <a:r>
              <a:rPr lang="ru-RU" dirty="0"/>
              <a:t>сахарный диабет</a:t>
            </a:r>
            <a:r>
              <a:rPr lang="ru-RU" b="0" i="0" dirty="0">
                <a:effectLst/>
              </a:rPr>
              <a:t>, </a:t>
            </a:r>
            <a:r>
              <a:rPr lang="ru-RU" dirty="0"/>
              <a:t>тиреотоксикоз</a:t>
            </a:r>
            <a:r>
              <a:rPr lang="ru-RU" b="0" i="0" dirty="0">
                <a:effectLst/>
              </a:rPr>
              <a:t>, саркоидоз;</a:t>
            </a:r>
          </a:p>
          <a:p>
            <a:pPr indent="457200" algn="l">
              <a:lnSpc>
                <a:spcPts val="3000"/>
              </a:lnSpc>
              <a:buFont typeface="Arial" panose="020B0604020202020204" pitchFamily="34" charset="0"/>
              <a:buChar char="•"/>
            </a:pPr>
            <a:r>
              <a:rPr lang="ru-RU" b="0" i="0" dirty="0">
                <a:effectLst/>
              </a:rPr>
              <a:t>вакцинация, например против вируса натуральной оспы </a:t>
            </a:r>
          </a:p>
        </p:txBody>
      </p:sp>
    </p:spTree>
    <p:extLst>
      <p:ext uri="{BB962C8B-B14F-4D97-AF65-F5344CB8AC3E}">
        <p14:creationId xmlns:p14="http://schemas.microsoft.com/office/powerpoint/2010/main" xmlns="" val="616748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7016003-923C-5CEC-AA88-5709BFAA6925}"/>
              </a:ext>
            </a:extLst>
          </p:cNvPr>
          <p:cNvSpPr txBox="1"/>
          <p:nvPr/>
        </p:nvSpPr>
        <p:spPr>
          <a:xfrm>
            <a:off x="2952750" y="-101025"/>
            <a:ext cx="5934075" cy="646331"/>
          </a:xfrm>
          <a:prstGeom prst="rect">
            <a:avLst/>
          </a:prstGeom>
          <a:noFill/>
        </p:spPr>
        <p:txBody>
          <a:bodyPr wrap="square" rtlCol="0">
            <a:spAutoFit/>
          </a:bodyPr>
          <a:lstStyle/>
          <a:p>
            <a:pPr algn="ctr"/>
            <a:r>
              <a:rPr lang="ru-RU" sz="3600" b="1" dirty="0">
                <a:solidFill>
                  <a:schemeClr val="accent1">
                    <a:lumMod val="90000"/>
                    <a:lumOff val="10000"/>
                  </a:schemeClr>
                </a:solidFill>
              </a:rPr>
              <a:t>Патогенез</a:t>
            </a:r>
          </a:p>
        </p:txBody>
      </p:sp>
      <p:sp>
        <p:nvSpPr>
          <p:cNvPr id="4" name="TextBox 3">
            <a:extLst>
              <a:ext uri="{FF2B5EF4-FFF2-40B4-BE49-F238E27FC236}">
                <a16:creationId xmlns:a16="http://schemas.microsoft.com/office/drawing/2014/main" xmlns="" id="{A593A122-8E6E-7848-9804-BE809E1CF839}"/>
              </a:ext>
            </a:extLst>
          </p:cNvPr>
          <p:cNvSpPr txBox="1"/>
          <p:nvPr/>
        </p:nvSpPr>
        <p:spPr>
          <a:xfrm>
            <a:off x="400050" y="1064401"/>
            <a:ext cx="11391900" cy="3359061"/>
          </a:xfrm>
          <a:prstGeom prst="rect">
            <a:avLst/>
          </a:prstGeom>
          <a:noFill/>
        </p:spPr>
        <p:txBody>
          <a:bodyPr wrap="square">
            <a:spAutoFit/>
          </a:bodyPr>
          <a:lstStyle/>
          <a:p>
            <a:pPr indent="457200" eaLnBrk="1" hangingPunct="1">
              <a:lnSpc>
                <a:spcPct val="150000"/>
              </a:lnSpc>
              <a:buFont typeface="Wingdings" pitchFamily="2" charset="2"/>
              <a:buNone/>
              <a:defRPr/>
            </a:pPr>
            <a:r>
              <a:rPr lang="ru-RU" sz="2400" dirty="0"/>
              <a:t>1. Инфекционный фактор внедряется в </a:t>
            </a:r>
            <a:r>
              <a:rPr lang="ru-RU" sz="2400" dirty="0" err="1"/>
              <a:t>миокардиоцит</a:t>
            </a:r>
            <a:r>
              <a:rPr lang="ru-RU" sz="2400" dirty="0"/>
              <a:t>, повреждает его. </a:t>
            </a:r>
          </a:p>
          <a:p>
            <a:pPr indent="457200" eaLnBrk="1" hangingPunct="1">
              <a:lnSpc>
                <a:spcPct val="150000"/>
              </a:lnSpc>
              <a:buFont typeface="Wingdings" pitchFamily="2" charset="2"/>
              <a:buNone/>
              <a:defRPr/>
            </a:pPr>
            <a:r>
              <a:rPr lang="ru-RU" sz="2400" dirty="0"/>
              <a:t>2. Включаются иммунологические механизмы: реакция антиген — антитело, формирование иммунных комплексов</a:t>
            </a:r>
          </a:p>
          <a:p>
            <a:pPr indent="457200" eaLnBrk="1" hangingPunct="1">
              <a:lnSpc>
                <a:spcPct val="150000"/>
              </a:lnSpc>
              <a:buFont typeface="Wingdings" pitchFamily="2" charset="2"/>
              <a:buNone/>
              <a:defRPr/>
            </a:pPr>
            <a:r>
              <a:rPr lang="ru-RU" sz="2400" dirty="0"/>
              <a:t>3. Выделение биологически активных веществ и развитие воспаления.</a:t>
            </a:r>
          </a:p>
          <a:p>
            <a:pPr indent="457200" eaLnBrk="1" hangingPunct="1">
              <a:lnSpc>
                <a:spcPct val="150000"/>
              </a:lnSpc>
              <a:buFont typeface="Wingdings" pitchFamily="2" charset="2"/>
              <a:buNone/>
              <a:defRPr/>
            </a:pPr>
            <a:r>
              <a:rPr lang="ru-RU" sz="2400" dirty="0"/>
              <a:t>4. Воспаление миокардита могут вызывать также воздействия токсинов или аллергическая реакция.</a:t>
            </a:r>
          </a:p>
        </p:txBody>
      </p:sp>
    </p:spTree>
    <p:extLst>
      <p:ext uri="{BB962C8B-B14F-4D97-AF65-F5344CB8AC3E}">
        <p14:creationId xmlns:p14="http://schemas.microsoft.com/office/powerpoint/2010/main" xmlns="" val="1515693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84DF6BA-24ED-88F8-CA92-4075F2C117D5}"/>
              </a:ext>
            </a:extLst>
          </p:cNvPr>
          <p:cNvSpPr txBox="1"/>
          <p:nvPr/>
        </p:nvSpPr>
        <p:spPr>
          <a:xfrm>
            <a:off x="3024187" y="-104775"/>
            <a:ext cx="6143625" cy="646331"/>
          </a:xfrm>
          <a:prstGeom prst="rect">
            <a:avLst/>
          </a:prstGeom>
          <a:noFill/>
        </p:spPr>
        <p:txBody>
          <a:bodyPr wrap="square" rtlCol="0">
            <a:spAutoFit/>
          </a:bodyPr>
          <a:lstStyle/>
          <a:p>
            <a:pPr algn="ctr"/>
            <a:r>
              <a:rPr lang="ru-RU" sz="3600" b="1" dirty="0">
                <a:solidFill>
                  <a:schemeClr val="accent1">
                    <a:lumMod val="90000"/>
                    <a:lumOff val="10000"/>
                  </a:schemeClr>
                </a:solidFill>
              </a:rPr>
              <a:t>Классификация</a:t>
            </a:r>
          </a:p>
        </p:txBody>
      </p:sp>
      <p:sp>
        <p:nvSpPr>
          <p:cNvPr id="4" name="TextBox 3">
            <a:extLst>
              <a:ext uri="{FF2B5EF4-FFF2-40B4-BE49-F238E27FC236}">
                <a16:creationId xmlns:a16="http://schemas.microsoft.com/office/drawing/2014/main" xmlns="" id="{0ADDCB88-B82B-6570-238B-690D95544B0D}"/>
              </a:ext>
            </a:extLst>
          </p:cNvPr>
          <p:cNvSpPr txBox="1"/>
          <p:nvPr/>
        </p:nvSpPr>
        <p:spPr>
          <a:xfrm>
            <a:off x="223836" y="817126"/>
            <a:ext cx="11744325" cy="5543184"/>
          </a:xfrm>
          <a:prstGeom prst="rect">
            <a:avLst/>
          </a:prstGeom>
          <a:noFill/>
        </p:spPr>
        <p:txBody>
          <a:bodyPr wrap="square">
            <a:spAutoFit/>
          </a:bodyPr>
          <a:lstStyle/>
          <a:p>
            <a:pPr indent="457200">
              <a:lnSpc>
                <a:spcPct val="150000"/>
              </a:lnSpc>
              <a:buFont typeface="Wingdings" pitchFamily="2" charset="2"/>
              <a:buNone/>
            </a:pPr>
            <a:r>
              <a:rPr lang="ru-RU" sz="2000" dirty="0"/>
              <a:t>1) В зависимости от механизма развития: </a:t>
            </a:r>
          </a:p>
          <a:p>
            <a:pPr indent="457200">
              <a:lnSpc>
                <a:spcPct val="150000"/>
              </a:lnSpc>
              <a:buFont typeface="Wingdings" pitchFamily="2" charset="2"/>
              <a:buNone/>
            </a:pPr>
            <a:r>
              <a:rPr lang="ru-RU" sz="2000" dirty="0"/>
              <a:t>   - инфекционный и инфекционно-токсические (при гриппе, дифтерии, скарлатине); </a:t>
            </a:r>
          </a:p>
          <a:p>
            <a:pPr indent="457200">
              <a:lnSpc>
                <a:spcPct val="150000"/>
              </a:lnSpc>
              <a:buFont typeface="Wingdings" pitchFamily="2" charset="2"/>
              <a:buNone/>
            </a:pPr>
            <a:r>
              <a:rPr lang="ru-RU" sz="2000" dirty="0"/>
              <a:t>   - аллергические (иммунные) (сывороточный, трансплантационный, лекарственный, миокардиты при системных заболеваниях); </a:t>
            </a:r>
          </a:p>
          <a:p>
            <a:pPr indent="457200">
              <a:lnSpc>
                <a:spcPct val="150000"/>
              </a:lnSpc>
              <a:buFont typeface="Wingdings" pitchFamily="2" charset="2"/>
              <a:buNone/>
            </a:pPr>
            <a:r>
              <a:rPr lang="ru-RU" sz="2000" dirty="0"/>
              <a:t>   - токсико-аллергические (при тиреотоксикозе, уремии и алкогольном поражении сердца);</a:t>
            </a:r>
          </a:p>
          <a:p>
            <a:pPr indent="457200">
              <a:lnSpc>
                <a:spcPct val="150000"/>
              </a:lnSpc>
              <a:buFont typeface="Wingdings" pitchFamily="2" charset="2"/>
              <a:buNone/>
            </a:pPr>
            <a:r>
              <a:rPr lang="ru-RU" sz="2000" dirty="0"/>
              <a:t>   - идиопатические (не ясной этиологии). </a:t>
            </a:r>
          </a:p>
          <a:p>
            <a:pPr indent="457200">
              <a:lnSpc>
                <a:spcPct val="150000"/>
              </a:lnSpc>
              <a:buFont typeface="Wingdings" pitchFamily="2" charset="2"/>
              <a:buNone/>
            </a:pPr>
            <a:r>
              <a:rPr lang="ru-RU" sz="2000" dirty="0"/>
              <a:t>2) По распространенности воспалительного поражения: диффузный, очаговый </a:t>
            </a:r>
          </a:p>
          <a:p>
            <a:pPr indent="457200">
              <a:lnSpc>
                <a:spcPct val="150000"/>
              </a:lnSpc>
              <a:buFont typeface="Wingdings" pitchFamily="2" charset="2"/>
              <a:buNone/>
            </a:pPr>
            <a:r>
              <a:rPr lang="ru-RU" sz="2000" dirty="0"/>
              <a:t>3) По течению: острый, подострый, хронический. </a:t>
            </a:r>
          </a:p>
          <a:p>
            <a:pPr indent="457200">
              <a:lnSpc>
                <a:spcPct val="150000"/>
              </a:lnSpc>
              <a:buFont typeface="Wingdings" pitchFamily="2" charset="2"/>
              <a:buNone/>
            </a:pPr>
            <a:r>
              <a:rPr lang="ru-RU" sz="2000" dirty="0"/>
              <a:t>4) По степени тяжести: легкий, средней тяжести, тяжелый. </a:t>
            </a:r>
          </a:p>
          <a:p>
            <a:pPr indent="457200">
              <a:lnSpc>
                <a:spcPct val="150000"/>
              </a:lnSpc>
              <a:buFont typeface="Wingdings" pitchFamily="2" charset="2"/>
              <a:buNone/>
            </a:pPr>
            <a:r>
              <a:rPr lang="ru-RU" sz="2000" dirty="0"/>
              <a:t>5) По клиническим вариантам:  </a:t>
            </a:r>
            <a:r>
              <a:rPr lang="ru-RU" sz="2000" dirty="0" err="1"/>
              <a:t>малосимптомный</a:t>
            </a:r>
            <a:r>
              <a:rPr lang="ru-RU" sz="2000" dirty="0"/>
              <a:t>, болевой,  </a:t>
            </a:r>
            <a:r>
              <a:rPr lang="ru-RU" sz="2000" dirty="0" err="1"/>
              <a:t>декомпенсационный</a:t>
            </a:r>
            <a:r>
              <a:rPr lang="ru-RU" sz="2000" dirty="0"/>
              <a:t> (с нарушением кровообращения), аритмический,  тромбоэмболический, смешанный.</a:t>
            </a:r>
          </a:p>
          <a:p>
            <a:pPr indent="457200">
              <a:lnSpc>
                <a:spcPct val="150000"/>
              </a:lnSpc>
              <a:buFont typeface="Wingdings" pitchFamily="2" charset="2"/>
              <a:buNone/>
            </a:pPr>
            <a:endParaRPr lang="ru-RU" sz="2000" dirty="0"/>
          </a:p>
        </p:txBody>
      </p:sp>
    </p:spTree>
    <p:extLst>
      <p:ext uri="{BB962C8B-B14F-4D97-AF65-F5344CB8AC3E}">
        <p14:creationId xmlns:p14="http://schemas.microsoft.com/office/powerpoint/2010/main" xmlns="" val="1465360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A38320-82CB-F160-35BB-10DDE1A52816}"/>
              </a:ext>
            </a:extLst>
          </p:cNvPr>
          <p:cNvSpPr txBox="1"/>
          <p:nvPr/>
        </p:nvSpPr>
        <p:spPr>
          <a:xfrm>
            <a:off x="125054" y="645402"/>
            <a:ext cx="11998120" cy="6212598"/>
          </a:xfrm>
          <a:prstGeom prst="rect">
            <a:avLst/>
          </a:prstGeom>
          <a:noFill/>
        </p:spPr>
        <p:txBody>
          <a:bodyPr wrap="square">
            <a:spAutoFit/>
          </a:bodyPr>
          <a:lstStyle/>
          <a:p>
            <a:pPr indent="457200">
              <a:lnSpc>
                <a:spcPts val="3000"/>
              </a:lnSpc>
              <a:buFont typeface="Wingdings" pitchFamily="2" charset="2"/>
              <a:buNone/>
              <a:defRPr/>
            </a:pPr>
            <a:r>
              <a:rPr lang="ru-RU" sz="1800" dirty="0"/>
              <a:t>1) Миокардит часто протекает бессимптомно. Вирусному миокардиту часто предшествуют инфекции верхних дыхательных путей, лихорадка и заболевания ЖКТ. </a:t>
            </a:r>
          </a:p>
          <a:p>
            <a:pPr indent="457200">
              <a:lnSpc>
                <a:spcPts val="3000"/>
              </a:lnSpc>
              <a:buFont typeface="Wingdings" pitchFamily="2" charset="2"/>
              <a:buNone/>
              <a:defRPr/>
            </a:pPr>
            <a:r>
              <a:rPr lang="ru-RU" sz="1800" dirty="0"/>
              <a:t>2) Жалобы: общая слабость, боли в сердце ноющего, колющего, сжимающего характера, одышка после физического напряжения или в покое (при тяжелом течении), сердцебиение, перебои в области сердца, повышение температуры тела; в случаях тяжелого течения — боли в правом подреберье, отеки на ногах, кашель при физической нагрузке.</a:t>
            </a:r>
          </a:p>
          <a:p>
            <a:pPr indent="457200">
              <a:lnSpc>
                <a:spcPts val="3000"/>
              </a:lnSpc>
              <a:buFont typeface="Wingdings" pitchFamily="2" charset="2"/>
              <a:buNone/>
            </a:pPr>
            <a:r>
              <a:rPr lang="ru-RU" dirty="0"/>
              <a:t>3) Положение в постели вынужденное — возвышенное (при развитии сердечной недостаточности). </a:t>
            </a:r>
          </a:p>
          <a:p>
            <a:pPr indent="457200">
              <a:lnSpc>
                <a:spcPts val="3000"/>
              </a:lnSpc>
              <a:buFont typeface="Wingdings" pitchFamily="2" charset="2"/>
              <a:buNone/>
            </a:pPr>
            <a:r>
              <a:rPr lang="ru-RU" dirty="0"/>
              <a:t>    Возможен </a:t>
            </a:r>
            <a:r>
              <a:rPr lang="ru-RU" dirty="0" err="1"/>
              <a:t>акроцианоз</a:t>
            </a:r>
            <a:r>
              <a:rPr lang="ru-RU" dirty="0"/>
              <a:t>. </a:t>
            </a:r>
          </a:p>
          <a:p>
            <a:pPr indent="457200">
              <a:lnSpc>
                <a:spcPts val="3000"/>
              </a:lnSpc>
              <a:buFont typeface="Wingdings" pitchFamily="2" charset="2"/>
              <a:buNone/>
            </a:pPr>
            <a:r>
              <a:rPr lang="ru-RU" dirty="0"/>
              <a:t>    Пульс — учащен, удовлетворительного или слабого наполнения, аритмичны). АД снижено.   </a:t>
            </a:r>
          </a:p>
          <a:p>
            <a:pPr indent="457200">
              <a:lnSpc>
                <a:spcPts val="3000"/>
              </a:lnSpc>
              <a:buFont typeface="Wingdings" pitchFamily="2" charset="2"/>
              <a:buNone/>
            </a:pPr>
            <a:r>
              <a:rPr lang="ru-RU" dirty="0"/>
              <a:t>    Границы сердца увеличены (диффузный миокардит). </a:t>
            </a:r>
          </a:p>
          <a:p>
            <a:pPr indent="457200">
              <a:lnSpc>
                <a:spcPts val="3000"/>
              </a:lnSpc>
              <a:buFont typeface="Wingdings" pitchFamily="2" charset="2"/>
              <a:buNone/>
            </a:pPr>
            <a:r>
              <a:rPr lang="ru-RU" dirty="0"/>
              <a:t>    Тоны сердца приглушены или глухие, аритмичные, систолический шум на верхушке сердца, первый тон ослаблен.</a:t>
            </a:r>
          </a:p>
          <a:p>
            <a:pPr indent="457200">
              <a:lnSpc>
                <a:spcPts val="3000"/>
              </a:lnSpc>
              <a:buFont typeface="Wingdings" pitchFamily="2" charset="2"/>
              <a:buNone/>
            </a:pPr>
            <a:r>
              <a:rPr lang="ru-RU" dirty="0"/>
              <a:t>    При тяжелом течении появляются признаки сердечной недостаточности: в нижних отделах легких выслушиваются мелкопузырчатые влажные хрипы; увеличенная, болезненная при пальпации печень, отеки нижних конечностей, асцит.</a:t>
            </a:r>
            <a:endParaRPr lang="ru-RU" u="sng" dirty="0"/>
          </a:p>
          <a:p>
            <a:pPr indent="457200">
              <a:lnSpc>
                <a:spcPts val="3000"/>
              </a:lnSpc>
              <a:buFont typeface="Wingdings" pitchFamily="2" charset="2"/>
              <a:buNone/>
              <a:defRPr/>
            </a:pPr>
            <a:endParaRPr lang="ru-RU" sz="1800" dirty="0"/>
          </a:p>
        </p:txBody>
      </p:sp>
      <p:sp>
        <p:nvSpPr>
          <p:cNvPr id="4" name="TextBox 3">
            <a:extLst>
              <a:ext uri="{FF2B5EF4-FFF2-40B4-BE49-F238E27FC236}">
                <a16:creationId xmlns:a16="http://schemas.microsoft.com/office/drawing/2014/main" xmlns="" id="{896EB6B5-C2C0-91FB-C9A2-74E1120F91C2}"/>
              </a:ext>
            </a:extLst>
          </p:cNvPr>
          <p:cNvSpPr txBox="1"/>
          <p:nvPr/>
        </p:nvSpPr>
        <p:spPr>
          <a:xfrm>
            <a:off x="2867025" y="-88375"/>
            <a:ext cx="6276975" cy="646331"/>
          </a:xfrm>
          <a:prstGeom prst="rect">
            <a:avLst/>
          </a:prstGeom>
          <a:noFill/>
        </p:spPr>
        <p:txBody>
          <a:bodyPr wrap="square" rtlCol="0">
            <a:spAutoFit/>
          </a:bodyPr>
          <a:lstStyle/>
          <a:p>
            <a:pPr algn="ctr"/>
            <a:r>
              <a:rPr lang="ru-RU" sz="3600" b="1" dirty="0">
                <a:solidFill>
                  <a:schemeClr val="accent1">
                    <a:lumMod val="90000"/>
                    <a:lumOff val="10000"/>
                  </a:schemeClr>
                </a:solidFill>
              </a:rPr>
              <a:t>Клиническая картина</a:t>
            </a:r>
          </a:p>
        </p:txBody>
      </p:sp>
    </p:spTree>
    <p:extLst>
      <p:ext uri="{BB962C8B-B14F-4D97-AF65-F5344CB8AC3E}">
        <p14:creationId xmlns:p14="http://schemas.microsoft.com/office/powerpoint/2010/main" xmlns="" val="868969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CF395E9-53EB-E439-36E2-1E4905E8E937}"/>
              </a:ext>
            </a:extLst>
          </p:cNvPr>
          <p:cNvSpPr txBox="1"/>
          <p:nvPr/>
        </p:nvSpPr>
        <p:spPr>
          <a:xfrm>
            <a:off x="1573161" y="-115840"/>
            <a:ext cx="8583561" cy="584775"/>
          </a:xfrm>
          <a:prstGeom prst="rect">
            <a:avLst/>
          </a:prstGeom>
          <a:noFill/>
        </p:spPr>
        <p:txBody>
          <a:bodyPr wrap="square">
            <a:spAutoFit/>
          </a:bodyPr>
          <a:lstStyle/>
          <a:p>
            <a:pPr algn="ctr"/>
            <a:r>
              <a:rPr lang="ru-RU" sz="3200" b="1" dirty="0">
                <a:solidFill>
                  <a:schemeClr val="accent1">
                    <a:lumMod val="90000"/>
                    <a:lumOff val="10000"/>
                  </a:schemeClr>
                </a:solidFill>
              </a:rPr>
              <a:t>Дифференциальная диагностика</a:t>
            </a:r>
          </a:p>
        </p:txBody>
      </p:sp>
      <p:pic>
        <p:nvPicPr>
          <p:cNvPr id="5" name="Рисунок 4">
            <a:extLst>
              <a:ext uri="{FF2B5EF4-FFF2-40B4-BE49-F238E27FC236}">
                <a16:creationId xmlns:a16="http://schemas.microsoft.com/office/drawing/2014/main" xmlns="" id="{EE964B89-4BF9-6AE1-7ECD-66B6DB56AF65}"/>
              </a:ext>
            </a:extLst>
          </p:cNvPr>
          <p:cNvPicPr>
            <a:picLocks noChangeAspect="1"/>
          </p:cNvPicPr>
          <p:nvPr/>
        </p:nvPicPr>
        <p:blipFill>
          <a:blip r:embed="rId2"/>
          <a:srcRect l="12903" t="23423" r="41210" b="46666"/>
          <a:stretch>
            <a:fillRect/>
          </a:stretch>
        </p:blipFill>
        <p:spPr>
          <a:xfrm>
            <a:off x="140642" y="753193"/>
            <a:ext cx="12051358" cy="4418573"/>
          </a:xfrm>
          <a:prstGeom prst="rect">
            <a:avLst/>
          </a:prstGeom>
        </p:spPr>
      </p:pic>
    </p:spTree>
    <p:extLst>
      <p:ext uri="{BB962C8B-B14F-4D97-AF65-F5344CB8AC3E}">
        <p14:creationId xmlns:p14="http://schemas.microsoft.com/office/powerpoint/2010/main" xmlns="" val="3812363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815C23D-E0F6-A719-09E8-AAEF720DCDE5}"/>
              </a:ext>
            </a:extLst>
          </p:cNvPr>
          <p:cNvSpPr txBox="1"/>
          <p:nvPr/>
        </p:nvSpPr>
        <p:spPr>
          <a:xfrm>
            <a:off x="78659" y="870445"/>
            <a:ext cx="12024852" cy="1891287"/>
          </a:xfrm>
          <a:prstGeom prst="rect">
            <a:avLst/>
          </a:prstGeom>
          <a:noFill/>
        </p:spPr>
        <p:txBody>
          <a:bodyPr wrap="square">
            <a:spAutoFit/>
          </a:bodyPr>
          <a:lstStyle/>
          <a:p>
            <a:pPr indent="457200" algn="l">
              <a:lnSpc>
                <a:spcPct val="150000"/>
              </a:lnSpc>
              <a:buNone/>
            </a:pPr>
            <a:r>
              <a:rPr lang="ru-RU" sz="2000" b="1" i="0" dirty="0">
                <a:solidFill>
                  <a:srgbClr val="202124"/>
                </a:solidFill>
                <a:effectLst/>
              </a:rPr>
              <a:t>Дебют миокардита при дифтерии</a:t>
            </a:r>
            <a:endParaRPr lang="ru-RU" sz="2000" b="0" i="0" dirty="0">
              <a:solidFill>
                <a:srgbClr val="202124"/>
              </a:solidFill>
              <a:effectLst/>
            </a:endParaRPr>
          </a:p>
          <a:p>
            <a:pPr indent="457200" algn="l">
              <a:lnSpc>
                <a:spcPct val="150000"/>
              </a:lnSpc>
            </a:pPr>
            <a:r>
              <a:rPr lang="ru-RU" sz="2000" b="0" i="0" dirty="0">
                <a:solidFill>
                  <a:srgbClr val="202124"/>
                </a:solidFill>
                <a:effectLst/>
              </a:rPr>
              <a:t>Миокардит в той или иной степени тяжести развивается у каждого десятого пациента, заболевшего дифтерией. Характерно одновременное развитие поражения зева и миокарда. Миокардит развивается либо в первые дни болезни, либо через несколько недель.</a:t>
            </a:r>
          </a:p>
        </p:txBody>
      </p:sp>
      <p:sp>
        <p:nvSpPr>
          <p:cNvPr id="9" name="TextBox 8">
            <a:extLst>
              <a:ext uri="{FF2B5EF4-FFF2-40B4-BE49-F238E27FC236}">
                <a16:creationId xmlns:a16="http://schemas.microsoft.com/office/drawing/2014/main" xmlns="" id="{41198161-64C4-8E82-DEE6-102F582F0BA8}"/>
              </a:ext>
            </a:extLst>
          </p:cNvPr>
          <p:cNvSpPr txBox="1"/>
          <p:nvPr/>
        </p:nvSpPr>
        <p:spPr>
          <a:xfrm>
            <a:off x="0" y="2983321"/>
            <a:ext cx="12024852" cy="3276282"/>
          </a:xfrm>
          <a:prstGeom prst="rect">
            <a:avLst/>
          </a:prstGeom>
          <a:noFill/>
        </p:spPr>
        <p:txBody>
          <a:bodyPr wrap="square">
            <a:spAutoFit/>
          </a:bodyPr>
          <a:lstStyle/>
          <a:p>
            <a:pPr indent="457200" algn="l">
              <a:lnSpc>
                <a:spcPct val="150000"/>
              </a:lnSpc>
              <a:buNone/>
            </a:pPr>
            <a:r>
              <a:rPr lang="ru-RU" sz="2000" b="1" i="0" dirty="0">
                <a:solidFill>
                  <a:srgbClr val="202124"/>
                </a:solidFill>
                <a:effectLst/>
              </a:rPr>
              <a:t>Дебют миокардита при стрептококковой инфекции</a:t>
            </a:r>
            <a:endParaRPr lang="ru-RU" sz="2000" b="0" i="0" dirty="0">
              <a:solidFill>
                <a:srgbClr val="202124"/>
              </a:solidFill>
              <a:effectLst/>
            </a:endParaRPr>
          </a:p>
          <a:p>
            <a:pPr indent="457200" algn="l">
              <a:lnSpc>
                <a:spcPct val="150000"/>
              </a:lnSpc>
            </a:pPr>
            <a:r>
              <a:rPr lang="ru-RU" sz="2000" b="0" i="0" dirty="0">
                <a:solidFill>
                  <a:srgbClr val="202124"/>
                </a:solidFill>
                <a:effectLst/>
              </a:rPr>
              <a:t>Стрептококковый токсин обладает высоким тропизмом к мембранам кардиомиоцитов, приводит к развитию некроза, болевого синдрома и играет ключевую роль в клиническом манифесте болезни. Важно отметить клиническую особенность этой болезни – одновременность развития тонзиллита и миокардита. Другой особенностью является несоответствие выраженных жалоб благоприятному течению болезни. Ключевой особенностью этого миокардита является быстрое и полное выздоровление.</a:t>
            </a:r>
            <a:br>
              <a:rPr lang="ru-RU" sz="2000" b="0" i="0" dirty="0">
                <a:solidFill>
                  <a:srgbClr val="202124"/>
                </a:solidFill>
                <a:effectLst/>
              </a:rPr>
            </a:br>
            <a:endParaRPr lang="ru-RU" sz="2000" b="0" i="0" dirty="0">
              <a:solidFill>
                <a:srgbClr val="202124"/>
              </a:solidFill>
              <a:effectLst/>
            </a:endParaRPr>
          </a:p>
        </p:txBody>
      </p:sp>
      <p:sp>
        <p:nvSpPr>
          <p:cNvPr id="2" name="TextBox 1">
            <a:extLst>
              <a:ext uri="{FF2B5EF4-FFF2-40B4-BE49-F238E27FC236}">
                <a16:creationId xmlns:a16="http://schemas.microsoft.com/office/drawing/2014/main" xmlns="" id="{DC1D73D3-0993-4270-9E50-08FE9B0166ED}"/>
              </a:ext>
            </a:extLst>
          </p:cNvPr>
          <p:cNvSpPr txBox="1"/>
          <p:nvPr/>
        </p:nvSpPr>
        <p:spPr>
          <a:xfrm>
            <a:off x="1573161" y="-115840"/>
            <a:ext cx="8583561" cy="584775"/>
          </a:xfrm>
          <a:prstGeom prst="rect">
            <a:avLst/>
          </a:prstGeom>
          <a:noFill/>
        </p:spPr>
        <p:txBody>
          <a:bodyPr wrap="square">
            <a:spAutoFit/>
          </a:bodyPr>
          <a:lstStyle/>
          <a:p>
            <a:pPr algn="ctr"/>
            <a:r>
              <a:rPr lang="ru-RU" sz="3200" b="1" dirty="0">
                <a:solidFill>
                  <a:schemeClr val="accent1">
                    <a:lumMod val="90000"/>
                    <a:lumOff val="10000"/>
                  </a:schemeClr>
                </a:solidFill>
              </a:rPr>
              <a:t>Дифференциальная диагностика</a:t>
            </a:r>
          </a:p>
        </p:txBody>
      </p:sp>
    </p:spTree>
    <p:extLst>
      <p:ext uri="{BB962C8B-B14F-4D97-AF65-F5344CB8AC3E}">
        <p14:creationId xmlns:p14="http://schemas.microsoft.com/office/powerpoint/2010/main" xmlns="" val="1380470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8824A32-0081-F78B-600C-BDCA9CB59496}"/>
              </a:ext>
            </a:extLst>
          </p:cNvPr>
          <p:cNvSpPr txBox="1"/>
          <p:nvPr/>
        </p:nvSpPr>
        <p:spPr>
          <a:xfrm>
            <a:off x="4222955" y="-127819"/>
            <a:ext cx="3746090" cy="646331"/>
          </a:xfrm>
          <a:prstGeom prst="rect">
            <a:avLst/>
          </a:prstGeom>
          <a:noFill/>
        </p:spPr>
        <p:txBody>
          <a:bodyPr wrap="square" rtlCol="0">
            <a:spAutoFit/>
          </a:bodyPr>
          <a:lstStyle/>
          <a:p>
            <a:pPr algn="ctr"/>
            <a:r>
              <a:rPr lang="ru-RU" sz="3600" b="1" dirty="0">
                <a:solidFill>
                  <a:schemeClr val="accent1">
                    <a:lumMod val="90000"/>
                    <a:lumOff val="10000"/>
                  </a:schemeClr>
                </a:solidFill>
              </a:rPr>
              <a:t>Осложнения</a:t>
            </a:r>
          </a:p>
        </p:txBody>
      </p:sp>
      <p:sp>
        <p:nvSpPr>
          <p:cNvPr id="4" name="TextBox 3">
            <a:extLst>
              <a:ext uri="{FF2B5EF4-FFF2-40B4-BE49-F238E27FC236}">
                <a16:creationId xmlns:a16="http://schemas.microsoft.com/office/drawing/2014/main" xmlns="" id="{031F28AD-66C5-5D7D-7B99-628EDF327B2C}"/>
              </a:ext>
            </a:extLst>
          </p:cNvPr>
          <p:cNvSpPr txBox="1"/>
          <p:nvPr/>
        </p:nvSpPr>
        <p:spPr>
          <a:xfrm>
            <a:off x="393290" y="843178"/>
            <a:ext cx="11985523" cy="3291927"/>
          </a:xfrm>
          <a:prstGeom prst="rect">
            <a:avLst/>
          </a:prstGeom>
          <a:noFill/>
        </p:spPr>
        <p:txBody>
          <a:bodyPr wrap="square">
            <a:spAutoFit/>
          </a:bodyPr>
          <a:lstStyle/>
          <a:p>
            <a:pPr algn="l">
              <a:lnSpc>
                <a:spcPts val="1650"/>
              </a:lnSpc>
              <a:spcBef>
                <a:spcPts val="600"/>
              </a:spcBef>
              <a:spcAft>
                <a:spcPts val="600"/>
              </a:spcAft>
              <a:buFont typeface="Arial" panose="020B0604020202020204" pitchFamily="34" charset="0"/>
              <a:buChar char="•"/>
            </a:pPr>
            <a:r>
              <a:rPr lang="ru-RU" i="0" dirty="0">
                <a:effectLst/>
              </a:rPr>
              <a:t>Сердечная недостаточность. </a:t>
            </a:r>
          </a:p>
          <a:p>
            <a:pPr algn="l">
              <a:lnSpc>
                <a:spcPts val="1650"/>
              </a:lnSpc>
              <a:spcBef>
                <a:spcPts val="600"/>
              </a:spcBef>
              <a:spcAft>
                <a:spcPts val="600"/>
              </a:spcAft>
              <a:buFont typeface="Arial" panose="020B0604020202020204" pitchFamily="34" charset="0"/>
              <a:buChar char="•"/>
            </a:pPr>
            <a:r>
              <a:rPr lang="ru-RU" i="0" dirty="0">
                <a:effectLst/>
              </a:rPr>
              <a:t>Нарушения ритма сердца (аритмии). </a:t>
            </a:r>
          </a:p>
          <a:p>
            <a:pPr algn="l">
              <a:lnSpc>
                <a:spcPts val="1650"/>
              </a:lnSpc>
              <a:spcBef>
                <a:spcPts val="600"/>
              </a:spcBef>
              <a:spcAft>
                <a:spcPts val="600"/>
              </a:spcAft>
              <a:buFont typeface="Arial" panose="020B0604020202020204" pitchFamily="34" charset="0"/>
              <a:buChar char="•"/>
            </a:pPr>
            <a:r>
              <a:rPr lang="ru-RU" i="0" dirty="0">
                <a:effectLst/>
              </a:rPr>
              <a:t>Кардиогенный шок. </a:t>
            </a:r>
          </a:p>
          <a:p>
            <a:pPr algn="l">
              <a:lnSpc>
                <a:spcPts val="1650"/>
              </a:lnSpc>
              <a:spcBef>
                <a:spcPts val="600"/>
              </a:spcBef>
              <a:spcAft>
                <a:spcPts val="600"/>
              </a:spcAft>
              <a:buFont typeface="Arial" panose="020B0604020202020204" pitchFamily="34" charset="0"/>
              <a:buChar char="•"/>
            </a:pPr>
            <a:r>
              <a:rPr lang="ru-RU" i="0" dirty="0">
                <a:effectLst/>
              </a:rPr>
              <a:t>Внезапная смерть. </a:t>
            </a:r>
          </a:p>
          <a:p>
            <a:pPr algn="l">
              <a:lnSpc>
                <a:spcPts val="1650"/>
              </a:lnSpc>
              <a:spcBef>
                <a:spcPts val="600"/>
              </a:spcBef>
              <a:spcAft>
                <a:spcPts val="600"/>
              </a:spcAft>
              <a:buFont typeface="Arial" panose="020B0604020202020204" pitchFamily="34" charset="0"/>
              <a:buChar char="•"/>
            </a:pPr>
            <a:r>
              <a:rPr lang="ru-RU" i="0" dirty="0">
                <a:effectLst/>
              </a:rPr>
              <a:t>Разрыв сердечной мышцы. </a:t>
            </a:r>
          </a:p>
          <a:p>
            <a:pPr algn="l">
              <a:lnSpc>
                <a:spcPts val="1650"/>
              </a:lnSpc>
              <a:spcBef>
                <a:spcPts val="600"/>
              </a:spcBef>
              <a:spcAft>
                <a:spcPts val="600"/>
              </a:spcAft>
              <a:buFont typeface="Arial" panose="020B0604020202020204" pitchFamily="34" charset="0"/>
              <a:buChar char="•"/>
            </a:pPr>
            <a:r>
              <a:rPr lang="ru-RU" i="0" dirty="0">
                <a:effectLst/>
              </a:rPr>
              <a:t>Перикардит. </a:t>
            </a:r>
          </a:p>
          <a:p>
            <a:pPr algn="l">
              <a:lnSpc>
                <a:spcPts val="1650"/>
              </a:lnSpc>
              <a:spcBef>
                <a:spcPts val="600"/>
              </a:spcBef>
              <a:spcAft>
                <a:spcPts val="600"/>
              </a:spcAft>
              <a:buFont typeface="Arial" panose="020B0604020202020204" pitchFamily="34" charset="0"/>
              <a:buChar char="•"/>
            </a:pPr>
            <a:r>
              <a:rPr lang="ru-RU" i="0" dirty="0">
                <a:effectLst/>
              </a:rPr>
              <a:t>Тромбообразование. </a:t>
            </a:r>
          </a:p>
          <a:p>
            <a:pPr algn="l">
              <a:lnSpc>
                <a:spcPts val="1650"/>
              </a:lnSpc>
              <a:spcBef>
                <a:spcPts val="600"/>
              </a:spcBef>
              <a:spcAft>
                <a:spcPts val="600"/>
              </a:spcAft>
              <a:buFont typeface="Arial" panose="020B0604020202020204" pitchFamily="34" charset="0"/>
              <a:buChar char="•"/>
            </a:pPr>
            <a:r>
              <a:rPr lang="ru-RU" i="0" dirty="0">
                <a:effectLst/>
              </a:rPr>
              <a:t>Хронический миокардит. </a:t>
            </a:r>
          </a:p>
          <a:p>
            <a:pPr algn="l">
              <a:lnSpc>
                <a:spcPts val="1650"/>
              </a:lnSpc>
              <a:spcBef>
                <a:spcPts val="600"/>
              </a:spcBef>
              <a:spcAft>
                <a:spcPts val="600"/>
              </a:spcAft>
            </a:pPr>
            <a:endParaRPr lang="ru-RU" i="0" dirty="0">
              <a:effectLst/>
            </a:endParaRPr>
          </a:p>
        </p:txBody>
      </p:sp>
      <p:sp>
        <p:nvSpPr>
          <p:cNvPr id="5" name="TextBox 4">
            <a:extLst>
              <a:ext uri="{FF2B5EF4-FFF2-40B4-BE49-F238E27FC236}">
                <a16:creationId xmlns:a16="http://schemas.microsoft.com/office/drawing/2014/main" xmlns="" id="{BB4B3690-A3E6-904A-45D0-877A6807D7A7}"/>
              </a:ext>
            </a:extLst>
          </p:cNvPr>
          <p:cNvSpPr txBox="1"/>
          <p:nvPr/>
        </p:nvSpPr>
        <p:spPr>
          <a:xfrm>
            <a:off x="4429432" y="3550330"/>
            <a:ext cx="3333135" cy="584775"/>
          </a:xfrm>
          <a:prstGeom prst="rect">
            <a:avLst/>
          </a:prstGeom>
          <a:noFill/>
        </p:spPr>
        <p:txBody>
          <a:bodyPr wrap="square" rtlCol="0">
            <a:spAutoFit/>
          </a:bodyPr>
          <a:lstStyle/>
          <a:p>
            <a:pPr algn="ctr"/>
            <a:r>
              <a:rPr lang="ru-RU" sz="3200" b="1" dirty="0">
                <a:solidFill>
                  <a:schemeClr val="accent1">
                    <a:lumMod val="90000"/>
                    <a:lumOff val="10000"/>
                  </a:schemeClr>
                </a:solidFill>
              </a:rPr>
              <a:t>Исход</a:t>
            </a:r>
          </a:p>
        </p:txBody>
      </p:sp>
      <p:sp>
        <p:nvSpPr>
          <p:cNvPr id="7" name="TextBox 6">
            <a:extLst>
              <a:ext uri="{FF2B5EF4-FFF2-40B4-BE49-F238E27FC236}">
                <a16:creationId xmlns:a16="http://schemas.microsoft.com/office/drawing/2014/main" xmlns="" id="{7B39523E-6A7A-974B-EF5A-7FC8E3190E52}"/>
              </a:ext>
            </a:extLst>
          </p:cNvPr>
          <p:cNvSpPr txBox="1"/>
          <p:nvPr/>
        </p:nvSpPr>
        <p:spPr>
          <a:xfrm>
            <a:off x="319546" y="4308744"/>
            <a:ext cx="11793795" cy="2203808"/>
          </a:xfrm>
          <a:prstGeom prst="rect">
            <a:avLst/>
          </a:prstGeom>
          <a:noFill/>
        </p:spPr>
        <p:txBody>
          <a:bodyPr wrap="square">
            <a:spAutoFit/>
          </a:bodyPr>
          <a:lstStyle/>
          <a:p>
            <a:pPr indent="457200" algn="l">
              <a:lnSpc>
                <a:spcPct val="150000"/>
              </a:lnSpc>
              <a:spcAft>
                <a:spcPts val="600"/>
              </a:spcAft>
              <a:buNone/>
            </a:pPr>
            <a:r>
              <a:rPr lang="ru-RU" b="1" dirty="0">
                <a:effectLst/>
              </a:rPr>
              <a:t>В большинстве случаев миокардит протекает бессимптомно и заканчивается полным выздоровлением</a:t>
            </a:r>
            <a:r>
              <a:rPr lang="ru-RU" b="0" dirty="0">
                <a:effectLst/>
              </a:rPr>
              <a:t>. Другие формы миокардита с острым и подострым течением не менее чем в 1/3 случаев также завершаются полным выздоровлением. </a:t>
            </a:r>
          </a:p>
          <a:p>
            <a:pPr indent="457200" algn="l">
              <a:lnSpc>
                <a:spcPct val="150000"/>
              </a:lnSpc>
              <a:spcAft>
                <a:spcPts val="600"/>
              </a:spcAft>
            </a:pPr>
            <a:r>
              <a:rPr lang="ru-RU" b="1" dirty="0">
                <a:effectLst/>
              </a:rPr>
              <a:t>У остальных больных</a:t>
            </a:r>
            <a:r>
              <a:rPr lang="ru-RU" b="0" dirty="0">
                <a:effectLst/>
              </a:rPr>
              <a:t> может наблюдаться исход в кардиосклероз, от локализации и распространённости которого зависит состояние функций сердца, или развиваться дилатационная кардиомиопатия. </a:t>
            </a:r>
          </a:p>
        </p:txBody>
      </p:sp>
    </p:spTree>
    <p:extLst>
      <p:ext uri="{BB962C8B-B14F-4D97-AF65-F5344CB8AC3E}">
        <p14:creationId xmlns:p14="http://schemas.microsoft.com/office/powerpoint/2010/main" xmlns="" val="1396797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9FE75E0-BDC9-C057-1231-E17A8C3E18FF}"/>
              </a:ext>
            </a:extLst>
          </p:cNvPr>
          <p:cNvSpPr txBox="1"/>
          <p:nvPr/>
        </p:nvSpPr>
        <p:spPr>
          <a:xfrm>
            <a:off x="58994" y="-86344"/>
            <a:ext cx="12133006" cy="584775"/>
          </a:xfrm>
          <a:prstGeom prst="rect">
            <a:avLst/>
          </a:prstGeom>
          <a:noFill/>
        </p:spPr>
        <p:txBody>
          <a:bodyPr wrap="square">
            <a:spAutoFit/>
          </a:bodyPr>
          <a:lstStyle/>
          <a:p>
            <a:pPr algn="ctr"/>
            <a:r>
              <a:rPr lang="ru-RU" sz="3200" b="1" dirty="0">
                <a:solidFill>
                  <a:schemeClr val="accent1">
                    <a:lumMod val="90000"/>
                    <a:lumOff val="10000"/>
                  </a:schemeClr>
                </a:solidFill>
              </a:rPr>
              <a:t>Методы лабораторного, инструментального исследования</a:t>
            </a:r>
          </a:p>
        </p:txBody>
      </p:sp>
      <p:sp>
        <p:nvSpPr>
          <p:cNvPr id="5" name="TextBox 4">
            <a:extLst>
              <a:ext uri="{FF2B5EF4-FFF2-40B4-BE49-F238E27FC236}">
                <a16:creationId xmlns:a16="http://schemas.microsoft.com/office/drawing/2014/main" xmlns="" id="{61B027C6-45E6-B435-399B-55928A409BA3}"/>
              </a:ext>
            </a:extLst>
          </p:cNvPr>
          <p:cNvSpPr txBox="1"/>
          <p:nvPr/>
        </p:nvSpPr>
        <p:spPr>
          <a:xfrm>
            <a:off x="329381" y="918472"/>
            <a:ext cx="11533238" cy="5021055"/>
          </a:xfrm>
          <a:prstGeom prst="rect">
            <a:avLst/>
          </a:prstGeom>
          <a:noFill/>
        </p:spPr>
        <p:txBody>
          <a:bodyPr wrap="square">
            <a:spAutoFit/>
          </a:bodyPr>
          <a:lstStyle/>
          <a:p>
            <a:pPr indent="457200">
              <a:lnSpc>
                <a:spcPct val="150000"/>
              </a:lnSpc>
              <a:buFont typeface="Wingdings" pitchFamily="2" charset="2"/>
              <a:buNone/>
              <a:defRPr/>
            </a:pPr>
            <a:r>
              <a:rPr lang="ru-RU" sz="2400" dirty="0">
                <a:solidFill>
                  <a:schemeClr val="accent1">
                    <a:lumMod val="75000"/>
                  </a:schemeClr>
                </a:solidFill>
              </a:rPr>
              <a:t>1) ОАК: </a:t>
            </a:r>
            <a:r>
              <a:rPr lang="ru-RU" sz="2400" dirty="0"/>
              <a:t>лейкоцитоз, сдвиг лейкоцитарной формулы влево, уве­личение СОЭ. При вирусных миокардитах возможна лейкопения.</a:t>
            </a:r>
          </a:p>
          <a:p>
            <a:pPr indent="457200">
              <a:lnSpc>
                <a:spcPct val="150000"/>
              </a:lnSpc>
              <a:buFont typeface="Wingdings" pitchFamily="2" charset="2"/>
              <a:buNone/>
              <a:defRPr/>
            </a:pPr>
            <a:r>
              <a:rPr lang="ru-RU" sz="2400" dirty="0">
                <a:solidFill>
                  <a:schemeClr val="accent1">
                    <a:lumMod val="75000"/>
                  </a:schemeClr>
                </a:solidFill>
              </a:rPr>
              <a:t>2) Бакпосев крови </a:t>
            </a:r>
            <a:r>
              <a:rPr lang="ru-RU" sz="2400" dirty="0"/>
              <a:t>для выявления возбудителя. </a:t>
            </a:r>
          </a:p>
          <a:p>
            <a:pPr indent="457200">
              <a:lnSpc>
                <a:spcPct val="150000"/>
              </a:lnSpc>
              <a:buFont typeface="Wingdings" pitchFamily="2" charset="2"/>
              <a:buNone/>
              <a:defRPr/>
            </a:pPr>
            <a:r>
              <a:rPr lang="ru-RU" sz="2400" dirty="0">
                <a:solidFill>
                  <a:schemeClr val="accent1">
                    <a:lumMod val="75000"/>
                  </a:schemeClr>
                </a:solidFill>
              </a:rPr>
              <a:t>3) ЭКГ </a:t>
            </a:r>
            <a:r>
              <a:rPr lang="ru-RU" sz="2400" dirty="0"/>
              <a:t>- нарушение сердечного ритма, возбудимости и проводимости. </a:t>
            </a:r>
          </a:p>
          <a:p>
            <a:pPr indent="457200">
              <a:lnSpc>
                <a:spcPct val="150000"/>
              </a:lnSpc>
              <a:buFont typeface="Wingdings" pitchFamily="2" charset="2"/>
              <a:buNone/>
              <a:defRPr/>
            </a:pPr>
            <a:r>
              <a:rPr lang="ru-RU" sz="2400" dirty="0">
                <a:solidFill>
                  <a:schemeClr val="accent1">
                    <a:lumMod val="75000"/>
                  </a:schemeClr>
                </a:solidFill>
              </a:rPr>
              <a:t>4) </a:t>
            </a:r>
            <a:r>
              <a:rPr lang="ru-RU" sz="2400" dirty="0" err="1">
                <a:solidFill>
                  <a:schemeClr val="accent1">
                    <a:lumMod val="75000"/>
                  </a:schemeClr>
                </a:solidFill>
              </a:rPr>
              <a:t>ЭхоКГ</a:t>
            </a:r>
            <a:r>
              <a:rPr lang="ru-RU" sz="2400" dirty="0">
                <a:solidFill>
                  <a:schemeClr val="accent1">
                    <a:lumMod val="75000"/>
                  </a:schemeClr>
                </a:solidFill>
              </a:rPr>
              <a:t> </a:t>
            </a:r>
            <a:r>
              <a:rPr lang="ru-RU" sz="2400" dirty="0"/>
              <a:t>- выявляется патология миокарда (расширение полостей сердца, снижение сократительной способности, гипертрофия мышцы сердца) в разной степени в зависимости от тяжести заболевания. </a:t>
            </a:r>
          </a:p>
          <a:p>
            <a:pPr indent="457200">
              <a:lnSpc>
                <a:spcPct val="150000"/>
              </a:lnSpc>
              <a:buFont typeface="Wingdings" pitchFamily="2" charset="2"/>
              <a:buNone/>
              <a:defRPr/>
            </a:pPr>
            <a:r>
              <a:rPr lang="ru-RU" sz="2400" dirty="0">
                <a:solidFill>
                  <a:schemeClr val="accent1">
                    <a:lumMod val="75000"/>
                  </a:schemeClr>
                </a:solidFill>
              </a:rPr>
              <a:t>5) Рентгенография органов грудной клетки </a:t>
            </a:r>
            <a:r>
              <a:rPr lang="ru-RU" sz="2400" dirty="0"/>
              <a:t>помогает обнаружить увеличение размеров сердца и застойные процессы в легких.</a:t>
            </a:r>
            <a:r>
              <a:rPr lang="ru-RU" sz="2400" dirty="0">
                <a:effectLst/>
              </a:rPr>
              <a:t> </a:t>
            </a:r>
          </a:p>
        </p:txBody>
      </p:sp>
    </p:spTree>
    <p:extLst>
      <p:ext uri="{BB962C8B-B14F-4D97-AF65-F5344CB8AC3E}">
        <p14:creationId xmlns:p14="http://schemas.microsoft.com/office/powerpoint/2010/main" xmlns="" val="1185813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B0774A-B204-8C3C-F9FF-6969D217A532}"/>
              </a:ext>
            </a:extLst>
          </p:cNvPr>
          <p:cNvSpPr txBox="1"/>
          <p:nvPr/>
        </p:nvSpPr>
        <p:spPr>
          <a:xfrm>
            <a:off x="437535" y="0"/>
            <a:ext cx="11316929" cy="523220"/>
          </a:xfrm>
          <a:prstGeom prst="rect">
            <a:avLst/>
          </a:prstGeom>
          <a:noFill/>
        </p:spPr>
        <p:txBody>
          <a:bodyPr wrap="square">
            <a:spAutoFit/>
          </a:bodyPr>
          <a:lstStyle/>
          <a:p>
            <a:pPr algn="ctr"/>
            <a:r>
              <a:rPr lang="ru-RU" sz="2800" b="1" dirty="0">
                <a:solidFill>
                  <a:schemeClr val="accent1">
                    <a:lumMod val="90000"/>
                    <a:lumOff val="10000"/>
                  </a:schemeClr>
                </a:solidFill>
              </a:rPr>
              <a:t>Принципы немедикаментозного и медикаментозного лечения</a:t>
            </a:r>
          </a:p>
        </p:txBody>
      </p:sp>
      <p:sp>
        <p:nvSpPr>
          <p:cNvPr id="5" name="TextBox 4">
            <a:extLst>
              <a:ext uri="{FF2B5EF4-FFF2-40B4-BE49-F238E27FC236}">
                <a16:creationId xmlns:a16="http://schemas.microsoft.com/office/drawing/2014/main" xmlns="" id="{50E6D979-916B-9229-62A4-CFCF9426A0E0}"/>
              </a:ext>
            </a:extLst>
          </p:cNvPr>
          <p:cNvSpPr txBox="1"/>
          <p:nvPr/>
        </p:nvSpPr>
        <p:spPr>
          <a:xfrm>
            <a:off x="437535" y="880011"/>
            <a:ext cx="11636478" cy="5584606"/>
          </a:xfrm>
          <a:prstGeom prst="rect">
            <a:avLst/>
          </a:prstGeom>
          <a:noFill/>
        </p:spPr>
        <p:txBody>
          <a:bodyPr wrap="square">
            <a:spAutoFit/>
          </a:bodyPr>
          <a:lstStyle/>
          <a:p>
            <a:pPr indent="457200" algn="l">
              <a:lnSpc>
                <a:spcPct val="150000"/>
              </a:lnSpc>
              <a:buNone/>
            </a:pPr>
            <a:r>
              <a:rPr lang="ru-RU" sz="2000" b="1" i="0" dirty="0">
                <a:solidFill>
                  <a:srgbClr val="202124"/>
                </a:solidFill>
                <a:effectLst/>
              </a:rPr>
              <a:t>Лечение миокардита у пациентов с нестабильной гемодинамикой</a:t>
            </a:r>
            <a:endParaRPr lang="ru-RU" sz="2000" b="0" i="0" dirty="0">
              <a:solidFill>
                <a:srgbClr val="202124"/>
              </a:solidFill>
              <a:effectLst/>
            </a:endParaRPr>
          </a:p>
          <a:p>
            <a:pPr indent="457200" algn="l">
              <a:lnSpc>
                <a:spcPct val="150000"/>
              </a:lnSpc>
            </a:pPr>
            <a:r>
              <a:rPr lang="ru-RU" sz="2000" b="0" i="0" dirty="0">
                <a:solidFill>
                  <a:srgbClr val="202124"/>
                </a:solidFill>
                <a:effectLst/>
              </a:rPr>
              <a:t>Госпитализация таких пациентов должна осуществляться в крупные стационары, где есть возможность наблюдения за пациентом в условиях реанимационного отделения, оснащенного аппаратами для сердечно-легочной реанимации и проведения ИВЛ. </a:t>
            </a:r>
          </a:p>
          <a:p>
            <a:pPr indent="457200">
              <a:lnSpc>
                <a:spcPct val="150000"/>
              </a:lnSpc>
            </a:pPr>
            <a:r>
              <a:rPr lang="ru-RU" sz="2000" dirty="0"/>
              <a:t>Рекомендована пульсоксиметрия.</a:t>
            </a:r>
          </a:p>
          <a:p>
            <a:pPr indent="457200">
              <a:lnSpc>
                <a:spcPct val="150000"/>
              </a:lnSpc>
            </a:pPr>
            <a:r>
              <a:rPr lang="ru-RU" sz="2000" dirty="0"/>
              <a:t>Рекомендовано ингаляторное введение кислорода (оксигенотерапия) только при </a:t>
            </a:r>
            <a:r>
              <a:rPr lang="ru-RU" sz="2000" dirty="0" err="1"/>
              <a:t>SpO</a:t>
            </a:r>
            <a:r>
              <a:rPr lang="ru-RU" sz="2000" dirty="0"/>
              <a:t> &lt;90% .</a:t>
            </a:r>
          </a:p>
          <a:p>
            <a:pPr indent="457200">
              <a:lnSpc>
                <a:spcPct val="150000"/>
              </a:lnSpc>
            </a:pPr>
            <a:r>
              <a:rPr lang="ru-RU" sz="2000" dirty="0"/>
              <a:t>Не рекомендовано проведение оксигенотерапии всем пациентам рутинно, так как приводит  снижению сердечного выброса при отсутствии гипоксемии.</a:t>
            </a:r>
          </a:p>
          <a:p>
            <a:pPr indent="457200">
              <a:lnSpc>
                <a:spcPct val="150000"/>
              </a:lnSpc>
            </a:pPr>
            <a:r>
              <a:rPr lang="ru-RU" sz="2000" dirty="0"/>
              <a:t>Рекомендовано начать диуретическую терапию только при очевидных признаках </a:t>
            </a:r>
            <a:r>
              <a:rPr lang="ru-RU" sz="2000" dirty="0" err="1"/>
              <a:t>гипергидратации</a:t>
            </a:r>
            <a:r>
              <a:rPr lang="ru-RU" sz="2000" dirty="0"/>
              <a:t>: наличии периферических отеков или отеке легких (фуросемид)</a:t>
            </a:r>
          </a:p>
          <a:p>
            <a:pPr indent="457200">
              <a:lnSpc>
                <a:spcPct val="150000"/>
              </a:lnSpc>
            </a:pPr>
            <a:endParaRPr lang="ru-RU" sz="2000" dirty="0"/>
          </a:p>
          <a:p>
            <a:pPr indent="457200">
              <a:lnSpc>
                <a:spcPct val="150000"/>
              </a:lnSpc>
            </a:pPr>
            <a:endParaRPr lang="ru-RU" sz="2000" b="0" i="0" dirty="0">
              <a:solidFill>
                <a:srgbClr val="202124"/>
              </a:solidFill>
              <a:effectLst/>
            </a:endParaRPr>
          </a:p>
        </p:txBody>
      </p:sp>
    </p:spTree>
    <p:extLst>
      <p:ext uri="{BB962C8B-B14F-4D97-AF65-F5344CB8AC3E}">
        <p14:creationId xmlns:p14="http://schemas.microsoft.com/office/powerpoint/2010/main" xmlns="" val="389954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7434" y="-77637"/>
            <a:ext cx="4977441" cy="584775"/>
          </a:xfrm>
          <a:prstGeom prst="rect">
            <a:avLst/>
          </a:prstGeom>
          <a:noFill/>
        </p:spPr>
        <p:txBody>
          <a:bodyPr wrap="square" rtlCol="0">
            <a:spAutoFit/>
          </a:bodyPr>
          <a:lstStyle/>
          <a:p>
            <a:pPr algn="ctr"/>
            <a:r>
              <a:rPr lang="ru-RU" sz="3200" b="1" dirty="0">
                <a:solidFill>
                  <a:schemeClr val="accent1">
                    <a:lumMod val="90000"/>
                    <a:lumOff val="10000"/>
                  </a:schemeClr>
                </a:solidFill>
              </a:rPr>
              <a:t>Патогенез</a:t>
            </a:r>
          </a:p>
        </p:txBody>
      </p:sp>
      <p:sp>
        <p:nvSpPr>
          <p:cNvPr id="3" name="Прямоугольник 2"/>
          <p:cNvSpPr/>
          <p:nvPr/>
        </p:nvSpPr>
        <p:spPr>
          <a:xfrm>
            <a:off x="270294" y="1020671"/>
            <a:ext cx="11660037" cy="3276282"/>
          </a:xfrm>
          <a:prstGeom prst="rect">
            <a:avLst/>
          </a:prstGeom>
        </p:spPr>
        <p:txBody>
          <a:bodyPr wrap="square">
            <a:spAutoFit/>
          </a:bodyPr>
          <a:lstStyle/>
          <a:p>
            <a:pPr indent="457200">
              <a:lnSpc>
                <a:spcPct val="150000"/>
              </a:lnSpc>
            </a:pPr>
            <a:r>
              <a:rPr lang="ru-RU" sz="2000" b="0" i="0" dirty="0">
                <a:solidFill>
                  <a:srgbClr val="202124"/>
                </a:solidFill>
                <a:effectLst/>
              </a:rPr>
              <a:t>Инфицирование эндокарда происходит путем прямой колонизации и инвазии из тока крови при бактериемии, в том числе транзиторной. Бессимптомную бактериемию у человека чаще всего вызывает микрофлора полости рта после стоматологических процедур. Поступлению микроорганизмов в кровоток способствуют инфекции и травмы кожи, ожоги, хронические воспалительные заболевания или опухоли кишечника, органов мочеполовой системы, внутривенное введение </a:t>
            </a:r>
            <a:r>
              <a:rPr lang="ru-RU" sz="2000" b="0" i="0" dirty="0" err="1">
                <a:solidFill>
                  <a:srgbClr val="202124"/>
                </a:solidFill>
                <a:effectLst/>
              </a:rPr>
              <a:t>психоактивных</a:t>
            </a:r>
            <a:r>
              <a:rPr lang="ru-RU" sz="2000" b="0" i="0" dirty="0">
                <a:solidFill>
                  <a:srgbClr val="202124"/>
                </a:solidFill>
                <a:effectLst/>
              </a:rPr>
              <a:t> веществ наркоманами. Бактериемия наблюдается при многих инвазивных медицинских процедурах. </a:t>
            </a:r>
            <a:endParaRPr lang="ru-RU" sz="2000" dirty="0"/>
          </a:p>
        </p:txBody>
      </p:sp>
    </p:spTree>
    <p:extLst>
      <p:ext uri="{BB962C8B-B14F-4D97-AF65-F5344CB8AC3E}">
        <p14:creationId xmlns:p14="http://schemas.microsoft.com/office/powerpoint/2010/main" xmlns="" val="736446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ECC103B-284F-F0FB-40D2-B32A1EF760AB}"/>
              </a:ext>
            </a:extLst>
          </p:cNvPr>
          <p:cNvSpPr txBox="1"/>
          <p:nvPr/>
        </p:nvSpPr>
        <p:spPr>
          <a:xfrm>
            <a:off x="437535" y="0"/>
            <a:ext cx="11316929" cy="523220"/>
          </a:xfrm>
          <a:prstGeom prst="rect">
            <a:avLst/>
          </a:prstGeom>
          <a:noFill/>
        </p:spPr>
        <p:txBody>
          <a:bodyPr wrap="square">
            <a:spAutoFit/>
          </a:bodyPr>
          <a:lstStyle/>
          <a:p>
            <a:pPr algn="ctr"/>
            <a:r>
              <a:rPr lang="ru-RU" sz="2800" b="1" dirty="0">
                <a:solidFill>
                  <a:schemeClr val="accent1">
                    <a:lumMod val="90000"/>
                    <a:lumOff val="10000"/>
                  </a:schemeClr>
                </a:solidFill>
              </a:rPr>
              <a:t>Принципы медикаментозного лечения</a:t>
            </a:r>
          </a:p>
        </p:txBody>
      </p:sp>
      <p:sp>
        <p:nvSpPr>
          <p:cNvPr id="4" name="TextBox 3">
            <a:extLst>
              <a:ext uri="{FF2B5EF4-FFF2-40B4-BE49-F238E27FC236}">
                <a16:creationId xmlns:a16="http://schemas.microsoft.com/office/drawing/2014/main" xmlns="" id="{1F432AE8-2E1A-EA36-3EA0-5434B95F2B1B}"/>
              </a:ext>
            </a:extLst>
          </p:cNvPr>
          <p:cNvSpPr txBox="1"/>
          <p:nvPr/>
        </p:nvSpPr>
        <p:spPr>
          <a:xfrm>
            <a:off x="324464" y="997109"/>
            <a:ext cx="11700388" cy="4199611"/>
          </a:xfrm>
          <a:prstGeom prst="rect">
            <a:avLst/>
          </a:prstGeom>
          <a:noFill/>
        </p:spPr>
        <p:txBody>
          <a:bodyPr wrap="square">
            <a:spAutoFit/>
          </a:bodyPr>
          <a:lstStyle/>
          <a:p>
            <a:pPr indent="457200" algn="l">
              <a:lnSpc>
                <a:spcPct val="150000"/>
              </a:lnSpc>
              <a:buFont typeface="+mj-lt"/>
              <a:buAutoNum type="arabicPeriod"/>
            </a:pPr>
            <a:r>
              <a:rPr lang="ru-RU" sz="2000" b="0" i="0" dirty="0">
                <a:effectLst/>
              </a:rPr>
              <a:t>Приём антибиотиков и/или антитоксинов в случае бактериальной инфекции и противовирусной терапии при вирусных заболеваниях.</a:t>
            </a:r>
          </a:p>
          <a:p>
            <a:pPr indent="457200" algn="l">
              <a:lnSpc>
                <a:spcPct val="150000"/>
              </a:lnSpc>
              <a:buFont typeface="+mj-lt"/>
              <a:buAutoNum type="arabicPeriod"/>
            </a:pPr>
            <a:r>
              <a:rPr lang="ru-RU" sz="2000" b="0" i="0" dirty="0">
                <a:effectLst/>
              </a:rPr>
              <a:t>Лечение сердечной недостаточности диуретиками, бета-блокаторами, ингибиторами АПФ; поддержка кровообращения препаратами, усиливающими сокращение миокарда (</a:t>
            </a:r>
            <a:r>
              <a:rPr lang="ru-RU" sz="2000" dirty="0"/>
              <a:t>допамином</a:t>
            </a:r>
            <a:r>
              <a:rPr lang="ru-RU" sz="2000" b="0" i="0" dirty="0">
                <a:effectLst/>
              </a:rPr>
              <a:t>, </a:t>
            </a:r>
            <a:r>
              <a:rPr lang="ru-RU" sz="2000" dirty="0" err="1"/>
              <a:t>добутамином</a:t>
            </a:r>
            <a:r>
              <a:rPr lang="ru-RU" sz="2000" b="0" i="0" dirty="0">
                <a:effectLst/>
              </a:rPr>
              <a:t>, </a:t>
            </a:r>
            <a:r>
              <a:rPr lang="ru-RU" sz="2000" b="0" i="0" dirty="0" err="1">
                <a:effectLst/>
              </a:rPr>
              <a:t>милриноном</a:t>
            </a:r>
            <a:r>
              <a:rPr lang="ru-RU" sz="2000" b="0" i="0" dirty="0">
                <a:effectLst/>
              </a:rPr>
              <a:t>), при развитии кардиогенного шока — адреналином; искусственная вентиляция лёгких (ИВЛ) или экстракорпоральная мембранная оксигенация (ЭКМО). ЭКМО — это инвазивный способ временного поддержания функции лёгких и сердца с помощью специального оборудования, создающего искусственную циркуляцию крови с удалением углекислого газа и насыщением кислородом.</a:t>
            </a:r>
          </a:p>
        </p:txBody>
      </p:sp>
      <p:sp>
        <p:nvSpPr>
          <p:cNvPr id="6" name="TextBox 5">
            <a:extLst>
              <a:ext uri="{FF2B5EF4-FFF2-40B4-BE49-F238E27FC236}">
                <a16:creationId xmlns:a16="http://schemas.microsoft.com/office/drawing/2014/main" xmlns="" id="{730612F8-88A9-FA9C-B895-2A5284AE529C}"/>
              </a:ext>
            </a:extLst>
          </p:cNvPr>
          <p:cNvSpPr txBox="1"/>
          <p:nvPr/>
        </p:nvSpPr>
        <p:spPr>
          <a:xfrm>
            <a:off x="550607" y="596999"/>
            <a:ext cx="8711380" cy="461665"/>
          </a:xfrm>
          <a:prstGeom prst="rect">
            <a:avLst/>
          </a:prstGeom>
          <a:noFill/>
        </p:spPr>
        <p:txBody>
          <a:bodyPr wrap="square">
            <a:spAutoFit/>
          </a:bodyPr>
          <a:lstStyle/>
          <a:p>
            <a:r>
              <a:rPr lang="ru-RU" sz="2400" b="1" i="0" dirty="0">
                <a:solidFill>
                  <a:schemeClr val="accent1">
                    <a:lumMod val="90000"/>
                    <a:lumOff val="10000"/>
                  </a:schemeClr>
                </a:solidFill>
                <a:effectLst/>
              </a:rPr>
              <a:t>Лечение бактериального и вирусного миокардитов</a:t>
            </a:r>
            <a:endParaRPr lang="ru-RU" sz="2400" b="1" dirty="0">
              <a:solidFill>
                <a:schemeClr val="accent1">
                  <a:lumMod val="90000"/>
                  <a:lumOff val="10000"/>
                </a:schemeClr>
              </a:solidFill>
            </a:endParaRPr>
          </a:p>
        </p:txBody>
      </p:sp>
    </p:spTree>
    <p:extLst>
      <p:ext uri="{BB962C8B-B14F-4D97-AF65-F5344CB8AC3E}">
        <p14:creationId xmlns:p14="http://schemas.microsoft.com/office/powerpoint/2010/main" xmlns="" val="651658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85E02DD-5D2A-C0AF-9F04-A95A4ACF7161}"/>
              </a:ext>
            </a:extLst>
          </p:cNvPr>
          <p:cNvSpPr txBox="1"/>
          <p:nvPr/>
        </p:nvSpPr>
        <p:spPr>
          <a:xfrm>
            <a:off x="245806" y="899680"/>
            <a:ext cx="11729884" cy="3276282"/>
          </a:xfrm>
          <a:prstGeom prst="rect">
            <a:avLst/>
          </a:prstGeom>
          <a:noFill/>
        </p:spPr>
        <p:txBody>
          <a:bodyPr wrap="square">
            <a:spAutoFit/>
          </a:bodyPr>
          <a:lstStyle/>
          <a:p>
            <a:pPr indent="457200" algn="l">
              <a:lnSpc>
                <a:spcPct val="150000"/>
              </a:lnSpc>
              <a:buNone/>
            </a:pPr>
            <a:r>
              <a:rPr lang="ru-RU" sz="2000" b="1" i="0" dirty="0">
                <a:solidFill>
                  <a:schemeClr val="accent1">
                    <a:lumMod val="90000"/>
                    <a:lumOff val="10000"/>
                  </a:schemeClr>
                </a:solidFill>
                <a:effectLst/>
              </a:rPr>
              <a:t>Препараты, которые не следует применять при лечении </a:t>
            </a:r>
            <a:r>
              <a:rPr lang="ru-RU" sz="2000" b="1" i="0" dirty="0" err="1">
                <a:solidFill>
                  <a:schemeClr val="accent1">
                    <a:lumMod val="90000"/>
                    <a:lumOff val="10000"/>
                  </a:schemeClr>
                </a:solidFill>
                <a:effectLst/>
              </a:rPr>
              <a:t>моикардитов</a:t>
            </a:r>
            <a:endParaRPr lang="ru-RU" sz="2000" b="1" i="0" dirty="0">
              <a:solidFill>
                <a:schemeClr val="accent1">
                  <a:lumMod val="90000"/>
                  <a:lumOff val="10000"/>
                </a:schemeClr>
              </a:solidFill>
              <a:effectLst/>
            </a:endParaRPr>
          </a:p>
          <a:p>
            <a:pPr indent="457200" algn="l">
              <a:lnSpc>
                <a:spcPct val="150000"/>
              </a:lnSpc>
              <a:buNone/>
            </a:pPr>
            <a:r>
              <a:rPr lang="ru-RU" sz="2000" b="0" i="0" dirty="0">
                <a:solidFill>
                  <a:srgbClr val="181D21"/>
                </a:solidFill>
                <a:effectLst/>
              </a:rPr>
              <a:t>При вирусных миокардитах необходимо отказаться от необоснованного применения </a:t>
            </a:r>
            <a:r>
              <a:rPr lang="ru-RU" sz="2000" b="1" i="0" dirty="0">
                <a:solidFill>
                  <a:srgbClr val="181D21"/>
                </a:solidFill>
                <a:effectLst/>
              </a:rPr>
              <a:t>нестероидных противовоспалительных средств (НПВС)</a:t>
            </a:r>
            <a:r>
              <a:rPr lang="ru-RU" sz="2000" b="0" i="0" dirty="0">
                <a:solidFill>
                  <a:srgbClr val="181D21"/>
                </a:solidFill>
                <a:effectLst/>
              </a:rPr>
              <a:t>, так как они способствуют задержке жидкости, что может приводить к развитию сердечной недостаточности.</a:t>
            </a:r>
          </a:p>
          <a:p>
            <a:pPr indent="457200" algn="l">
              <a:lnSpc>
                <a:spcPct val="150000"/>
              </a:lnSpc>
            </a:pPr>
            <a:r>
              <a:rPr lang="ru-RU" sz="2000" b="0" i="0" dirty="0">
                <a:solidFill>
                  <a:srgbClr val="181D21"/>
                </a:solidFill>
                <a:effectLst/>
              </a:rPr>
              <a:t>В острой фазе миокардита при развившейся сердечной недостаточности не используется дигоксин, так как он может приводить к увеличению уровня цитокинов, а также к перегрузке тканей кальцием, что при наличии воспаления в миокарде может вызывать утяжеление желудочковых аритмий</a:t>
            </a:r>
          </a:p>
        </p:txBody>
      </p:sp>
      <p:sp>
        <p:nvSpPr>
          <p:cNvPr id="2" name="TextBox 1">
            <a:extLst>
              <a:ext uri="{FF2B5EF4-FFF2-40B4-BE49-F238E27FC236}">
                <a16:creationId xmlns:a16="http://schemas.microsoft.com/office/drawing/2014/main" xmlns="" id="{A7AC3799-FCE0-0585-92E0-FF895F4EA5A8}"/>
              </a:ext>
            </a:extLst>
          </p:cNvPr>
          <p:cNvSpPr txBox="1"/>
          <p:nvPr/>
        </p:nvSpPr>
        <p:spPr>
          <a:xfrm>
            <a:off x="437535" y="0"/>
            <a:ext cx="11316929" cy="523220"/>
          </a:xfrm>
          <a:prstGeom prst="rect">
            <a:avLst/>
          </a:prstGeom>
          <a:noFill/>
        </p:spPr>
        <p:txBody>
          <a:bodyPr wrap="square">
            <a:spAutoFit/>
          </a:bodyPr>
          <a:lstStyle/>
          <a:p>
            <a:pPr algn="ctr"/>
            <a:r>
              <a:rPr lang="ru-RU" sz="2800" b="1" dirty="0">
                <a:solidFill>
                  <a:schemeClr val="accent1">
                    <a:lumMod val="90000"/>
                    <a:lumOff val="10000"/>
                  </a:schemeClr>
                </a:solidFill>
              </a:rPr>
              <a:t>Принципы медикаментозного лечения</a:t>
            </a:r>
          </a:p>
        </p:txBody>
      </p:sp>
    </p:spTree>
    <p:extLst>
      <p:ext uri="{BB962C8B-B14F-4D97-AF65-F5344CB8AC3E}">
        <p14:creationId xmlns:p14="http://schemas.microsoft.com/office/powerpoint/2010/main" xmlns="" val="125554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612C75-DACA-E1E3-E3F5-46B836102D5C}"/>
              </a:ext>
            </a:extLst>
          </p:cNvPr>
          <p:cNvSpPr txBox="1"/>
          <p:nvPr/>
        </p:nvSpPr>
        <p:spPr>
          <a:xfrm>
            <a:off x="221225" y="1074369"/>
            <a:ext cx="11749549" cy="5035353"/>
          </a:xfrm>
          <a:prstGeom prst="rect">
            <a:avLst/>
          </a:prstGeom>
          <a:noFill/>
        </p:spPr>
        <p:txBody>
          <a:bodyPr wrap="square">
            <a:spAutoFit/>
          </a:bodyPr>
          <a:lstStyle/>
          <a:p>
            <a:pPr indent="457200" algn="l">
              <a:lnSpc>
                <a:spcPct val="150000"/>
              </a:lnSpc>
              <a:buNone/>
            </a:pPr>
            <a:r>
              <a:rPr lang="ru-RU" b="1" i="0" dirty="0">
                <a:solidFill>
                  <a:srgbClr val="202124"/>
                </a:solidFill>
                <a:effectLst/>
              </a:rPr>
              <a:t>Абсолютные показания для госпитализации:</a:t>
            </a:r>
          </a:p>
          <a:p>
            <a:pPr indent="457200" algn="l">
              <a:lnSpc>
                <a:spcPct val="150000"/>
              </a:lnSpc>
              <a:buFont typeface="Arial" panose="020B0604020202020204" pitchFamily="34" charset="0"/>
              <a:buChar char="•"/>
            </a:pPr>
            <a:r>
              <a:rPr lang="ru-RU" b="0" i="0" dirty="0">
                <a:solidFill>
                  <a:srgbClr val="202124"/>
                </a:solidFill>
                <a:effectLst/>
              </a:rPr>
              <a:t>подозрение на миокардит у гемодинамически нестабильного пациента.</a:t>
            </a:r>
          </a:p>
          <a:p>
            <a:pPr indent="457200" algn="l">
              <a:lnSpc>
                <a:spcPct val="150000"/>
              </a:lnSpc>
              <a:buFont typeface="Arial" panose="020B0604020202020204" pitchFamily="34" charset="0"/>
              <a:buChar char="•"/>
            </a:pPr>
            <a:r>
              <a:rPr lang="ru-RU" b="0" i="0" dirty="0">
                <a:solidFill>
                  <a:srgbClr val="202124"/>
                </a:solidFill>
                <a:effectLst/>
              </a:rPr>
              <a:t>подозрение на миокардит у гемодинамически стабильного пациента, имеющего клинические проявления сердечной недостаточности на уровне II-IV ФК и документированную систолическую дисфункцию ЛЖ по ЭХО-КГ.</a:t>
            </a:r>
          </a:p>
          <a:p>
            <a:pPr indent="457200" algn="l">
              <a:lnSpc>
                <a:spcPct val="150000"/>
              </a:lnSpc>
            </a:pPr>
            <a:r>
              <a:rPr lang="ru-RU" b="0" i="0" dirty="0">
                <a:solidFill>
                  <a:srgbClr val="202124"/>
                </a:solidFill>
                <a:effectLst/>
              </a:rPr>
              <a:t/>
            </a:r>
            <a:br>
              <a:rPr lang="ru-RU" b="0" i="0" dirty="0">
                <a:solidFill>
                  <a:srgbClr val="202124"/>
                </a:solidFill>
                <a:effectLst/>
              </a:rPr>
            </a:br>
            <a:r>
              <a:rPr lang="ru-RU" b="1" i="0" dirty="0">
                <a:solidFill>
                  <a:srgbClr val="202124"/>
                </a:solidFill>
                <a:effectLst/>
              </a:rPr>
              <a:t>Показания для госпитализации в отделение реанимации включают</a:t>
            </a:r>
            <a:r>
              <a:rPr lang="ru-RU" b="0" i="0" dirty="0">
                <a:solidFill>
                  <a:srgbClr val="202124"/>
                </a:solidFill>
                <a:effectLst/>
              </a:rPr>
              <a:t>: жизнеугрожающую аритмию, тромбоэмболический синдром, признаки </a:t>
            </a:r>
            <a:r>
              <a:rPr lang="ru-RU" b="0" i="0" dirty="0" err="1">
                <a:solidFill>
                  <a:srgbClr val="202124"/>
                </a:solidFill>
                <a:effectLst/>
              </a:rPr>
              <a:t>гипоперфузии</a:t>
            </a:r>
            <a:r>
              <a:rPr lang="ru-RU" b="0" i="0" dirty="0">
                <a:solidFill>
                  <a:srgbClr val="202124"/>
                </a:solidFill>
                <a:effectLst/>
              </a:rPr>
              <a:t> периферических органов, кардиогенный шок и отек легких.</a:t>
            </a:r>
          </a:p>
          <a:p>
            <a:pPr indent="457200" algn="l">
              <a:lnSpc>
                <a:spcPct val="150000"/>
              </a:lnSpc>
            </a:pPr>
            <a:endParaRPr lang="ru-RU" b="0" i="0" dirty="0">
              <a:solidFill>
                <a:srgbClr val="202124"/>
              </a:solidFill>
              <a:effectLst/>
            </a:endParaRPr>
          </a:p>
          <a:p>
            <a:pPr indent="457200">
              <a:lnSpc>
                <a:spcPct val="150000"/>
              </a:lnSpc>
            </a:pPr>
            <a:r>
              <a:rPr lang="ru-RU" b="1" dirty="0"/>
              <a:t>Врачу первичного звена при выявлении пациента с подозрением на наличие миокардита, независимо от выраженности симптоматики, в том числе и при отсутствии симптомов миокардита, рекомендуется направлять пациента на госпитализацию</a:t>
            </a:r>
            <a:r>
              <a:rPr lang="ru-RU" dirty="0"/>
              <a:t> в стационар для динамического наблюдения, мониторирования гемодинамических параметров и проведения диагностических процедур</a:t>
            </a:r>
            <a:endParaRPr lang="ru-RU" b="0" i="0" dirty="0">
              <a:solidFill>
                <a:srgbClr val="202124"/>
              </a:solidFill>
              <a:effectLst/>
            </a:endParaRPr>
          </a:p>
        </p:txBody>
      </p:sp>
      <p:sp>
        <p:nvSpPr>
          <p:cNvPr id="5" name="TextBox 4">
            <a:extLst>
              <a:ext uri="{FF2B5EF4-FFF2-40B4-BE49-F238E27FC236}">
                <a16:creationId xmlns:a16="http://schemas.microsoft.com/office/drawing/2014/main" xmlns="" id="{A753CDC2-705C-DA8A-15DA-1FC791614E1E}"/>
              </a:ext>
            </a:extLst>
          </p:cNvPr>
          <p:cNvSpPr txBox="1"/>
          <p:nvPr/>
        </p:nvSpPr>
        <p:spPr>
          <a:xfrm>
            <a:off x="304800" y="72381"/>
            <a:ext cx="11665974" cy="830997"/>
          </a:xfrm>
          <a:prstGeom prst="rect">
            <a:avLst/>
          </a:prstGeom>
          <a:noFill/>
        </p:spPr>
        <p:txBody>
          <a:bodyPr wrap="square">
            <a:spAutoFit/>
          </a:bodyPr>
          <a:lstStyle/>
          <a:p>
            <a:pPr algn="ctr"/>
            <a:r>
              <a:rPr lang="ru-RU" sz="2400" b="1" dirty="0">
                <a:solidFill>
                  <a:schemeClr val="accent1">
                    <a:lumMod val="90000"/>
                    <a:lumOff val="10000"/>
                  </a:schemeClr>
                </a:solidFill>
              </a:rPr>
              <a:t>Тактика ведения пациентов, показания к оказанию специализированной медицинской помощи в стационарных условиях</a:t>
            </a:r>
          </a:p>
        </p:txBody>
      </p:sp>
    </p:spTree>
    <p:extLst>
      <p:ext uri="{BB962C8B-B14F-4D97-AF65-F5344CB8AC3E}">
        <p14:creationId xmlns:p14="http://schemas.microsoft.com/office/powerpoint/2010/main" xmlns="" val="27559633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9198691-7864-C790-8269-E5AF0D5B408A}"/>
              </a:ext>
            </a:extLst>
          </p:cNvPr>
          <p:cNvSpPr txBox="1"/>
          <p:nvPr/>
        </p:nvSpPr>
        <p:spPr>
          <a:xfrm>
            <a:off x="3048000" y="-96175"/>
            <a:ext cx="6096000" cy="646331"/>
          </a:xfrm>
          <a:prstGeom prst="rect">
            <a:avLst/>
          </a:prstGeom>
          <a:noFill/>
        </p:spPr>
        <p:txBody>
          <a:bodyPr wrap="square">
            <a:spAutoFit/>
          </a:bodyPr>
          <a:lstStyle/>
          <a:p>
            <a:pPr algn="ctr"/>
            <a:r>
              <a:rPr lang="ru-RU" sz="3600" b="1" dirty="0">
                <a:solidFill>
                  <a:schemeClr val="accent1">
                    <a:lumMod val="90000"/>
                    <a:lumOff val="10000"/>
                  </a:schemeClr>
                </a:solidFill>
              </a:rPr>
              <a:t>Кардиомиопатия</a:t>
            </a:r>
          </a:p>
        </p:txBody>
      </p:sp>
      <p:sp>
        <p:nvSpPr>
          <p:cNvPr id="5" name="TextBox 4">
            <a:extLst>
              <a:ext uri="{FF2B5EF4-FFF2-40B4-BE49-F238E27FC236}">
                <a16:creationId xmlns:a16="http://schemas.microsoft.com/office/drawing/2014/main" xmlns="" id="{33709CA1-B047-2E68-C4C7-63C4DA5BFA3A}"/>
              </a:ext>
            </a:extLst>
          </p:cNvPr>
          <p:cNvSpPr txBox="1"/>
          <p:nvPr/>
        </p:nvSpPr>
        <p:spPr>
          <a:xfrm>
            <a:off x="384994" y="780530"/>
            <a:ext cx="11621729" cy="9679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7200">
              <a:lnSpc>
                <a:spcPct val="150000"/>
              </a:lnSpc>
              <a:spcBef>
                <a:spcPct val="10000"/>
              </a:spcBef>
              <a:buFont typeface="Wingdings" pitchFamily="2" charset="2"/>
              <a:buNone/>
            </a:pPr>
            <a:r>
              <a:rPr lang="ru-RU" sz="2000" b="1" dirty="0">
                <a:solidFill>
                  <a:schemeClr val="accent1">
                    <a:lumMod val="75000"/>
                  </a:schemeClr>
                </a:solidFill>
              </a:rPr>
              <a:t>Кардиомиопатия</a:t>
            </a:r>
            <a:r>
              <a:rPr lang="ru-RU" sz="2000" b="1" dirty="0">
                <a:solidFill>
                  <a:schemeClr val="folHlink"/>
                </a:solidFill>
              </a:rPr>
              <a:t> </a:t>
            </a:r>
            <a:r>
              <a:rPr lang="ru-RU" sz="2000" dirty="0"/>
              <a:t>— невоспалительные поражения миокарда различной этиологии, характеризующееся нарушением метаболизма в миокарде.</a:t>
            </a:r>
          </a:p>
        </p:txBody>
      </p:sp>
      <p:pic>
        <p:nvPicPr>
          <p:cNvPr id="2050" name="Picture 2" descr="Picture background">
            <a:extLst>
              <a:ext uri="{FF2B5EF4-FFF2-40B4-BE49-F238E27FC236}">
                <a16:creationId xmlns:a16="http://schemas.microsoft.com/office/drawing/2014/main" xmlns="" id="{486804CE-89BD-D7C9-2D1F-D663DA339254}"/>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353" b="3860"/>
          <a:stretch>
            <a:fillRect/>
          </a:stretch>
        </p:blipFill>
        <p:spPr bwMode="auto">
          <a:xfrm>
            <a:off x="2009931" y="1855532"/>
            <a:ext cx="8172137" cy="4869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35999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D48AF53-3A7C-9008-B07D-60A95A83874A}"/>
              </a:ext>
            </a:extLst>
          </p:cNvPr>
          <p:cNvSpPr txBox="1"/>
          <p:nvPr/>
        </p:nvSpPr>
        <p:spPr>
          <a:xfrm>
            <a:off x="2979174" y="-117987"/>
            <a:ext cx="5928852" cy="646331"/>
          </a:xfrm>
          <a:prstGeom prst="rect">
            <a:avLst/>
          </a:prstGeom>
          <a:noFill/>
        </p:spPr>
        <p:txBody>
          <a:bodyPr wrap="square" rtlCol="0">
            <a:spAutoFit/>
          </a:bodyPr>
          <a:lstStyle/>
          <a:p>
            <a:pPr algn="ctr"/>
            <a:r>
              <a:rPr lang="ru-RU" sz="3600" b="1" dirty="0">
                <a:solidFill>
                  <a:schemeClr val="accent1">
                    <a:lumMod val="90000"/>
                    <a:lumOff val="10000"/>
                  </a:schemeClr>
                </a:solidFill>
              </a:rPr>
              <a:t>Этиология</a:t>
            </a:r>
          </a:p>
        </p:txBody>
      </p:sp>
      <p:sp>
        <p:nvSpPr>
          <p:cNvPr id="4" name="TextBox 3">
            <a:extLst>
              <a:ext uri="{FF2B5EF4-FFF2-40B4-BE49-F238E27FC236}">
                <a16:creationId xmlns:a16="http://schemas.microsoft.com/office/drawing/2014/main" xmlns="" id="{9B44EBC6-DA7A-3CB6-F021-7BE34DF18E73}"/>
              </a:ext>
            </a:extLst>
          </p:cNvPr>
          <p:cNvSpPr txBox="1"/>
          <p:nvPr/>
        </p:nvSpPr>
        <p:spPr>
          <a:xfrm>
            <a:off x="240890" y="782148"/>
            <a:ext cx="11710219" cy="5830827"/>
          </a:xfrm>
          <a:prstGeom prst="rect">
            <a:avLst/>
          </a:prstGeom>
          <a:noFill/>
        </p:spPr>
        <p:txBody>
          <a:bodyPr wrap="square">
            <a:spAutoFit/>
          </a:bodyPr>
          <a:lstStyle/>
          <a:p>
            <a:pPr indent="457200">
              <a:lnSpc>
                <a:spcPct val="150000"/>
              </a:lnSpc>
              <a:spcBef>
                <a:spcPct val="10000"/>
              </a:spcBef>
              <a:buFont typeface="Wingdings" pitchFamily="2" charset="2"/>
              <a:buNone/>
            </a:pPr>
            <a:r>
              <a:rPr lang="ru-RU" sz="2000" dirty="0">
                <a:latin typeface="+mj-lt"/>
              </a:rPr>
              <a:t>1) Токсические влияния на миокард — отравление бытовыми, промышленными ядами и эндогенные интоксикации (уремия, печеночная недостаточность).</a:t>
            </a:r>
          </a:p>
          <a:p>
            <a:pPr indent="457200">
              <a:lnSpc>
                <a:spcPct val="150000"/>
              </a:lnSpc>
              <a:spcBef>
                <a:spcPct val="10000"/>
              </a:spcBef>
              <a:buFont typeface="Wingdings" pitchFamily="2" charset="2"/>
              <a:buNone/>
            </a:pPr>
            <a:r>
              <a:rPr lang="ru-RU" sz="2000" dirty="0">
                <a:latin typeface="+mj-lt"/>
              </a:rPr>
              <a:t>2) Алкогольная интоксикация.</a:t>
            </a:r>
          </a:p>
          <a:p>
            <a:pPr indent="457200">
              <a:lnSpc>
                <a:spcPct val="150000"/>
              </a:lnSpc>
              <a:spcBef>
                <a:spcPct val="10000"/>
              </a:spcBef>
              <a:buFont typeface="Wingdings" pitchFamily="2" charset="2"/>
              <a:buNone/>
            </a:pPr>
            <a:r>
              <a:rPr lang="ru-RU" sz="2000" dirty="0">
                <a:latin typeface="+mj-lt"/>
              </a:rPr>
              <a:t>3) Ожирение</a:t>
            </a:r>
          </a:p>
          <a:p>
            <a:pPr indent="457200">
              <a:lnSpc>
                <a:spcPct val="150000"/>
              </a:lnSpc>
              <a:spcBef>
                <a:spcPct val="10000"/>
              </a:spcBef>
              <a:buFont typeface="Wingdings" pitchFamily="2" charset="2"/>
              <a:buNone/>
            </a:pPr>
            <a:r>
              <a:rPr lang="ru-RU" sz="2000" dirty="0">
                <a:latin typeface="+mj-lt"/>
              </a:rPr>
              <a:t>4) Эндокринные заболевания (токсический зоб, гипотиреоз, акромегалия, сахарный диабет, климакс).</a:t>
            </a:r>
          </a:p>
          <a:p>
            <a:pPr indent="457200">
              <a:lnSpc>
                <a:spcPct val="150000"/>
              </a:lnSpc>
              <a:spcBef>
                <a:spcPct val="10000"/>
              </a:spcBef>
              <a:buFont typeface="Wingdings" pitchFamily="2" charset="2"/>
              <a:buNone/>
            </a:pPr>
            <a:r>
              <a:rPr lang="ru-RU" sz="2000" dirty="0">
                <a:latin typeface="+mj-lt"/>
              </a:rPr>
              <a:t>5) Алиментарная недостаточность и гиповитаминоз.</a:t>
            </a:r>
          </a:p>
          <a:p>
            <a:pPr indent="457200">
              <a:lnSpc>
                <a:spcPct val="150000"/>
              </a:lnSpc>
              <a:spcBef>
                <a:spcPct val="10000"/>
              </a:spcBef>
              <a:buFont typeface="Wingdings" pitchFamily="2" charset="2"/>
              <a:buNone/>
            </a:pPr>
            <a:r>
              <a:rPr lang="ru-RU" sz="2000" dirty="0">
                <a:latin typeface="+mj-lt"/>
              </a:rPr>
              <a:t>6) Воздействие физических факторов: радиации, невесомости, перегревания, переохлаждения, ожогов, травм грудной клетки; физическое перенапряжение.</a:t>
            </a:r>
          </a:p>
          <a:p>
            <a:pPr indent="457200">
              <a:lnSpc>
                <a:spcPct val="150000"/>
              </a:lnSpc>
              <a:spcBef>
                <a:spcPct val="10000"/>
              </a:spcBef>
              <a:buFont typeface="Wingdings" pitchFamily="2" charset="2"/>
              <a:buNone/>
            </a:pPr>
            <a:r>
              <a:rPr lang="ru-RU" sz="2000" dirty="0">
                <a:latin typeface="+mj-lt"/>
              </a:rPr>
              <a:t>7) Хронические гепатиты и циррозы печени.</a:t>
            </a:r>
          </a:p>
          <a:p>
            <a:pPr indent="457200">
              <a:lnSpc>
                <a:spcPct val="150000"/>
              </a:lnSpc>
              <a:spcBef>
                <a:spcPct val="10000"/>
              </a:spcBef>
              <a:buFont typeface="Wingdings" pitchFamily="2" charset="2"/>
              <a:buNone/>
            </a:pPr>
            <a:r>
              <a:rPr lang="ru-RU" sz="2000" dirty="0">
                <a:latin typeface="+mj-lt"/>
              </a:rPr>
              <a:t>8) Хронический инфекции (тонзиллит).</a:t>
            </a:r>
          </a:p>
          <a:p>
            <a:pPr indent="457200">
              <a:lnSpc>
                <a:spcPct val="150000"/>
              </a:lnSpc>
              <a:spcBef>
                <a:spcPct val="10000"/>
              </a:spcBef>
              <a:buFont typeface="Wingdings" pitchFamily="2" charset="2"/>
              <a:buNone/>
            </a:pPr>
            <a:r>
              <a:rPr lang="ru-RU" sz="2000" dirty="0">
                <a:latin typeface="+mj-lt"/>
              </a:rPr>
              <a:t>9) Анемии.</a:t>
            </a:r>
          </a:p>
        </p:txBody>
      </p:sp>
    </p:spTree>
    <p:extLst>
      <p:ext uri="{BB962C8B-B14F-4D97-AF65-F5344CB8AC3E}">
        <p14:creationId xmlns:p14="http://schemas.microsoft.com/office/powerpoint/2010/main" xmlns="" val="593944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8A64358-9002-98C6-125B-CE2B20D6A48D}"/>
              </a:ext>
            </a:extLst>
          </p:cNvPr>
          <p:cNvSpPr txBox="1"/>
          <p:nvPr/>
        </p:nvSpPr>
        <p:spPr>
          <a:xfrm>
            <a:off x="3126659" y="-108155"/>
            <a:ext cx="5663380" cy="646331"/>
          </a:xfrm>
          <a:prstGeom prst="rect">
            <a:avLst/>
          </a:prstGeom>
          <a:noFill/>
        </p:spPr>
        <p:txBody>
          <a:bodyPr wrap="square" rtlCol="0">
            <a:spAutoFit/>
          </a:bodyPr>
          <a:lstStyle/>
          <a:p>
            <a:pPr algn="ctr"/>
            <a:r>
              <a:rPr lang="ru-RU" sz="3600" b="1" dirty="0">
                <a:solidFill>
                  <a:schemeClr val="accent1">
                    <a:lumMod val="90000"/>
                    <a:lumOff val="10000"/>
                  </a:schemeClr>
                </a:solidFill>
              </a:rPr>
              <a:t>Патогенез</a:t>
            </a:r>
          </a:p>
        </p:txBody>
      </p:sp>
      <p:sp>
        <p:nvSpPr>
          <p:cNvPr id="4" name="TextBox 3">
            <a:extLst>
              <a:ext uri="{FF2B5EF4-FFF2-40B4-BE49-F238E27FC236}">
                <a16:creationId xmlns:a16="http://schemas.microsoft.com/office/drawing/2014/main" xmlns="" id="{BE058103-B938-4A32-2460-DCC7AB84C64A}"/>
              </a:ext>
            </a:extLst>
          </p:cNvPr>
          <p:cNvSpPr txBox="1"/>
          <p:nvPr/>
        </p:nvSpPr>
        <p:spPr>
          <a:xfrm>
            <a:off x="442451" y="921969"/>
            <a:ext cx="11464413" cy="4467057"/>
          </a:xfrm>
          <a:prstGeom prst="rect">
            <a:avLst/>
          </a:prstGeom>
          <a:noFill/>
        </p:spPr>
        <p:txBody>
          <a:bodyPr wrap="square">
            <a:spAutoFit/>
          </a:bodyPr>
          <a:lstStyle/>
          <a:p>
            <a:pPr indent="457200" eaLnBrk="1" hangingPunct="1">
              <a:lnSpc>
                <a:spcPct val="150000"/>
              </a:lnSpc>
              <a:buFont typeface="Wingdings" pitchFamily="2" charset="2"/>
              <a:buNone/>
              <a:defRPr/>
            </a:pPr>
            <a:r>
              <a:rPr lang="ru-RU" sz="2400" dirty="0"/>
              <a:t>1. Дистрофия миокарда — процесс диффузный, охватывает в равной мере весь миокард. </a:t>
            </a:r>
          </a:p>
          <a:p>
            <a:pPr indent="457200" eaLnBrk="1" hangingPunct="1">
              <a:lnSpc>
                <a:spcPct val="150000"/>
              </a:lnSpc>
              <a:buFont typeface="Wingdings" pitchFamily="2" charset="2"/>
              <a:buNone/>
              <a:defRPr/>
            </a:pPr>
            <a:r>
              <a:rPr lang="ru-RU" sz="2400" dirty="0"/>
              <a:t> 2.Начальным механизмом развития болезни является нарушение гипоталамической регуляции, изменение нейроэндокринных влияний, активизация </a:t>
            </a:r>
            <a:r>
              <a:rPr lang="ru-RU" sz="2400" dirty="0" err="1"/>
              <a:t>симптоадреналовой</a:t>
            </a:r>
            <a:r>
              <a:rPr lang="ru-RU" sz="2400" dirty="0"/>
              <a:t> системы и ее влияние на миокард. </a:t>
            </a:r>
          </a:p>
          <a:p>
            <a:pPr indent="457200" eaLnBrk="1" hangingPunct="1">
              <a:lnSpc>
                <a:spcPct val="150000"/>
              </a:lnSpc>
              <a:buFont typeface="Wingdings" pitchFamily="2" charset="2"/>
              <a:buNone/>
              <a:defRPr/>
            </a:pPr>
            <a:r>
              <a:rPr lang="ru-RU" sz="2400" dirty="0"/>
              <a:t> 3. Это приводит к уменьшению утилизации миокардом кислорода и повышает потребность в нем, в результате чего нарушается функция внутриклеточных структур миофибрилл с последующим ослаблением сократительной способности миокарда.</a:t>
            </a:r>
            <a:r>
              <a:rPr lang="ru-RU" sz="2400" dirty="0">
                <a:effectLst/>
              </a:rPr>
              <a:t> </a:t>
            </a:r>
          </a:p>
        </p:txBody>
      </p:sp>
    </p:spTree>
    <p:extLst>
      <p:ext uri="{BB962C8B-B14F-4D97-AF65-F5344CB8AC3E}">
        <p14:creationId xmlns:p14="http://schemas.microsoft.com/office/powerpoint/2010/main" xmlns="" val="4261696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D8327B-4876-7469-35DF-D5453B44335E}"/>
              </a:ext>
            </a:extLst>
          </p:cNvPr>
          <p:cNvSpPr txBox="1"/>
          <p:nvPr/>
        </p:nvSpPr>
        <p:spPr>
          <a:xfrm>
            <a:off x="3633019" y="-88490"/>
            <a:ext cx="4925961" cy="646331"/>
          </a:xfrm>
          <a:prstGeom prst="rect">
            <a:avLst/>
          </a:prstGeom>
          <a:noFill/>
        </p:spPr>
        <p:txBody>
          <a:bodyPr wrap="square" rtlCol="0">
            <a:spAutoFit/>
          </a:bodyPr>
          <a:lstStyle/>
          <a:p>
            <a:pPr algn="ctr"/>
            <a:r>
              <a:rPr lang="ru-RU" sz="3600" b="1" dirty="0">
                <a:solidFill>
                  <a:schemeClr val="accent1">
                    <a:lumMod val="90000"/>
                    <a:lumOff val="10000"/>
                  </a:schemeClr>
                </a:solidFill>
              </a:rPr>
              <a:t>Классификация</a:t>
            </a:r>
          </a:p>
        </p:txBody>
      </p:sp>
      <p:pic>
        <p:nvPicPr>
          <p:cNvPr id="23558" name="Picture 7" descr="167-02"/>
          <p:cNvPicPr>
            <a:picLocks noChangeAspect="1" noChangeArrowheads="1"/>
          </p:cNvPicPr>
          <p:nvPr/>
        </p:nvPicPr>
        <p:blipFill>
          <a:blip r:embed="rId2"/>
          <a:srcRect/>
          <a:stretch>
            <a:fillRect/>
          </a:stretch>
        </p:blipFill>
        <p:spPr bwMode="auto">
          <a:xfrm>
            <a:off x="3475130" y="557841"/>
            <a:ext cx="5497380" cy="6035869"/>
          </a:xfrm>
          <a:prstGeom prst="rect">
            <a:avLst/>
          </a:prstGeom>
          <a:noFill/>
          <a:ln w="9525">
            <a:noFill/>
            <a:miter lim="800000"/>
            <a:headEnd/>
            <a:tailEnd/>
          </a:ln>
        </p:spPr>
      </p:pic>
    </p:spTree>
    <p:extLst>
      <p:ext uri="{BB962C8B-B14F-4D97-AF65-F5344CB8AC3E}">
        <p14:creationId xmlns:p14="http://schemas.microsoft.com/office/powerpoint/2010/main" xmlns="" val="3985811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418F09F-7029-975D-5BE4-752674FEDA37}"/>
              </a:ext>
            </a:extLst>
          </p:cNvPr>
          <p:cNvSpPr txBox="1"/>
          <p:nvPr/>
        </p:nvSpPr>
        <p:spPr>
          <a:xfrm>
            <a:off x="2969341" y="-125673"/>
            <a:ext cx="6096000" cy="646331"/>
          </a:xfrm>
          <a:prstGeom prst="rect">
            <a:avLst/>
          </a:prstGeom>
          <a:noFill/>
        </p:spPr>
        <p:txBody>
          <a:bodyPr wrap="square">
            <a:spAutoFit/>
          </a:bodyPr>
          <a:lstStyle/>
          <a:p>
            <a:pPr algn="ctr"/>
            <a:r>
              <a:rPr lang="ru-RU" sz="3600" b="1" dirty="0">
                <a:solidFill>
                  <a:schemeClr val="accent1">
                    <a:lumMod val="90000"/>
                    <a:lumOff val="10000"/>
                  </a:schemeClr>
                </a:solidFill>
              </a:rPr>
              <a:t>Клиническая картина </a:t>
            </a:r>
          </a:p>
        </p:txBody>
      </p:sp>
      <p:sp>
        <p:nvSpPr>
          <p:cNvPr id="5" name="TextBox 4">
            <a:extLst>
              <a:ext uri="{FF2B5EF4-FFF2-40B4-BE49-F238E27FC236}">
                <a16:creationId xmlns:a16="http://schemas.microsoft.com/office/drawing/2014/main" xmlns="" id="{35B16FA1-138A-9E0A-9FBD-BE8BB24CBFA7}"/>
              </a:ext>
            </a:extLst>
          </p:cNvPr>
          <p:cNvSpPr txBox="1"/>
          <p:nvPr/>
        </p:nvSpPr>
        <p:spPr>
          <a:xfrm>
            <a:off x="353960" y="1070302"/>
            <a:ext cx="11444749" cy="3913059"/>
          </a:xfrm>
          <a:prstGeom prst="rect">
            <a:avLst/>
          </a:prstGeom>
          <a:noFill/>
        </p:spPr>
        <p:txBody>
          <a:bodyPr wrap="square">
            <a:spAutoFit/>
          </a:bodyPr>
          <a:lstStyle/>
          <a:p>
            <a:pPr indent="457200">
              <a:lnSpc>
                <a:spcPct val="150000"/>
              </a:lnSpc>
              <a:buFont typeface="Wingdings" pitchFamily="2" charset="2"/>
              <a:buNone/>
              <a:defRPr/>
            </a:pPr>
            <a:r>
              <a:rPr lang="ru-RU" sz="2400" dirty="0"/>
              <a:t>1) Кардиомиопатии не имеют четкой клинической картины, во многом объясняется основным заболеванием.</a:t>
            </a:r>
          </a:p>
          <a:p>
            <a:pPr indent="457200">
              <a:lnSpc>
                <a:spcPct val="150000"/>
              </a:lnSpc>
              <a:buFont typeface="Wingdings" pitchFamily="2" charset="2"/>
              <a:buNone/>
              <a:defRPr/>
            </a:pPr>
            <a:r>
              <a:rPr lang="ru-RU" sz="2400" dirty="0"/>
              <a:t>2) Жалобы неспецифичны - неприятные ощущения в области сердца, которые могут быть связаны с физической нагрузкой. Одышка появляется вначале после физической нагрузки,  позже  в покое. Пастозность голеней и стоп, сердцебиение. </a:t>
            </a:r>
          </a:p>
          <a:p>
            <a:pPr indent="457200">
              <a:lnSpc>
                <a:spcPct val="150000"/>
              </a:lnSpc>
              <a:buFont typeface="Wingdings" pitchFamily="2" charset="2"/>
              <a:buNone/>
              <a:defRPr/>
            </a:pPr>
            <a:r>
              <a:rPr lang="ru-RU" sz="2400" dirty="0"/>
              <a:t>3) Границы сердца расширяются влево. Тоны сердца приглушены, выслушивается мягкий систолический шум на верхушке сердца, возможна экстрасистолия.</a:t>
            </a:r>
          </a:p>
        </p:txBody>
      </p:sp>
    </p:spTree>
    <p:extLst>
      <p:ext uri="{BB962C8B-B14F-4D97-AF65-F5344CB8AC3E}">
        <p14:creationId xmlns:p14="http://schemas.microsoft.com/office/powerpoint/2010/main" xmlns="" val="1690032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D7958DC-AA89-DD30-1BA2-ECB1A633A34D}"/>
              </a:ext>
            </a:extLst>
          </p:cNvPr>
          <p:cNvSpPr txBox="1"/>
          <p:nvPr/>
        </p:nvSpPr>
        <p:spPr>
          <a:xfrm>
            <a:off x="1725561" y="-115840"/>
            <a:ext cx="8740877" cy="646331"/>
          </a:xfrm>
          <a:prstGeom prst="rect">
            <a:avLst/>
          </a:prstGeom>
          <a:noFill/>
        </p:spPr>
        <p:txBody>
          <a:bodyPr wrap="square">
            <a:spAutoFit/>
          </a:bodyPr>
          <a:lstStyle/>
          <a:p>
            <a:pPr algn="ctr"/>
            <a:r>
              <a:rPr lang="ru-RU" sz="3600" b="1" dirty="0">
                <a:solidFill>
                  <a:schemeClr val="accent1">
                    <a:lumMod val="90000"/>
                    <a:lumOff val="10000"/>
                  </a:schemeClr>
                </a:solidFill>
              </a:rPr>
              <a:t>Дифференциальная диагностика</a:t>
            </a:r>
          </a:p>
        </p:txBody>
      </p:sp>
      <p:pic>
        <p:nvPicPr>
          <p:cNvPr id="3074" name="Picture 2" descr="Picture background">
            <a:extLst>
              <a:ext uri="{FF2B5EF4-FFF2-40B4-BE49-F238E27FC236}">
                <a16:creationId xmlns:a16="http://schemas.microsoft.com/office/drawing/2014/main" xmlns="" id="{5131177E-8FCC-693C-7C63-435AD0966406}"/>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44" r="48601" b="28366"/>
          <a:stretch>
            <a:fillRect/>
          </a:stretch>
        </p:blipFill>
        <p:spPr bwMode="auto">
          <a:xfrm>
            <a:off x="5437240" y="530491"/>
            <a:ext cx="5869858" cy="626635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B0271409-9C08-1EBE-4EE3-E88042C9F617}"/>
              </a:ext>
            </a:extLst>
          </p:cNvPr>
          <p:cNvSpPr txBox="1"/>
          <p:nvPr/>
        </p:nvSpPr>
        <p:spPr>
          <a:xfrm>
            <a:off x="324465" y="965482"/>
            <a:ext cx="4857135" cy="1143070"/>
          </a:xfrm>
          <a:prstGeom prst="rect">
            <a:avLst/>
          </a:prstGeom>
          <a:noFill/>
        </p:spPr>
        <p:txBody>
          <a:bodyPr wrap="square" rtlCol="0">
            <a:spAutoFit/>
          </a:bodyPr>
          <a:lstStyle/>
          <a:p>
            <a:pPr algn="ctr">
              <a:lnSpc>
                <a:spcPct val="150000"/>
              </a:lnSpc>
            </a:pPr>
            <a:r>
              <a:rPr lang="ru-RU" sz="2400" dirty="0"/>
              <a:t>Дифференциальная диагностика различных видов кардиомиопатии </a:t>
            </a:r>
          </a:p>
        </p:txBody>
      </p:sp>
    </p:spTree>
    <p:extLst>
      <p:ext uri="{BB962C8B-B14F-4D97-AF65-F5344CB8AC3E}">
        <p14:creationId xmlns:p14="http://schemas.microsoft.com/office/powerpoint/2010/main" xmlns="" val="2777072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CF6B14D-87CA-3033-57DF-2C2CD3031DF6}"/>
              </a:ext>
            </a:extLst>
          </p:cNvPr>
          <p:cNvSpPr txBox="1"/>
          <p:nvPr/>
        </p:nvSpPr>
        <p:spPr>
          <a:xfrm>
            <a:off x="3883742" y="-108155"/>
            <a:ext cx="4109884" cy="646331"/>
          </a:xfrm>
          <a:prstGeom prst="rect">
            <a:avLst/>
          </a:prstGeom>
          <a:noFill/>
        </p:spPr>
        <p:txBody>
          <a:bodyPr wrap="square" rtlCol="0">
            <a:spAutoFit/>
          </a:bodyPr>
          <a:lstStyle/>
          <a:p>
            <a:pPr algn="ctr"/>
            <a:r>
              <a:rPr lang="ru-RU" sz="3600" b="1" dirty="0">
                <a:solidFill>
                  <a:schemeClr val="accent1">
                    <a:lumMod val="90000"/>
                    <a:lumOff val="10000"/>
                  </a:schemeClr>
                </a:solidFill>
              </a:rPr>
              <a:t>Осложнения</a:t>
            </a:r>
          </a:p>
        </p:txBody>
      </p:sp>
      <p:sp>
        <p:nvSpPr>
          <p:cNvPr id="4" name="TextBox 3">
            <a:extLst>
              <a:ext uri="{FF2B5EF4-FFF2-40B4-BE49-F238E27FC236}">
                <a16:creationId xmlns:a16="http://schemas.microsoft.com/office/drawing/2014/main" xmlns="" id="{71472D94-F590-6213-3708-C0EDB2C68906}"/>
              </a:ext>
            </a:extLst>
          </p:cNvPr>
          <p:cNvSpPr txBox="1"/>
          <p:nvPr/>
        </p:nvSpPr>
        <p:spPr>
          <a:xfrm>
            <a:off x="737420" y="948532"/>
            <a:ext cx="6096000" cy="2566600"/>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ru-RU" sz="2000" kern="100" dirty="0">
                <a:effectLst/>
                <a:ea typeface="Calibri" panose="020F0502020204030204" pitchFamily="34" charset="0"/>
                <a:cs typeface="Times New Roman" panose="02020603050405020304" pitchFamily="18" charset="0"/>
              </a:rPr>
              <a:t>Сердечная недостаточность. </a:t>
            </a:r>
          </a:p>
          <a:p>
            <a:pPr marL="342900" lvl="0" indent="-342900">
              <a:lnSpc>
                <a:spcPct val="107000"/>
              </a:lnSpc>
              <a:spcAft>
                <a:spcPts val="800"/>
              </a:spcAft>
              <a:buSzPts val="1000"/>
              <a:buFont typeface="Symbol" panose="05050102010706020507" pitchFamily="18" charset="2"/>
              <a:buChar char=""/>
              <a:tabLst>
                <a:tab pos="457200" algn="l"/>
              </a:tabLst>
            </a:pPr>
            <a:r>
              <a:rPr lang="ru-RU" sz="2000" kern="100" dirty="0">
                <a:effectLst/>
                <a:ea typeface="Calibri" panose="020F0502020204030204" pitchFamily="34" charset="0"/>
                <a:cs typeface="Times New Roman" panose="02020603050405020304" pitchFamily="18" charset="0"/>
              </a:rPr>
              <a:t>Аритмии. </a:t>
            </a:r>
          </a:p>
          <a:p>
            <a:pPr marL="342900" lvl="0" indent="-342900">
              <a:lnSpc>
                <a:spcPct val="107000"/>
              </a:lnSpc>
              <a:spcAft>
                <a:spcPts val="800"/>
              </a:spcAft>
              <a:buSzPts val="1000"/>
              <a:buFont typeface="Symbol" panose="05050102010706020507" pitchFamily="18" charset="2"/>
              <a:buChar char=""/>
              <a:tabLst>
                <a:tab pos="457200" algn="l"/>
              </a:tabLst>
            </a:pPr>
            <a:r>
              <a:rPr lang="ru-RU" sz="2000" kern="100" dirty="0">
                <a:effectLst/>
                <a:ea typeface="Calibri" panose="020F0502020204030204" pitchFamily="34" charset="0"/>
                <a:cs typeface="Times New Roman" panose="02020603050405020304" pitchFamily="18" charset="0"/>
              </a:rPr>
              <a:t>Инфекционный эндокардит. </a:t>
            </a:r>
          </a:p>
          <a:p>
            <a:pPr marL="342900" lvl="0" indent="-342900">
              <a:lnSpc>
                <a:spcPct val="107000"/>
              </a:lnSpc>
              <a:spcAft>
                <a:spcPts val="800"/>
              </a:spcAft>
              <a:buSzPts val="1000"/>
              <a:buFont typeface="Symbol" panose="05050102010706020507" pitchFamily="18" charset="2"/>
              <a:buChar char=""/>
              <a:tabLst>
                <a:tab pos="457200" algn="l"/>
              </a:tabLst>
            </a:pPr>
            <a:r>
              <a:rPr lang="ru-RU" sz="2000" kern="100" dirty="0">
                <a:effectLst/>
                <a:ea typeface="Calibri" panose="020F0502020204030204" pitchFamily="34" charset="0"/>
                <a:cs typeface="Times New Roman" panose="02020603050405020304" pitchFamily="18" charset="0"/>
              </a:rPr>
              <a:t>Тромбоэмболия. </a:t>
            </a:r>
          </a:p>
          <a:p>
            <a:pPr marL="342900" lvl="0" indent="-342900">
              <a:lnSpc>
                <a:spcPct val="107000"/>
              </a:lnSpc>
              <a:spcAft>
                <a:spcPts val="800"/>
              </a:spcAft>
              <a:buSzPts val="1000"/>
              <a:buFont typeface="Symbol" panose="05050102010706020507" pitchFamily="18" charset="2"/>
              <a:buChar char=""/>
              <a:tabLst>
                <a:tab pos="457200" algn="l"/>
              </a:tabLst>
            </a:pPr>
            <a:r>
              <a:rPr lang="ru-RU" sz="2000" kern="100" dirty="0">
                <a:effectLst/>
                <a:ea typeface="Calibri" panose="020F0502020204030204" pitchFamily="34" charset="0"/>
                <a:cs typeface="Times New Roman" panose="02020603050405020304" pitchFamily="18" charset="0"/>
              </a:rPr>
              <a:t>Отёки внутренних органов. </a:t>
            </a:r>
          </a:p>
          <a:p>
            <a:pPr marL="342900" lvl="0" indent="-342900">
              <a:lnSpc>
                <a:spcPct val="107000"/>
              </a:lnSpc>
              <a:spcAft>
                <a:spcPts val="800"/>
              </a:spcAft>
              <a:buSzPts val="1000"/>
              <a:buFont typeface="Symbol" panose="05050102010706020507" pitchFamily="18" charset="2"/>
              <a:buChar char=""/>
              <a:tabLst>
                <a:tab pos="457200" algn="l"/>
              </a:tabLst>
            </a:pPr>
            <a:r>
              <a:rPr lang="ru-RU" sz="2000" kern="100" dirty="0">
                <a:effectLst/>
                <a:ea typeface="Calibri" panose="020F0502020204030204" pitchFamily="34" charset="0"/>
                <a:cs typeface="Times New Roman" panose="02020603050405020304" pitchFamily="18" charset="0"/>
              </a:rPr>
              <a:t>Внезапная остановка сердца. </a:t>
            </a:r>
          </a:p>
        </p:txBody>
      </p:sp>
      <p:sp>
        <p:nvSpPr>
          <p:cNvPr id="5" name="TextBox 4">
            <a:extLst>
              <a:ext uri="{FF2B5EF4-FFF2-40B4-BE49-F238E27FC236}">
                <a16:creationId xmlns:a16="http://schemas.microsoft.com/office/drawing/2014/main" xmlns="" id="{D7C4AB94-A45B-E37B-3279-603713896C03}"/>
              </a:ext>
            </a:extLst>
          </p:cNvPr>
          <p:cNvSpPr txBox="1"/>
          <p:nvPr/>
        </p:nvSpPr>
        <p:spPr>
          <a:xfrm>
            <a:off x="4458929" y="3860312"/>
            <a:ext cx="3274142" cy="646331"/>
          </a:xfrm>
          <a:prstGeom prst="rect">
            <a:avLst/>
          </a:prstGeom>
          <a:noFill/>
        </p:spPr>
        <p:txBody>
          <a:bodyPr wrap="square" rtlCol="0">
            <a:spAutoFit/>
          </a:bodyPr>
          <a:lstStyle/>
          <a:p>
            <a:pPr algn="ctr"/>
            <a:r>
              <a:rPr lang="ru-RU" sz="3600" b="1" dirty="0">
                <a:solidFill>
                  <a:schemeClr val="accent1">
                    <a:lumMod val="90000"/>
                    <a:lumOff val="10000"/>
                  </a:schemeClr>
                </a:solidFill>
              </a:rPr>
              <a:t>Исход</a:t>
            </a:r>
          </a:p>
        </p:txBody>
      </p:sp>
      <p:sp>
        <p:nvSpPr>
          <p:cNvPr id="7" name="TextBox 6">
            <a:extLst>
              <a:ext uri="{FF2B5EF4-FFF2-40B4-BE49-F238E27FC236}">
                <a16:creationId xmlns:a16="http://schemas.microsoft.com/office/drawing/2014/main" xmlns="" id="{61A5E0CD-547C-197D-242A-694F3BF12ECB}"/>
              </a:ext>
            </a:extLst>
          </p:cNvPr>
          <p:cNvSpPr txBox="1"/>
          <p:nvPr/>
        </p:nvSpPr>
        <p:spPr>
          <a:xfrm>
            <a:off x="265471" y="4851823"/>
            <a:ext cx="11346426" cy="880369"/>
          </a:xfrm>
          <a:prstGeom prst="rect">
            <a:avLst/>
          </a:prstGeom>
          <a:noFill/>
        </p:spPr>
        <p:txBody>
          <a:bodyPr wrap="square">
            <a:spAutoFit/>
          </a:bodyPr>
          <a:lstStyle/>
          <a:p>
            <a:pPr indent="457200">
              <a:lnSpc>
                <a:spcPct val="150000"/>
              </a:lnSpc>
            </a:pPr>
            <a:r>
              <a:rPr lang="ru-RU" b="1" i="0" dirty="0">
                <a:effectLst/>
              </a:rPr>
              <a:t>Без своевременной диагностики и лечения кардиомиопатия может привести к смерти</a:t>
            </a:r>
            <a:r>
              <a:rPr lang="ru-RU" b="0" i="0" dirty="0">
                <a:effectLst/>
              </a:rPr>
              <a:t>. Заболевание хроническое, без медицинской помощи приводит к смерти больного в течение нескольких лет. </a:t>
            </a:r>
            <a:endParaRPr lang="ru-RU" dirty="0"/>
          </a:p>
        </p:txBody>
      </p:sp>
    </p:spTree>
    <p:extLst>
      <p:ext uri="{BB962C8B-B14F-4D97-AF65-F5344CB8AC3E}">
        <p14:creationId xmlns:p14="http://schemas.microsoft.com/office/powerpoint/2010/main" xmlns="" val="304374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0785" y="-77638"/>
            <a:ext cx="5564038" cy="584775"/>
          </a:xfrm>
          <a:prstGeom prst="rect">
            <a:avLst/>
          </a:prstGeom>
          <a:noFill/>
        </p:spPr>
        <p:txBody>
          <a:bodyPr wrap="square" rtlCol="0">
            <a:spAutoFit/>
          </a:bodyPr>
          <a:lstStyle/>
          <a:p>
            <a:pPr algn="ctr"/>
            <a:r>
              <a:rPr lang="ru-RU" sz="3200" b="1" dirty="0">
                <a:solidFill>
                  <a:schemeClr val="accent1">
                    <a:lumMod val="90000"/>
                    <a:lumOff val="10000"/>
                  </a:schemeClr>
                </a:solidFill>
              </a:rPr>
              <a:t>Классификация</a:t>
            </a:r>
          </a:p>
        </p:txBody>
      </p:sp>
      <p:sp>
        <p:nvSpPr>
          <p:cNvPr id="3" name="Прямоугольник 2"/>
          <p:cNvSpPr/>
          <p:nvPr/>
        </p:nvSpPr>
        <p:spPr>
          <a:xfrm>
            <a:off x="221411" y="870684"/>
            <a:ext cx="11642786" cy="5170646"/>
          </a:xfrm>
          <a:prstGeom prst="rect">
            <a:avLst/>
          </a:prstGeom>
        </p:spPr>
        <p:txBody>
          <a:bodyPr wrap="square">
            <a:spAutoFit/>
          </a:bodyPr>
          <a:lstStyle/>
          <a:p>
            <a:pPr indent="457200">
              <a:lnSpc>
                <a:spcPct val="150000"/>
              </a:lnSpc>
              <a:buFont typeface="Arial" panose="020B0604020202020204" pitchFamily="34" charset="0"/>
              <a:buChar char="•"/>
            </a:pPr>
            <a:r>
              <a:rPr lang="ru-RU" sz="2000" b="0" i="0" u="sng" dirty="0">
                <a:solidFill>
                  <a:srgbClr val="202124"/>
                </a:solidFill>
                <a:effectLst/>
              </a:rPr>
              <a:t>по стороне поражения сердца </a:t>
            </a:r>
            <a:r>
              <a:rPr lang="ru-RU" sz="2000" b="0" i="0" dirty="0">
                <a:solidFill>
                  <a:srgbClr val="202124"/>
                </a:solidFill>
                <a:effectLst/>
              </a:rPr>
              <a:t>— выделяют ИЭ левых и правых отделов сердца;</a:t>
            </a:r>
          </a:p>
          <a:p>
            <a:pPr indent="457200">
              <a:lnSpc>
                <a:spcPct val="150000"/>
              </a:lnSpc>
              <a:buFont typeface="Arial" panose="020B0604020202020204" pitchFamily="34" charset="0"/>
              <a:buChar char="•"/>
            </a:pPr>
            <a:r>
              <a:rPr lang="ru-RU" sz="2000" b="0" i="0" u="sng" dirty="0">
                <a:solidFill>
                  <a:srgbClr val="202124"/>
                </a:solidFill>
                <a:effectLst/>
              </a:rPr>
              <a:t>по предшествующему состоянию клапана </a:t>
            </a:r>
            <a:r>
              <a:rPr lang="ru-RU" sz="2000" b="0" i="0" dirty="0">
                <a:solidFill>
                  <a:srgbClr val="202124"/>
                </a:solidFill>
                <a:effectLst/>
              </a:rPr>
              <a:t>— выделяют первичный ИЭ (развивается на </a:t>
            </a:r>
            <a:r>
              <a:rPr lang="ru-RU" sz="2000" b="0" i="0" dirty="0" err="1">
                <a:solidFill>
                  <a:srgbClr val="202124"/>
                </a:solidFill>
                <a:effectLst/>
              </a:rPr>
              <a:t>интактных</a:t>
            </a:r>
            <a:r>
              <a:rPr lang="ru-RU" sz="2000" b="0" i="0" dirty="0">
                <a:solidFill>
                  <a:srgbClr val="202124"/>
                </a:solidFill>
                <a:effectLst/>
              </a:rPr>
              <a:t> клапанах) и вторичный ИЭ (возникает на уже поврежденных видоизмененных различными процессами клапанах);</a:t>
            </a:r>
          </a:p>
          <a:p>
            <a:pPr indent="457200">
              <a:lnSpc>
                <a:spcPct val="150000"/>
              </a:lnSpc>
              <a:buFont typeface="Arial" panose="020B0604020202020204" pitchFamily="34" charset="0"/>
              <a:buChar char="•"/>
            </a:pPr>
            <a:r>
              <a:rPr lang="ru-RU" sz="2000" b="0" i="0" u="sng" dirty="0">
                <a:solidFill>
                  <a:srgbClr val="202124"/>
                </a:solidFill>
                <a:effectLst/>
              </a:rPr>
              <a:t>по характеру течения </a:t>
            </a:r>
            <a:r>
              <a:rPr lang="ru-RU" sz="2000" b="0" i="0" dirty="0">
                <a:solidFill>
                  <a:srgbClr val="202124"/>
                </a:solidFill>
                <a:effectLst/>
              </a:rPr>
              <a:t>(определяется клиническими проявлениями и зависит от предшествующего состояния клапана, вида возбудителя и состояния иммунного ответа организма пациента) — острый ИЭ и подострый ИЭ;</a:t>
            </a:r>
          </a:p>
          <a:p>
            <a:pPr indent="457200">
              <a:lnSpc>
                <a:spcPct val="150000"/>
              </a:lnSpc>
              <a:buFont typeface="Arial" panose="020B0604020202020204" pitchFamily="34" charset="0"/>
              <a:buChar char="•"/>
            </a:pPr>
            <a:r>
              <a:rPr lang="ru-RU" sz="2000" b="0" i="0" u="sng" dirty="0">
                <a:solidFill>
                  <a:srgbClr val="202124"/>
                </a:solidFill>
                <a:effectLst/>
              </a:rPr>
              <a:t>по наличию ИЭ в анамнезе </a:t>
            </a:r>
            <a:r>
              <a:rPr lang="ru-RU" sz="2000" b="0" i="0" dirty="0">
                <a:solidFill>
                  <a:srgbClr val="202124"/>
                </a:solidFill>
                <a:effectLst/>
              </a:rPr>
              <a:t>выделяют рецидивирующий (повторный эпизод ИЭ, вызванный тем же микроорганизмом менее чем через 6 месяцев после первичного инфицирования) и повторный ИЭ (повторный эпизод ИЭ, вызванный другим возбудителем или тем же возбудителем, но через 6 месяцев и более после первичного инфицирования).</a:t>
            </a:r>
          </a:p>
        </p:txBody>
      </p:sp>
    </p:spTree>
    <p:extLst>
      <p:ext uri="{BB962C8B-B14F-4D97-AF65-F5344CB8AC3E}">
        <p14:creationId xmlns:p14="http://schemas.microsoft.com/office/powerpoint/2010/main" xmlns="" val="1775375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E857404-E7F7-4592-95DC-8229BC0F0139}"/>
              </a:ext>
            </a:extLst>
          </p:cNvPr>
          <p:cNvSpPr txBox="1"/>
          <p:nvPr/>
        </p:nvSpPr>
        <p:spPr>
          <a:xfrm>
            <a:off x="324465" y="-76512"/>
            <a:ext cx="12024852" cy="584775"/>
          </a:xfrm>
          <a:prstGeom prst="rect">
            <a:avLst/>
          </a:prstGeom>
          <a:noFill/>
        </p:spPr>
        <p:txBody>
          <a:bodyPr wrap="square">
            <a:spAutoFit/>
          </a:bodyPr>
          <a:lstStyle/>
          <a:p>
            <a:pPr algn="ctr"/>
            <a:r>
              <a:rPr lang="ru-RU" sz="3200" b="1" dirty="0">
                <a:solidFill>
                  <a:schemeClr val="accent1">
                    <a:lumMod val="90000"/>
                    <a:lumOff val="10000"/>
                  </a:schemeClr>
                </a:solidFill>
              </a:rPr>
              <a:t>Методы лабораторного, инструментального исследования</a:t>
            </a:r>
          </a:p>
        </p:txBody>
      </p:sp>
      <p:sp>
        <p:nvSpPr>
          <p:cNvPr id="5" name="TextBox 4">
            <a:extLst>
              <a:ext uri="{FF2B5EF4-FFF2-40B4-BE49-F238E27FC236}">
                <a16:creationId xmlns:a16="http://schemas.microsoft.com/office/drawing/2014/main" xmlns="" id="{4A67F777-67E5-0935-1572-83BC648EF85D}"/>
              </a:ext>
            </a:extLst>
          </p:cNvPr>
          <p:cNvSpPr txBox="1"/>
          <p:nvPr/>
        </p:nvSpPr>
        <p:spPr>
          <a:xfrm>
            <a:off x="324465" y="1085050"/>
            <a:ext cx="11592232" cy="3913059"/>
          </a:xfrm>
          <a:prstGeom prst="rect">
            <a:avLst/>
          </a:prstGeom>
          <a:noFill/>
        </p:spPr>
        <p:txBody>
          <a:bodyPr wrap="square">
            <a:spAutoFit/>
          </a:bodyPr>
          <a:lstStyle/>
          <a:p>
            <a:pPr indent="457200">
              <a:lnSpc>
                <a:spcPct val="150000"/>
              </a:lnSpc>
              <a:buFont typeface="Wingdings" pitchFamily="2" charset="2"/>
              <a:buNone/>
              <a:defRPr/>
            </a:pPr>
            <a:r>
              <a:rPr lang="ru-RU" sz="2400" dirty="0"/>
              <a:t>1) Лабораторные данные характерны для основного заболевания.</a:t>
            </a:r>
          </a:p>
          <a:p>
            <a:pPr indent="457200">
              <a:lnSpc>
                <a:spcPct val="150000"/>
              </a:lnSpc>
              <a:buFont typeface="Wingdings" pitchFamily="2" charset="2"/>
              <a:buNone/>
              <a:defRPr/>
            </a:pPr>
            <a:r>
              <a:rPr lang="ru-RU" sz="2400" dirty="0"/>
              <a:t>2) ЭКГ: удлинение </a:t>
            </a:r>
            <a:r>
              <a:rPr lang="en-US" sz="2400" dirty="0"/>
              <a:t>QRST</a:t>
            </a:r>
            <a:r>
              <a:rPr lang="ru-RU" sz="2400" dirty="0"/>
              <a:t>, укорочение продолжительности и снижение амплитуды зубца Т, замедление </a:t>
            </a:r>
            <a:r>
              <a:rPr lang="ru-RU" sz="2400" dirty="0" err="1"/>
              <a:t>внутрипредсердной</a:t>
            </a:r>
            <a:r>
              <a:rPr lang="ru-RU" sz="2400" dirty="0"/>
              <a:t> и </a:t>
            </a:r>
            <a:r>
              <a:rPr lang="ru-RU" sz="2400" dirty="0" err="1"/>
              <a:t>внутрижелудочковой</a:t>
            </a:r>
            <a:r>
              <a:rPr lang="ru-RU" sz="2400" dirty="0"/>
              <a:t> проводимости, экстрасистолия.</a:t>
            </a:r>
          </a:p>
          <a:p>
            <a:pPr indent="457200">
              <a:lnSpc>
                <a:spcPct val="150000"/>
              </a:lnSpc>
              <a:buFont typeface="Wingdings" pitchFamily="2" charset="2"/>
              <a:buNone/>
              <a:defRPr/>
            </a:pPr>
            <a:r>
              <a:rPr lang="ru-RU" sz="2400" dirty="0"/>
              <a:t>3) ФКГ</a:t>
            </a:r>
            <a:r>
              <a:rPr lang="ru-RU" sz="2400" i="1" dirty="0"/>
              <a:t>:</a:t>
            </a:r>
            <a:r>
              <a:rPr lang="ru-RU" sz="2400" dirty="0"/>
              <a:t> систолический шум на верхушке, основании сердца.</a:t>
            </a:r>
          </a:p>
          <a:p>
            <a:pPr indent="457200">
              <a:lnSpc>
                <a:spcPct val="150000"/>
              </a:lnSpc>
              <a:buFont typeface="Wingdings" pitchFamily="2" charset="2"/>
              <a:buNone/>
              <a:defRPr/>
            </a:pPr>
            <a:r>
              <a:rPr lang="ru-RU" sz="2400" dirty="0"/>
              <a:t>4) Рентгеноскопия сердца</a:t>
            </a:r>
            <a:r>
              <a:rPr lang="ru-RU" sz="2400" i="1" dirty="0"/>
              <a:t>:</a:t>
            </a:r>
            <a:r>
              <a:rPr lang="ru-RU" sz="2400" dirty="0"/>
              <a:t> увеличение размеров сердца.</a:t>
            </a:r>
          </a:p>
          <a:p>
            <a:pPr indent="457200">
              <a:lnSpc>
                <a:spcPct val="150000"/>
              </a:lnSpc>
              <a:buFont typeface="Wingdings" pitchFamily="2" charset="2"/>
              <a:buNone/>
              <a:defRPr/>
            </a:pPr>
            <a:r>
              <a:rPr lang="ru-RU" sz="2400" dirty="0"/>
              <a:t>5) ЭХО-КГ: увеличение полостей сердца.</a:t>
            </a:r>
          </a:p>
        </p:txBody>
      </p:sp>
    </p:spTree>
    <p:extLst>
      <p:ext uri="{BB962C8B-B14F-4D97-AF65-F5344CB8AC3E}">
        <p14:creationId xmlns:p14="http://schemas.microsoft.com/office/powerpoint/2010/main" xmlns="" val="1131069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4DE392D-59A9-917C-2FEF-25295C00807C}"/>
              </a:ext>
            </a:extLst>
          </p:cNvPr>
          <p:cNvSpPr txBox="1"/>
          <p:nvPr/>
        </p:nvSpPr>
        <p:spPr>
          <a:xfrm>
            <a:off x="530942" y="0"/>
            <a:ext cx="11130116" cy="523220"/>
          </a:xfrm>
          <a:prstGeom prst="rect">
            <a:avLst/>
          </a:prstGeom>
          <a:noFill/>
        </p:spPr>
        <p:txBody>
          <a:bodyPr wrap="square">
            <a:spAutoFit/>
          </a:bodyPr>
          <a:lstStyle/>
          <a:p>
            <a:pPr algn="ctr"/>
            <a:r>
              <a:rPr lang="ru-RU" sz="2800" b="1">
                <a:solidFill>
                  <a:schemeClr val="accent1">
                    <a:lumMod val="90000"/>
                    <a:lumOff val="10000"/>
                  </a:schemeClr>
                </a:solidFill>
              </a:rPr>
              <a:t>Принципы немедикаментозного лечения</a:t>
            </a:r>
            <a:endParaRPr lang="ru-RU" sz="2800" b="1" dirty="0">
              <a:solidFill>
                <a:schemeClr val="accent1">
                  <a:lumMod val="90000"/>
                  <a:lumOff val="10000"/>
                </a:schemeClr>
              </a:solidFill>
            </a:endParaRPr>
          </a:p>
        </p:txBody>
      </p:sp>
      <p:sp>
        <p:nvSpPr>
          <p:cNvPr id="5" name="TextBox 4">
            <a:extLst>
              <a:ext uri="{FF2B5EF4-FFF2-40B4-BE49-F238E27FC236}">
                <a16:creationId xmlns:a16="http://schemas.microsoft.com/office/drawing/2014/main" xmlns="" id="{D6BEB298-75EA-197D-3368-B658D7B820AC}"/>
              </a:ext>
            </a:extLst>
          </p:cNvPr>
          <p:cNvSpPr txBox="1"/>
          <p:nvPr/>
        </p:nvSpPr>
        <p:spPr>
          <a:xfrm>
            <a:off x="530942" y="954009"/>
            <a:ext cx="11356258" cy="3359061"/>
          </a:xfrm>
          <a:prstGeom prst="rect">
            <a:avLst/>
          </a:prstGeom>
          <a:noFill/>
        </p:spPr>
        <p:txBody>
          <a:bodyPr wrap="square">
            <a:spAutoFit/>
          </a:bodyPr>
          <a:lstStyle/>
          <a:p>
            <a:pPr indent="457200">
              <a:lnSpc>
                <a:spcPct val="150000"/>
              </a:lnSpc>
            </a:pPr>
            <a:r>
              <a:rPr lang="ru-RU" sz="2400" b="0" i="0" dirty="0">
                <a:solidFill>
                  <a:srgbClr val="181D21"/>
                </a:solidFill>
                <a:effectLst/>
              </a:rPr>
              <a:t>К общим мероприятиям относятся ограничение значительных физических нагрузок и исключение занятий спортом, которые могут вызывать дальнейшую нагрузку на миокард. Но больным кардиомиопатией не требуется полное исключение физических нагрузок и соблюдение постельного режима. Уровень нагрузок, их частота, интенсивность и длительность подбираются индивидуально. Показано исключить употребление алкоголя и</a:t>
            </a:r>
            <a:r>
              <a:rPr lang="ru-RU" sz="2400" b="0" i="0" dirty="0">
                <a:effectLst/>
              </a:rPr>
              <a:t> </a:t>
            </a:r>
            <a:r>
              <a:rPr lang="ru-RU" sz="2400" dirty="0"/>
              <a:t>табакокурение</a:t>
            </a:r>
            <a:r>
              <a:rPr lang="ru-RU" sz="2400" b="0" i="0" dirty="0">
                <a:solidFill>
                  <a:srgbClr val="181D21"/>
                </a:solidFill>
                <a:effectLst/>
              </a:rPr>
              <a:t>.</a:t>
            </a:r>
            <a:endParaRPr lang="ru-RU" sz="2400" dirty="0"/>
          </a:p>
        </p:txBody>
      </p:sp>
    </p:spTree>
    <p:extLst>
      <p:ext uri="{BB962C8B-B14F-4D97-AF65-F5344CB8AC3E}">
        <p14:creationId xmlns:p14="http://schemas.microsoft.com/office/powerpoint/2010/main" xmlns="" val="3210932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F1DA03-E91C-B281-8BCE-6CB7EDC57A82}"/>
              </a:ext>
            </a:extLst>
          </p:cNvPr>
          <p:cNvSpPr txBox="1"/>
          <p:nvPr/>
        </p:nvSpPr>
        <p:spPr>
          <a:xfrm>
            <a:off x="530942" y="0"/>
            <a:ext cx="11130116" cy="523220"/>
          </a:xfrm>
          <a:prstGeom prst="rect">
            <a:avLst/>
          </a:prstGeom>
          <a:noFill/>
        </p:spPr>
        <p:txBody>
          <a:bodyPr wrap="square">
            <a:spAutoFit/>
          </a:bodyPr>
          <a:lstStyle/>
          <a:p>
            <a:pPr algn="ctr"/>
            <a:r>
              <a:rPr lang="ru-RU" sz="2800" b="1">
                <a:solidFill>
                  <a:schemeClr val="accent1">
                    <a:lumMod val="90000"/>
                    <a:lumOff val="10000"/>
                  </a:schemeClr>
                </a:solidFill>
              </a:rPr>
              <a:t>Принципы немедикаментозного лечения</a:t>
            </a:r>
            <a:endParaRPr lang="ru-RU" sz="2800" b="1" dirty="0">
              <a:solidFill>
                <a:schemeClr val="accent1">
                  <a:lumMod val="90000"/>
                  <a:lumOff val="10000"/>
                </a:schemeClr>
              </a:solidFill>
            </a:endParaRPr>
          </a:p>
        </p:txBody>
      </p:sp>
      <p:sp>
        <p:nvSpPr>
          <p:cNvPr id="4" name="TextBox 3">
            <a:extLst>
              <a:ext uri="{FF2B5EF4-FFF2-40B4-BE49-F238E27FC236}">
                <a16:creationId xmlns:a16="http://schemas.microsoft.com/office/drawing/2014/main" xmlns="" id="{35FD556B-573B-5359-0721-DB37F11DA645}"/>
              </a:ext>
            </a:extLst>
          </p:cNvPr>
          <p:cNvSpPr txBox="1"/>
          <p:nvPr/>
        </p:nvSpPr>
        <p:spPr>
          <a:xfrm>
            <a:off x="235975" y="686843"/>
            <a:ext cx="11828206" cy="6281848"/>
          </a:xfrm>
          <a:prstGeom prst="rect">
            <a:avLst/>
          </a:prstGeom>
          <a:noFill/>
        </p:spPr>
        <p:txBody>
          <a:bodyPr wrap="square">
            <a:spAutoFit/>
          </a:bodyPr>
          <a:lstStyle/>
          <a:p>
            <a:pPr indent="457200" algn="l">
              <a:lnSpc>
                <a:spcPct val="150000"/>
              </a:lnSpc>
              <a:buNone/>
            </a:pPr>
            <a:r>
              <a:rPr lang="ru-RU" b="0" i="0" dirty="0">
                <a:effectLst/>
              </a:rPr>
              <a:t>При дилатационной кардиомиопатии необходимо лечить причину развития растяжения полостей сердца, если это возможно. В медикаментозной терапии сердечной недостаточности применяют все стандартные группы лекарств:</a:t>
            </a:r>
          </a:p>
          <a:p>
            <a:pPr indent="457200" algn="l">
              <a:lnSpc>
                <a:spcPct val="150000"/>
              </a:lnSpc>
              <a:buFont typeface="Arial" panose="020B0604020202020204" pitchFamily="34" charset="0"/>
              <a:buChar char="•"/>
            </a:pPr>
            <a:r>
              <a:rPr lang="ru-RU" b="0" i="0" dirty="0">
                <a:effectLst/>
              </a:rPr>
              <a:t>ингибиторы АПФ; (лизиноприл)</a:t>
            </a:r>
          </a:p>
          <a:p>
            <a:pPr indent="457200" algn="l">
              <a:lnSpc>
                <a:spcPct val="150000"/>
              </a:lnSpc>
              <a:buFont typeface="Arial" panose="020B0604020202020204" pitchFamily="34" charset="0"/>
              <a:buChar char="•"/>
            </a:pPr>
            <a:r>
              <a:rPr lang="ru-RU" b="0" i="0" dirty="0">
                <a:effectLst/>
              </a:rPr>
              <a:t>блокаторы рецепторов ангиотензина II;(</a:t>
            </a:r>
            <a:r>
              <a:rPr lang="ru-RU" b="0" i="0" dirty="0" err="1">
                <a:effectLst/>
              </a:rPr>
              <a:t>валсартан</a:t>
            </a:r>
            <a:r>
              <a:rPr lang="ru-RU" b="0" i="0" dirty="0">
                <a:effectLst/>
              </a:rPr>
              <a:t>) </a:t>
            </a:r>
          </a:p>
          <a:p>
            <a:pPr indent="457200" algn="l">
              <a:lnSpc>
                <a:spcPct val="150000"/>
              </a:lnSpc>
              <a:buFont typeface="Arial" panose="020B0604020202020204" pitchFamily="34" charset="0"/>
              <a:buChar char="•"/>
            </a:pPr>
            <a:r>
              <a:rPr lang="ru-RU" b="0" i="0" dirty="0">
                <a:effectLst/>
              </a:rPr>
              <a:t>бета-блокаторы;(метопролол, </a:t>
            </a:r>
            <a:r>
              <a:rPr lang="ru-RU" b="0" i="0" dirty="0" err="1">
                <a:effectLst/>
              </a:rPr>
              <a:t>бисопролол</a:t>
            </a:r>
            <a:r>
              <a:rPr lang="ru-RU" b="0" i="0" dirty="0">
                <a:effectLst/>
              </a:rPr>
              <a:t>)</a:t>
            </a:r>
          </a:p>
          <a:p>
            <a:pPr indent="457200" algn="l">
              <a:lnSpc>
                <a:spcPct val="150000"/>
              </a:lnSpc>
              <a:buFont typeface="Arial" panose="020B0604020202020204" pitchFamily="34" charset="0"/>
              <a:buChar char="•"/>
            </a:pPr>
            <a:r>
              <a:rPr lang="ru-RU" b="0" i="0" dirty="0">
                <a:effectLst/>
              </a:rPr>
              <a:t>блокаторы рецепторов альдостерона;(спиронолактон)</a:t>
            </a:r>
          </a:p>
          <a:p>
            <a:pPr indent="457200" algn="l">
              <a:lnSpc>
                <a:spcPct val="150000"/>
              </a:lnSpc>
              <a:buFont typeface="Arial" panose="020B0604020202020204" pitchFamily="34" charset="0"/>
              <a:buChar char="•"/>
            </a:pPr>
            <a:r>
              <a:rPr lang="ru-RU" b="0" i="0" dirty="0">
                <a:effectLst/>
              </a:rPr>
              <a:t>диуретики; (фуросемид)</a:t>
            </a:r>
          </a:p>
          <a:p>
            <a:pPr indent="457200" algn="l">
              <a:lnSpc>
                <a:spcPct val="150000"/>
              </a:lnSpc>
              <a:buFont typeface="Arial" panose="020B0604020202020204" pitchFamily="34" charset="0"/>
              <a:buChar char="•"/>
            </a:pPr>
            <a:r>
              <a:rPr lang="ru-RU" dirty="0"/>
              <a:t>дигоксин</a:t>
            </a:r>
            <a:r>
              <a:rPr lang="ru-RU" b="0" i="0" dirty="0">
                <a:effectLst/>
              </a:rPr>
              <a:t>.</a:t>
            </a:r>
          </a:p>
          <a:p>
            <a:pPr indent="457200">
              <a:lnSpc>
                <a:spcPct val="150000"/>
              </a:lnSpc>
            </a:pPr>
            <a:r>
              <a:rPr lang="ru-RU" dirty="0"/>
              <a:t>В лечении обструктивной кардиомиопатии некоторые группы лекарств имеют ограничения (ингибиторы АПФ, блокаторы рецепторов ангиотензина II), но применяются бета-адреноблокаторы и блокаторы кальциевых каналов(нифедипин) . При необходимости применяют антиаритмические препараты (дигоксин, амиодарон).</a:t>
            </a:r>
          </a:p>
          <a:p>
            <a:pPr indent="457200">
              <a:lnSpc>
                <a:spcPct val="150000"/>
              </a:lnSpc>
            </a:pPr>
            <a:r>
              <a:rPr lang="ru-RU" dirty="0"/>
              <a:t>В лечении рестриктивной кардиомиопатии упор делается на лечение основного заболевания, вызвавшего изменения в сердце. Возможно применение диуретиков</a:t>
            </a:r>
          </a:p>
          <a:p>
            <a:pPr indent="457200" algn="l">
              <a:lnSpc>
                <a:spcPct val="150000"/>
              </a:lnSpc>
              <a:buFont typeface="Arial" panose="020B0604020202020204" pitchFamily="34" charset="0"/>
              <a:buChar char="•"/>
            </a:pPr>
            <a:endParaRPr lang="ru-RU" b="0" i="0" dirty="0">
              <a:effectLst/>
            </a:endParaRPr>
          </a:p>
        </p:txBody>
      </p:sp>
    </p:spTree>
    <p:extLst>
      <p:ext uri="{BB962C8B-B14F-4D97-AF65-F5344CB8AC3E}">
        <p14:creationId xmlns:p14="http://schemas.microsoft.com/office/powerpoint/2010/main" xmlns="" val="2530590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16F82F9-8CD8-5D16-CD6A-BA4679B059C0}"/>
              </a:ext>
            </a:extLst>
          </p:cNvPr>
          <p:cNvSpPr txBox="1"/>
          <p:nvPr/>
        </p:nvSpPr>
        <p:spPr>
          <a:xfrm>
            <a:off x="235974" y="1423585"/>
            <a:ext cx="11818374" cy="2805063"/>
          </a:xfrm>
          <a:prstGeom prst="rect">
            <a:avLst/>
          </a:prstGeom>
          <a:noFill/>
        </p:spPr>
        <p:txBody>
          <a:bodyPr wrap="square">
            <a:spAutoFit/>
          </a:bodyPr>
          <a:lstStyle/>
          <a:p>
            <a:pPr indent="457200">
              <a:lnSpc>
                <a:spcPct val="150000"/>
              </a:lnSpc>
            </a:pPr>
            <a:r>
              <a:rPr lang="ru-RU" sz="2400" b="0" i="0" dirty="0">
                <a:solidFill>
                  <a:srgbClr val="202124"/>
                </a:solidFill>
                <a:effectLst/>
              </a:rPr>
              <a:t>Периодическая плановая госпитализация показана пациентам с тяжелой сердечной недостаточностью.</a:t>
            </a:r>
            <a:r>
              <a:rPr lang="ru-RU" sz="2400" dirty="0"/>
              <a:t/>
            </a:r>
            <a:br>
              <a:rPr lang="ru-RU" sz="2400" dirty="0"/>
            </a:br>
            <a:r>
              <a:rPr lang="ru-RU" sz="2400" b="0" i="0" dirty="0">
                <a:solidFill>
                  <a:srgbClr val="202124"/>
                </a:solidFill>
                <a:effectLst/>
              </a:rPr>
              <a:t>Экстренная госпитализация необходима при развитии </a:t>
            </a:r>
            <a:r>
              <a:rPr lang="ru-RU" sz="2400" b="0" i="0" dirty="0" err="1">
                <a:solidFill>
                  <a:srgbClr val="202124"/>
                </a:solidFill>
                <a:effectLst/>
              </a:rPr>
              <a:t>некупируемых</a:t>
            </a:r>
            <a:r>
              <a:rPr lang="ru-RU" sz="2400" b="0" i="0" dirty="0">
                <a:solidFill>
                  <a:srgbClr val="202124"/>
                </a:solidFill>
                <a:effectLst/>
              </a:rPr>
              <a:t> пароксизмов тахикардии, желудочковой экстрасистолии, мерцательной аритмии, тромбоэмболий, отека легких.</a:t>
            </a:r>
            <a:endParaRPr lang="ru-RU" sz="2400" dirty="0"/>
          </a:p>
        </p:txBody>
      </p:sp>
      <p:sp>
        <p:nvSpPr>
          <p:cNvPr id="5" name="TextBox 4">
            <a:extLst>
              <a:ext uri="{FF2B5EF4-FFF2-40B4-BE49-F238E27FC236}">
                <a16:creationId xmlns:a16="http://schemas.microsoft.com/office/drawing/2014/main" xmlns="" id="{C33C3146-3AFB-3FD9-94AD-AFCDAF1D032B}"/>
              </a:ext>
            </a:extLst>
          </p:cNvPr>
          <p:cNvSpPr txBox="1"/>
          <p:nvPr/>
        </p:nvSpPr>
        <p:spPr>
          <a:xfrm>
            <a:off x="235974" y="79109"/>
            <a:ext cx="11513573" cy="830997"/>
          </a:xfrm>
          <a:prstGeom prst="rect">
            <a:avLst/>
          </a:prstGeom>
          <a:noFill/>
        </p:spPr>
        <p:txBody>
          <a:bodyPr wrap="square">
            <a:spAutoFit/>
          </a:bodyPr>
          <a:lstStyle/>
          <a:p>
            <a:pPr algn="ctr"/>
            <a:r>
              <a:rPr lang="ru-RU" sz="2400" b="1" dirty="0">
                <a:solidFill>
                  <a:schemeClr val="accent1">
                    <a:lumMod val="90000"/>
                    <a:lumOff val="10000"/>
                  </a:schemeClr>
                </a:solidFill>
              </a:rPr>
              <a:t>Тактика ведения пациентов, показания к оказанию специализированной медицинской помощи в стационарных условиях</a:t>
            </a:r>
          </a:p>
        </p:txBody>
      </p:sp>
    </p:spTree>
    <p:extLst>
      <p:ext uri="{BB962C8B-B14F-4D97-AF65-F5344CB8AC3E}">
        <p14:creationId xmlns:p14="http://schemas.microsoft.com/office/powerpoint/2010/main" xmlns="" val="30902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2677" y="-85462"/>
            <a:ext cx="4239430" cy="584775"/>
          </a:xfrm>
          <a:prstGeom prst="rect">
            <a:avLst/>
          </a:prstGeom>
        </p:spPr>
        <p:txBody>
          <a:bodyPr wrap="none">
            <a:spAutoFit/>
          </a:bodyPr>
          <a:lstStyle/>
          <a:p>
            <a:r>
              <a:rPr lang="ru-RU" sz="3200" b="1" dirty="0">
                <a:solidFill>
                  <a:schemeClr val="accent1">
                    <a:lumMod val="90000"/>
                    <a:lumOff val="10000"/>
                  </a:schemeClr>
                </a:solidFill>
              </a:rPr>
              <a:t>Клиническая картина </a:t>
            </a:r>
          </a:p>
        </p:txBody>
      </p:sp>
      <p:sp>
        <p:nvSpPr>
          <p:cNvPr id="3" name="Прямоугольник 2"/>
          <p:cNvSpPr/>
          <p:nvPr/>
        </p:nvSpPr>
        <p:spPr>
          <a:xfrm>
            <a:off x="254735" y="499313"/>
            <a:ext cx="11815314" cy="6740307"/>
          </a:xfrm>
          <a:prstGeom prst="rect">
            <a:avLst/>
          </a:prstGeom>
        </p:spPr>
        <p:txBody>
          <a:bodyPr wrap="square">
            <a:spAutoFit/>
          </a:bodyPr>
          <a:lstStyle/>
          <a:p>
            <a:pPr indent="457200">
              <a:lnSpc>
                <a:spcPct val="150000"/>
              </a:lnSpc>
            </a:pPr>
            <a:r>
              <a:rPr lang="ru-RU" b="0" i="0" dirty="0">
                <a:solidFill>
                  <a:srgbClr val="181D21"/>
                </a:solidFill>
                <a:effectLst/>
              </a:rPr>
              <a:t>Симптомы инфекционного эндокардита обычно развиваются в течение двух недель от начала заболевания. В зависимости от причины, состояния иммунной системы и других факторов болезнь может протекать по-разному.</a:t>
            </a:r>
          </a:p>
          <a:p>
            <a:pPr indent="457200">
              <a:lnSpc>
                <a:spcPct val="150000"/>
              </a:lnSpc>
            </a:pPr>
            <a:r>
              <a:rPr lang="ru-RU" b="0" i="0" dirty="0">
                <a:solidFill>
                  <a:srgbClr val="181D21"/>
                </a:solidFill>
                <a:effectLst/>
              </a:rPr>
              <a:t>Выделяют три группы симптомов:</a:t>
            </a:r>
          </a:p>
          <a:p>
            <a:pPr indent="457200">
              <a:lnSpc>
                <a:spcPct val="150000"/>
              </a:lnSpc>
              <a:buFont typeface="Arial" panose="020B0604020202020204" pitchFamily="34" charset="0"/>
              <a:buChar char="•"/>
            </a:pPr>
            <a:r>
              <a:rPr lang="ru-RU" b="0" i="0" dirty="0">
                <a:solidFill>
                  <a:srgbClr val="181D21"/>
                </a:solidFill>
                <a:effectLst/>
              </a:rPr>
              <a:t>проявления инфекционного процесса;</a:t>
            </a:r>
          </a:p>
          <a:p>
            <a:pPr indent="457200">
              <a:lnSpc>
                <a:spcPct val="150000"/>
              </a:lnSpc>
              <a:buFont typeface="Arial" panose="020B0604020202020204" pitchFamily="34" charset="0"/>
              <a:buChar char="•"/>
            </a:pPr>
            <a:r>
              <a:rPr lang="ru-RU" b="0" i="0" dirty="0">
                <a:solidFill>
                  <a:srgbClr val="181D21"/>
                </a:solidFill>
                <a:effectLst/>
              </a:rPr>
              <a:t>кардиальные признаки;</a:t>
            </a:r>
          </a:p>
          <a:p>
            <a:pPr indent="457200">
              <a:lnSpc>
                <a:spcPct val="150000"/>
              </a:lnSpc>
              <a:buFont typeface="Arial" panose="020B0604020202020204" pitchFamily="34" charset="0"/>
              <a:buChar char="•"/>
            </a:pPr>
            <a:r>
              <a:rPr lang="ru-RU" b="0" i="0" dirty="0">
                <a:solidFill>
                  <a:srgbClr val="181D21"/>
                </a:solidFill>
                <a:effectLst/>
              </a:rPr>
              <a:t>внесердечные проявления (эмболия, гепатит, </a:t>
            </a:r>
            <a:r>
              <a:rPr lang="ru-RU" b="0" i="0" u="none" strike="noStrike" dirty="0" err="1">
                <a:solidFill>
                  <a:schemeClr val="tx1">
                    <a:lumMod val="95000"/>
                    <a:lumOff val="5000"/>
                  </a:schemeClr>
                </a:solidFill>
                <a:effectLst/>
              </a:rPr>
              <a:t>гломерулонефрит</a:t>
            </a:r>
            <a:r>
              <a:rPr lang="ru-RU" b="0" i="0" dirty="0">
                <a:solidFill>
                  <a:srgbClr val="181D21"/>
                </a:solidFill>
                <a:effectLst/>
              </a:rPr>
              <a:t>, </a:t>
            </a:r>
            <a:r>
              <a:rPr lang="ru-RU" b="0" i="0" dirty="0" err="1">
                <a:solidFill>
                  <a:srgbClr val="181D21"/>
                </a:solidFill>
                <a:effectLst/>
              </a:rPr>
              <a:t>васкулит</a:t>
            </a:r>
            <a:r>
              <a:rPr lang="ru-RU" b="0" i="0" dirty="0">
                <a:solidFill>
                  <a:srgbClr val="181D21"/>
                </a:solidFill>
                <a:effectLst/>
              </a:rPr>
              <a:t>, высыпания на коже).</a:t>
            </a:r>
          </a:p>
          <a:p>
            <a:pPr indent="457200">
              <a:lnSpc>
                <a:spcPct val="150000"/>
              </a:lnSpc>
            </a:pPr>
            <a:r>
              <a:rPr lang="ru-RU" dirty="0"/>
              <a:t>Основные жалобы при инфекционном эндокардите — это длительное повышение температуры до 37,1—38,0 °C, как правило с ознобом и потливостью, отсутствие аппетита и снижение веса </a:t>
            </a:r>
            <a:r>
              <a:rPr lang="ru-RU" baseline="30000" dirty="0">
                <a:hlinkClick r:id="rId2"/>
              </a:rPr>
              <a:t>[5]</a:t>
            </a:r>
            <a:r>
              <a:rPr lang="ru-RU" dirty="0"/>
              <a:t>.</a:t>
            </a:r>
          </a:p>
          <a:p>
            <a:pPr indent="457200">
              <a:lnSpc>
                <a:spcPct val="150000"/>
              </a:lnSpc>
            </a:pPr>
            <a:r>
              <a:rPr lang="ru-RU" dirty="0"/>
              <a:t>Примерно у половины пациентов возникает хотя бы один классический признак подострого инфекционного эндокардита:</a:t>
            </a:r>
          </a:p>
          <a:p>
            <a:pPr indent="457200">
              <a:lnSpc>
                <a:spcPct val="150000"/>
              </a:lnSpc>
            </a:pPr>
            <a:r>
              <a:rPr lang="ru-RU" dirty="0"/>
              <a:t>петехии (мелкие точечные кровоизлияния);</a:t>
            </a:r>
          </a:p>
          <a:p>
            <a:pPr indent="457200">
              <a:lnSpc>
                <a:spcPct val="150000"/>
              </a:lnSpc>
            </a:pPr>
            <a:r>
              <a:rPr lang="ru-RU" dirty="0" err="1"/>
              <a:t>подногтевые</a:t>
            </a:r>
            <a:r>
              <a:rPr lang="ru-RU" dirty="0"/>
              <a:t> кровоизлияния;</a:t>
            </a:r>
          </a:p>
          <a:p>
            <a:pPr indent="457200">
              <a:lnSpc>
                <a:spcPct val="150000"/>
              </a:lnSpc>
            </a:pPr>
            <a:r>
              <a:rPr lang="ru-RU" dirty="0"/>
              <a:t>узелки </a:t>
            </a:r>
            <a:r>
              <a:rPr lang="ru-RU" dirty="0" err="1"/>
              <a:t>Ослера</a:t>
            </a:r>
            <a:r>
              <a:rPr lang="ru-RU" dirty="0"/>
              <a:t>: болезненные подкожные узелки, обычно на подушечках пальцев;</a:t>
            </a:r>
          </a:p>
          <a:p>
            <a:pPr indent="457200">
              <a:lnSpc>
                <a:spcPct val="150000"/>
              </a:lnSpc>
            </a:pPr>
            <a:r>
              <a:rPr lang="ru-RU" dirty="0"/>
              <a:t>очаги </a:t>
            </a:r>
            <a:r>
              <a:rPr lang="ru-RU" dirty="0" err="1"/>
              <a:t>Джейнуэя</a:t>
            </a:r>
            <a:r>
              <a:rPr lang="ru-RU" dirty="0"/>
              <a:t>: безболезненные пятна на ладонях и подошвах;</a:t>
            </a:r>
          </a:p>
          <a:p>
            <a:pPr indent="457200">
              <a:lnSpc>
                <a:spcPct val="150000"/>
              </a:lnSpc>
            </a:pPr>
            <a:r>
              <a:rPr lang="ru-RU" dirty="0"/>
              <a:t>пятна Рота: кровоизлияния в сетчатку с белыми участками в центре (редко)</a:t>
            </a:r>
          </a:p>
          <a:p>
            <a:pPr>
              <a:lnSpc>
                <a:spcPct val="150000"/>
              </a:lnSpc>
            </a:pPr>
            <a:endParaRPr lang="ru-RU" b="0" i="0" dirty="0">
              <a:solidFill>
                <a:srgbClr val="181D21"/>
              </a:solidFill>
              <a:effectLst/>
            </a:endParaRPr>
          </a:p>
        </p:txBody>
      </p:sp>
    </p:spTree>
    <p:extLst>
      <p:ext uri="{BB962C8B-B14F-4D97-AF65-F5344CB8AC3E}">
        <p14:creationId xmlns:p14="http://schemas.microsoft.com/office/powerpoint/2010/main" xmlns="" val="53567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2677" y="-85462"/>
            <a:ext cx="4239430" cy="584775"/>
          </a:xfrm>
          <a:prstGeom prst="rect">
            <a:avLst/>
          </a:prstGeom>
        </p:spPr>
        <p:txBody>
          <a:bodyPr wrap="none">
            <a:spAutoFit/>
          </a:bodyPr>
          <a:lstStyle/>
          <a:p>
            <a:r>
              <a:rPr lang="ru-RU" sz="3200" b="1" dirty="0">
                <a:solidFill>
                  <a:schemeClr val="accent1">
                    <a:lumMod val="90000"/>
                    <a:lumOff val="10000"/>
                  </a:schemeClr>
                </a:solidFill>
              </a:rPr>
              <a:t>Клиническая картина </a:t>
            </a:r>
          </a:p>
        </p:txBody>
      </p:sp>
      <p:pic>
        <p:nvPicPr>
          <p:cNvPr id="3" name="Рисунок 2"/>
          <p:cNvPicPr>
            <a:picLocks noChangeAspect="1"/>
          </p:cNvPicPr>
          <p:nvPr/>
        </p:nvPicPr>
        <p:blipFill>
          <a:blip r:embed="rId2"/>
          <a:stretch>
            <a:fillRect/>
          </a:stretch>
        </p:blipFill>
        <p:spPr>
          <a:xfrm>
            <a:off x="419190" y="642488"/>
            <a:ext cx="11321361" cy="4821704"/>
          </a:xfrm>
          <a:prstGeom prst="rect">
            <a:avLst/>
          </a:prstGeom>
        </p:spPr>
      </p:pic>
      <p:sp>
        <p:nvSpPr>
          <p:cNvPr id="4" name="Прямоугольник 3"/>
          <p:cNvSpPr/>
          <p:nvPr/>
        </p:nvSpPr>
        <p:spPr>
          <a:xfrm>
            <a:off x="4042677" y="5607367"/>
            <a:ext cx="4549451" cy="338554"/>
          </a:xfrm>
          <a:prstGeom prst="rect">
            <a:avLst/>
          </a:prstGeom>
        </p:spPr>
        <p:txBody>
          <a:bodyPr wrap="none">
            <a:spAutoFit/>
          </a:bodyPr>
          <a:lstStyle/>
          <a:p>
            <a:r>
              <a:rPr lang="ru-RU" sz="1600" b="0" i="1" dirty="0">
                <a:solidFill>
                  <a:srgbClr val="181D21"/>
                </a:solidFill>
                <a:effectLst/>
              </a:rPr>
              <a:t>Рис: Узел </a:t>
            </a:r>
            <a:r>
              <a:rPr lang="ru-RU" sz="1600" b="0" i="1" dirty="0" err="1">
                <a:solidFill>
                  <a:srgbClr val="181D21"/>
                </a:solidFill>
                <a:effectLst/>
              </a:rPr>
              <a:t>Ослера</a:t>
            </a:r>
            <a:r>
              <a:rPr lang="ru-RU" sz="1600" b="0" i="1" dirty="0">
                <a:solidFill>
                  <a:srgbClr val="181D21"/>
                </a:solidFill>
                <a:effectLst/>
              </a:rPr>
              <a:t> (слева) и очаг </a:t>
            </a:r>
            <a:r>
              <a:rPr lang="ru-RU" sz="1600" b="0" i="1" dirty="0" err="1">
                <a:solidFill>
                  <a:srgbClr val="181D21"/>
                </a:solidFill>
                <a:effectLst/>
              </a:rPr>
              <a:t>Джейнуэя</a:t>
            </a:r>
            <a:r>
              <a:rPr lang="ru-RU" sz="1600" b="0" i="1" dirty="0">
                <a:solidFill>
                  <a:srgbClr val="181D21"/>
                </a:solidFill>
                <a:effectLst/>
              </a:rPr>
              <a:t> (справа)</a:t>
            </a:r>
            <a:endParaRPr lang="ru-RU" sz="1600" dirty="0"/>
          </a:p>
        </p:txBody>
      </p:sp>
    </p:spTree>
    <p:extLst>
      <p:ext uri="{BB962C8B-B14F-4D97-AF65-F5344CB8AC3E}">
        <p14:creationId xmlns:p14="http://schemas.microsoft.com/office/powerpoint/2010/main" xmlns="" val="329457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2677" y="-85462"/>
            <a:ext cx="4239430" cy="584775"/>
          </a:xfrm>
          <a:prstGeom prst="rect">
            <a:avLst/>
          </a:prstGeom>
        </p:spPr>
        <p:txBody>
          <a:bodyPr wrap="none">
            <a:spAutoFit/>
          </a:bodyPr>
          <a:lstStyle/>
          <a:p>
            <a:r>
              <a:rPr lang="ru-RU" sz="3200" b="1" dirty="0">
                <a:solidFill>
                  <a:schemeClr val="accent1">
                    <a:lumMod val="90000"/>
                    <a:lumOff val="10000"/>
                  </a:schemeClr>
                </a:solidFill>
              </a:rPr>
              <a:t>Клиническая картина </a:t>
            </a:r>
          </a:p>
        </p:txBody>
      </p:sp>
      <p:sp>
        <p:nvSpPr>
          <p:cNvPr id="3" name="Прямоугольник 2"/>
          <p:cNvSpPr/>
          <p:nvPr/>
        </p:nvSpPr>
        <p:spPr>
          <a:xfrm>
            <a:off x="140898" y="645812"/>
            <a:ext cx="12051102" cy="5866350"/>
          </a:xfrm>
          <a:prstGeom prst="rect">
            <a:avLst/>
          </a:prstGeom>
        </p:spPr>
        <p:txBody>
          <a:bodyPr wrap="square">
            <a:spAutoFit/>
          </a:bodyPr>
          <a:lstStyle/>
          <a:p>
            <a:pPr indent="457200">
              <a:lnSpc>
                <a:spcPct val="150000"/>
              </a:lnSpc>
            </a:pPr>
            <a:r>
              <a:rPr lang="ru-RU" b="0" i="0" dirty="0">
                <a:solidFill>
                  <a:schemeClr val="tx1">
                    <a:lumMod val="95000"/>
                    <a:lumOff val="5000"/>
                  </a:schemeClr>
                </a:solidFill>
                <a:effectLst/>
              </a:rPr>
              <a:t>К другим возможным симптомам инфекционного эндокардита относятся:</a:t>
            </a:r>
          </a:p>
          <a:p>
            <a:pPr indent="457200">
              <a:lnSpc>
                <a:spcPct val="150000"/>
              </a:lnSpc>
              <a:buFont typeface="Arial" panose="020B0604020202020204" pitchFamily="34" charset="0"/>
              <a:buChar char="•"/>
            </a:pPr>
            <a:r>
              <a:rPr lang="ru-RU" b="0" i="0" dirty="0">
                <a:solidFill>
                  <a:schemeClr val="tx1">
                    <a:lumMod val="95000"/>
                    <a:lumOff val="5000"/>
                  </a:schemeClr>
                </a:solidFill>
                <a:effectLst/>
              </a:rPr>
              <a:t>бледный, серовато-жёлтый оттенок кожи (цвета «кофе с молоком»);</a:t>
            </a:r>
          </a:p>
          <a:p>
            <a:pPr indent="457200">
              <a:lnSpc>
                <a:spcPct val="150000"/>
              </a:lnSpc>
              <a:buFont typeface="Arial" panose="020B0604020202020204" pitchFamily="34" charset="0"/>
              <a:buChar char="•"/>
            </a:pPr>
            <a:r>
              <a:rPr lang="ru-RU" b="0" i="0" dirty="0">
                <a:solidFill>
                  <a:schemeClr val="tx1">
                    <a:lumMod val="95000"/>
                    <a:lumOff val="5000"/>
                  </a:schemeClr>
                </a:solidFill>
                <a:effectLst/>
              </a:rPr>
              <a:t>рвота и тошнота;</a:t>
            </a:r>
          </a:p>
          <a:p>
            <a:pPr indent="457200">
              <a:lnSpc>
                <a:spcPct val="150000"/>
              </a:lnSpc>
              <a:buFont typeface="Arial" panose="020B0604020202020204" pitchFamily="34" charset="0"/>
              <a:buChar char="•"/>
            </a:pPr>
            <a:r>
              <a:rPr lang="ru-RU" b="0" i="0" dirty="0">
                <a:solidFill>
                  <a:schemeClr val="tx1">
                    <a:lumMod val="95000"/>
                    <a:lumOff val="5000"/>
                  </a:schemeClr>
                </a:solidFill>
                <a:effectLst/>
              </a:rPr>
              <a:t>боли в суставах (у 20 % пациентов болят сразу несколько суставов, могут поражаться мелкие суставы кистей и стоп, но чаще страдают крупные суставы);</a:t>
            </a:r>
          </a:p>
          <a:p>
            <a:pPr indent="457200">
              <a:lnSpc>
                <a:spcPct val="150000"/>
              </a:lnSpc>
              <a:buFont typeface="Arial" panose="020B0604020202020204" pitchFamily="34" charset="0"/>
              <a:buChar char="•"/>
            </a:pPr>
            <a:r>
              <a:rPr lang="ru-RU" b="0" i="0" dirty="0">
                <a:solidFill>
                  <a:schemeClr val="tx1">
                    <a:lumMod val="95000"/>
                    <a:lumOff val="5000"/>
                  </a:schemeClr>
                </a:solidFill>
                <a:effectLst/>
              </a:rPr>
              <a:t>симптомы, напоминающие </a:t>
            </a:r>
            <a:r>
              <a:rPr lang="ru-RU" b="0" i="0" u="none" strike="noStrike" dirty="0">
                <a:solidFill>
                  <a:schemeClr val="tx1">
                    <a:lumMod val="95000"/>
                    <a:lumOff val="5000"/>
                  </a:schemeClr>
                </a:solidFill>
                <a:effectLst/>
              </a:rPr>
              <a:t>грипп</a:t>
            </a:r>
            <a:r>
              <a:rPr lang="ru-RU" b="0" i="0" dirty="0">
                <a:solidFill>
                  <a:schemeClr val="tx1">
                    <a:lumMod val="95000"/>
                    <a:lumOff val="5000"/>
                  </a:schemeClr>
                </a:solidFill>
                <a:effectLst/>
              </a:rPr>
              <a:t>, боли в разных группах мышц, притупление чувствительности (как при </a:t>
            </a:r>
            <a:r>
              <a:rPr lang="ru-RU" b="0" i="0" u="none" strike="noStrike" dirty="0">
                <a:solidFill>
                  <a:schemeClr val="tx1">
                    <a:lumMod val="95000"/>
                    <a:lumOff val="5000"/>
                  </a:schemeClr>
                </a:solidFill>
                <a:effectLst/>
              </a:rPr>
              <a:t>брюшном тифе</a:t>
            </a:r>
            <a:r>
              <a:rPr lang="ru-RU" b="0" i="0" dirty="0">
                <a:solidFill>
                  <a:schemeClr val="tx1">
                    <a:lumMod val="95000"/>
                    <a:lumOff val="5000"/>
                  </a:schemeClr>
                </a:solidFill>
                <a:effectLst/>
              </a:rPr>
              <a:t>), головные боли;</a:t>
            </a:r>
          </a:p>
          <a:p>
            <a:pPr indent="457200">
              <a:lnSpc>
                <a:spcPct val="150000"/>
              </a:lnSpc>
              <a:buFont typeface="Arial" panose="020B0604020202020204" pitchFamily="34" charset="0"/>
              <a:buChar char="•"/>
            </a:pPr>
            <a:r>
              <a:rPr lang="ru-RU" b="0" i="0" dirty="0">
                <a:solidFill>
                  <a:schemeClr val="tx1">
                    <a:lumMod val="95000"/>
                    <a:lumOff val="5000"/>
                  </a:schemeClr>
                </a:solidFill>
                <a:effectLst/>
              </a:rPr>
              <a:t>боль в области груди;</a:t>
            </a:r>
          </a:p>
          <a:p>
            <a:pPr indent="457200">
              <a:lnSpc>
                <a:spcPct val="150000"/>
              </a:lnSpc>
              <a:buFont typeface="Arial" panose="020B0604020202020204" pitchFamily="34" charset="0"/>
              <a:buChar char="•"/>
            </a:pPr>
            <a:r>
              <a:rPr lang="ru-RU" b="0" i="0" dirty="0">
                <a:solidFill>
                  <a:schemeClr val="tx1">
                    <a:lumMod val="95000"/>
                    <a:lumOff val="5000"/>
                  </a:schemeClr>
                </a:solidFill>
                <a:effectLst/>
              </a:rPr>
              <a:t>кровоизлияние под конъюнктиву (слизистую оболочку, покрывающую заднюю поверхность век и переднюю часть глазного яблока до роговицы);</a:t>
            </a:r>
          </a:p>
          <a:p>
            <a:pPr indent="457200">
              <a:lnSpc>
                <a:spcPct val="150000"/>
              </a:lnSpc>
              <a:buFont typeface="Arial" panose="020B0604020202020204" pitchFamily="34" charset="0"/>
              <a:buChar char="•"/>
            </a:pPr>
            <a:r>
              <a:rPr lang="ru-RU" b="0" i="0" dirty="0">
                <a:solidFill>
                  <a:schemeClr val="tx1">
                    <a:lumMod val="95000"/>
                    <a:lumOff val="5000"/>
                  </a:schemeClr>
                </a:solidFill>
                <a:effectLst/>
              </a:rPr>
              <a:t>боль в правом подреберье, симптомы, напоминающие </a:t>
            </a:r>
            <a:r>
              <a:rPr lang="ru-RU" b="0" i="0" u="none" strike="noStrike" dirty="0">
                <a:solidFill>
                  <a:schemeClr val="tx1">
                    <a:lumMod val="95000"/>
                    <a:lumOff val="5000"/>
                  </a:schemeClr>
                </a:solidFill>
                <a:effectLst/>
              </a:rPr>
              <a:t>аппендицит;</a:t>
            </a:r>
            <a:endParaRPr lang="ru-RU" b="0" i="0" dirty="0">
              <a:solidFill>
                <a:schemeClr val="tx1">
                  <a:lumMod val="95000"/>
                  <a:lumOff val="5000"/>
                </a:schemeClr>
              </a:solidFill>
              <a:effectLst/>
            </a:endParaRPr>
          </a:p>
          <a:p>
            <a:pPr indent="457200">
              <a:lnSpc>
                <a:spcPct val="150000"/>
              </a:lnSpc>
              <a:buFont typeface="Arial" panose="020B0604020202020204" pitchFamily="34" charset="0"/>
              <a:buChar char="•"/>
            </a:pPr>
            <a:r>
              <a:rPr lang="ru-RU" b="0" i="0" dirty="0">
                <a:solidFill>
                  <a:schemeClr val="tx1">
                    <a:lumMod val="95000"/>
                    <a:lumOff val="5000"/>
                  </a:schemeClr>
                </a:solidFill>
                <a:effectLst/>
              </a:rPr>
              <a:t>бред (последствие поражения нервной системы).</a:t>
            </a:r>
          </a:p>
          <a:p>
            <a:pPr indent="457200">
              <a:lnSpc>
                <a:spcPct val="150000"/>
              </a:lnSpc>
            </a:pPr>
            <a:r>
              <a:rPr lang="ru-RU" b="0" i="0" dirty="0">
                <a:solidFill>
                  <a:schemeClr val="tx1">
                    <a:lumMod val="95000"/>
                    <a:lumOff val="5000"/>
                  </a:schemeClr>
                </a:solidFill>
                <a:effectLst/>
              </a:rPr>
              <a:t>Сердечная недостаточность, возникающая при поражении клапанов, проявляется отёками ног, увеличением объёма живота, одышкой при небольшой нагрузке и частым мочеиспусканием по ночам.</a:t>
            </a:r>
          </a:p>
        </p:txBody>
      </p:sp>
    </p:spTree>
    <p:extLst>
      <p:ext uri="{BB962C8B-B14F-4D97-AF65-F5344CB8AC3E}">
        <p14:creationId xmlns:p14="http://schemas.microsoft.com/office/powerpoint/2010/main" xmlns="" val="4128028835"/>
      </p:ext>
    </p:extLst>
  </p:cSld>
  <p:clrMapOvr>
    <a:masterClrMapping/>
  </p:clrMapOvr>
</p:sld>
</file>

<file path=ppt/theme/theme1.xml><?xml version="1.0" encoding="utf-8"?>
<a:theme xmlns:a="http://schemas.openxmlformats.org/drawingml/2006/main" name="Дивиденд">
  <a:themeElements>
    <a:clrScheme name="Дивиденд">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Дивиденд">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Дивиденд">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TM03457464[[fn=Дивиденд]]</Template>
  <TotalTime>658</TotalTime>
  <Words>3130</Words>
  <Application>Microsoft Office PowerPoint</Application>
  <PresentationFormat>Произвольный</PresentationFormat>
  <Paragraphs>397</Paragraphs>
  <Slides>63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Дивиденд</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Артеменкова</dc:creator>
  <cp:lastModifiedBy>Пользователь Windows</cp:lastModifiedBy>
  <cp:revision>33</cp:revision>
  <dcterms:created xsi:type="dcterms:W3CDTF">2025-08-08T08:40:25Z</dcterms:created>
  <dcterms:modified xsi:type="dcterms:W3CDTF">2025-12-06T12:30:43Z</dcterms:modified>
</cp:coreProperties>
</file>