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70" r:id="rId6"/>
    <p:sldId id="271" r:id="rId7"/>
    <p:sldId id="259" r:id="rId8"/>
    <p:sldId id="261" r:id="rId9"/>
    <p:sldId id="265" r:id="rId10"/>
    <p:sldId id="27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C6BC4341-C7A4-4223-931F-8FD3E711F2E1}">
          <p14:sldIdLst>
            <p14:sldId id="256"/>
            <p14:sldId id="260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746" y="496772"/>
            <a:ext cx="10331355" cy="1305903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/>
            </a:r>
            <a:br>
              <a:rPr lang="uk-UA" sz="4800" dirty="0" smtClean="0">
                <a:solidFill>
                  <a:schemeClr val="tx1"/>
                </a:solidFill>
              </a:rPr>
            </a:br>
            <a:r>
              <a:rPr lang="uk-UA" sz="4800" dirty="0">
                <a:solidFill>
                  <a:schemeClr val="tx1"/>
                </a:solidFill>
              </a:rPr>
              <a:t/>
            </a:r>
            <a:br>
              <a:rPr lang="uk-UA" sz="4800" dirty="0">
                <a:solidFill>
                  <a:schemeClr val="tx1"/>
                </a:solidFill>
              </a:rPr>
            </a:br>
            <a:r>
              <a:rPr lang="uk-UA" sz="8000" dirty="0"/>
              <a:t/>
            </a:r>
            <a:br>
              <a:rPr lang="uk-UA" sz="8000" dirty="0"/>
            </a:br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Магнитотерапия</a:t>
            </a:r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656" t="26957" r="38144" b="19565"/>
          <a:stretch>
            <a:fillRect/>
          </a:stretch>
        </p:blipFill>
        <p:spPr bwMode="auto">
          <a:xfrm>
            <a:off x="1515292" y="1711442"/>
            <a:ext cx="7145383" cy="46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659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391887"/>
            <a:ext cx="9302689" cy="62962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Источником постоянного магнитного поля являются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магнитофоры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магнитоэласты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Это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магнитоносители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изготовленные из полимерных, минеральных или порошкообразных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ферромагнитных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наполнителей (феррит бария), с магнитной активностью 10—50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милитесл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(плотность магнитного потока на 1 см2). Магнитное поле быстро убывает, и на расстоянии 5-6 см от индуктора оно почти отсутствует.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качестве генераторов переменного магнитного поля применяют аппараты: «Полюс-1» и «Полюс-101» — индукторы которого представлены соленоидами.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Глубина проникновения магнитного поля в ткани при воздействии одним индуктором составляет 3-4 см, при воздействии двумя индукторами — 7-8 см.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Морфологически выявляется быстрое снижение воспаления, уплотнение сосудистой стенки, уменьшение разрастания эпителия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склерозирования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соединительной ткани.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Обнаружено тормозящее действие магнитного поля на рост злокачественных опухолей, так как магнитное поле тормозит пластический обмен клетки.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характеристикой магнитного поля служит плотность магнитного потока, единицей измерения которой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Тл (тесла).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0"/>
            <a:ext cx="9138241" cy="6858000"/>
          </a:xfrm>
        </p:spPr>
      </p:pic>
    </p:spTree>
    <p:extLst>
      <p:ext uri="{BB962C8B-B14F-4D97-AF65-F5344CB8AC3E}">
        <p14:creationId xmlns="" xmlns:p14="http://schemas.microsoft.com/office/powerpoint/2010/main" val="35871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27" y="131929"/>
            <a:ext cx="9078670" cy="9053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Магнитотерапи́я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метод, при котором с лечебной целью применяют переменное низкочастотное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Гц) магнитное поле.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" y="2129246"/>
            <a:ext cx="9627326" cy="47287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действии переменного магнитного поля низкой частоты в тканях образуются низкочастотные вихревые токи, так как происходит перемещение заряженных частиц (под действием этого магнитного поля). Эти вихревые токи изменяют физико-химические и биохимические процессы организма: изменяется проницаемость клеточных мембран,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среды, изменяются обменные процессы.</a:t>
            </a:r>
          </a:p>
          <a:p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4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и методы воздействия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магнитотерапии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Импульсные вспышки.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Осуществляет стимуляцию мышечных тканей, включая сердечные мышцы.</a:t>
            </a:r>
          </a:p>
          <a:p>
            <a:pPr fontAlgn="base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Постоянное магнитное поле.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Снимает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успокаивает и применяется как повышение иммунитета или его стимуляция, для укрепления защитного механизма.</a:t>
            </a:r>
          </a:p>
          <a:p>
            <a:pPr fontAlgn="base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Переменная интенсивность магнитного поля.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Уменьшает отеки, снимает болевые ощущения, уменьшает интенсивность воспалительных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процессов.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3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61" y="186519"/>
            <a:ext cx="8596668" cy="1320800"/>
          </a:xfrm>
        </p:spPr>
        <p:txBody>
          <a:bodyPr>
            <a:normAutofit/>
          </a:bodyPr>
          <a:lstStyle/>
          <a:p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магнитотерапии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23" y="1405720"/>
            <a:ext cx="7876108" cy="5452279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действия магнитных полей на органы и ткани до конца не изучен, но уже известно, что такое воздействие способствует улучшению кровообращения, обмена веществ, трофики тканей. Выделяется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анальгизирующее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противовоспалительное действие.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Установлено, что под действием переменного магнитного поля в слизистых оболочках происходит ускорение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микроциркуляции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снижение тканевой проницаемости, повышение периферического тонуса капилляров, снижение индекса эластичности, что свидетельствует об устранении венозного застоя, повышается уровень насыщения крови кислородом.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19" y="2129049"/>
            <a:ext cx="4206923" cy="2804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79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Центральные эффекты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436" y="1546439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Седативный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Гипотензивный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Нейроэндокринный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Проявляются при воздействии на голову и рефлексогенные зоны (воротниковая,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паравертебральные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зоны шейного и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верхнегрудного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отдела, передняя поверхность шеи.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Развиваются после однократного или повторного воздействия.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Срок последействия – не более 2-3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после курса.</a:t>
            </a:r>
          </a:p>
          <a:p>
            <a:pPr>
              <a:lnSpc>
                <a:spcPct val="90000"/>
              </a:lnSpc>
              <a:buNone/>
            </a:pPr>
            <a:endParaRPr lang="ru-RU" altLang="ru-RU" dirty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0802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27" y="184696"/>
            <a:ext cx="8596668" cy="1320800"/>
          </a:xfrm>
        </p:spPr>
        <p:txBody>
          <a:bodyPr/>
          <a:lstStyle/>
          <a:p>
            <a:r>
              <a:rPr lang="ru-RU" alt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(очаговые) эффекты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7" y="1505496"/>
            <a:ext cx="8596668" cy="5168259"/>
          </a:xfrm>
        </p:spPr>
        <p:txBody>
          <a:bodyPr>
            <a:normAutofit fontScale="85000" lnSpcReduction="10000"/>
          </a:bodyPr>
          <a:lstStyle/>
          <a:p>
            <a:pPr marL="609600" indent="-609600"/>
            <a:r>
              <a:rPr lang="ru-RU" alt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Трофический</a:t>
            </a:r>
          </a:p>
          <a:p>
            <a:pPr marL="609600" indent="-609600"/>
            <a:r>
              <a:rPr lang="ru-RU" alt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Сосудорасширяющий</a:t>
            </a:r>
          </a:p>
          <a:p>
            <a:pPr marL="609600" indent="-609600"/>
            <a:r>
              <a:rPr lang="ru-RU" altLang="ru-RU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Гипокоагулирующий</a:t>
            </a:r>
            <a:r>
              <a:rPr lang="ru-RU" alt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/>
            <a:r>
              <a:rPr lang="ru-RU" alt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Противовоспалительный</a:t>
            </a:r>
          </a:p>
          <a:p>
            <a:pPr marL="609600" indent="-609600"/>
            <a:r>
              <a:rPr lang="ru-RU" alt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Десенсибилизирующий</a:t>
            </a:r>
          </a:p>
          <a:p>
            <a:pPr marL="609600" indent="-609600"/>
            <a:r>
              <a:rPr lang="ru-RU" altLang="ru-RU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Противоотечный</a:t>
            </a:r>
            <a:endParaRPr lang="ru-RU" alt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alt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Болеутоляющий </a:t>
            </a:r>
          </a:p>
          <a:p>
            <a:pPr marL="609600" indent="-609600">
              <a:buNone/>
            </a:pPr>
            <a:r>
              <a:rPr lang="ru-RU" alt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Развиваются независимо от зоны воздействия.</a:t>
            </a:r>
          </a:p>
          <a:p>
            <a:pPr marL="609600" indent="-609600">
              <a:buNone/>
            </a:pPr>
            <a:r>
              <a:rPr lang="ru-RU" alt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Требуется курс из 6-10 процедур.</a:t>
            </a:r>
          </a:p>
          <a:p>
            <a:pPr marL="609600" indent="-609600">
              <a:buNone/>
            </a:pPr>
            <a:r>
              <a:rPr lang="ru-RU" alt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Последействие – от 2 до 6 мес. после курса.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345" t="17846" r="31319" b="10769"/>
          <a:stretch>
            <a:fillRect/>
          </a:stretch>
        </p:blipFill>
        <p:spPr bwMode="auto">
          <a:xfrm>
            <a:off x="5930537" y="1136469"/>
            <a:ext cx="5851765" cy="395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862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872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магнитотерапии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674" y="1665026"/>
            <a:ext cx="7810989" cy="442187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заболевания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системы (ишемическая болезнь сердца, гипертоническая болезнь I стадии);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заболевания периферических сосудов 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облитерирующий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эндартериит, атеросклероз сосудов нижних конечностей, хроническая венозная недостаточность с наличием трофических язв, тромбофлебит);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заболевания органов пищеварения (язвенная болезнь желудка и двенадцатиперстной кишки);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заболевания опорно-двигательного аппарата 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ревматоидный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артрит,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остеоартроз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заболевания центральной нервной системы (последствия перенесенного нарушения мозгового кровообращения, черепно-мозговой травмы);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кожные заболевания (дерматозы, нейродермиты, экзема).</a:t>
            </a:r>
          </a:p>
          <a:p>
            <a:pPr fontAlgn="base">
              <a:buNone/>
            </a:pP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75" y="0"/>
            <a:ext cx="4545325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73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996" y="185935"/>
            <a:ext cx="4311312" cy="1320800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uk-UA" b="1" dirty="0"/>
              <a:t/>
            </a:r>
            <a:br>
              <a:rPr lang="uk-UA" b="1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092" y="1617044"/>
            <a:ext cx="7233313" cy="32554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гипотония,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нейроциркуляторная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дистония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лабильным артериальным давлением,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склонность к кровотечениям,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гипокоагуляция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крови,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лица, контактирующие с магнитными полями.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2261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90" y="0"/>
            <a:ext cx="10754435" cy="736979"/>
          </a:xfrm>
        </p:spPr>
        <p:txBody>
          <a:bodyPr>
            <a:noAutofit/>
          </a:bodyPr>
          <a:lstStyle/>
          <a:p>
            <a:r>
              <a:rPr lang="uk-UA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Аппараты</a:t>
            </a:r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магнитотерапии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289722"/>
            <a:ext cx="5085560" cy="422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Стационарные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аппараты</a:t>
            </a:r>
          </a:p>
          <a:p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Полюс-1</a:t>
            </a:r>
          </a:p>
          <a:p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Полюс-2</a:t>
            </a:r>
          </a:p>
          <a:p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Полюс-3</a:t>
            </a:r>
          </a:p>
          <a:p>
            <a:r>
              <a:rPr lang="ru-RU" alt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Тесламед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Магнитотурботрон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681393" y="1289722"/>
            <a:ext cx="5627932" cy="33188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Портативные аппараты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АМТ-02 «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Магнитер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МАГ-30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Полюс-2Д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ЭДМА</a:t>
            </a:r>
          </a:p>
          <a:p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Магофон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6993900">
            <a:off x="2454905" y="1013100"/>
            <a:ext cx="776253" cy="25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3609574">
            <a:off x="6285782" y="984750"/>
            <a:ext cx="822357" cy="273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5" y="4608579"/>
            <a:ext cx="3379243" cy="1930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03" y="3703393"/>
            <a:ext cx="4035547" cy="2915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4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514</Words>
  <Application>Microsoft Office PowerPoint</Application>
  <PresentationFormat>Произвольный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   «Магнитотерапия»</vt:lpstr>
      <vt:lpstr>Магнитотерапи́я – метод, при котором с лечебной целью применяют переменное низкочастотное  (50 Гц) магнитное поле. </vt:lpstr>
      <vt:lpstr>Виды и методы воздействия магнитотерапии </vt:lpstr>
      <vt:lpstr>Влияние магнитотерапии на организм </vt:lpstr>
      <vt:lpstr>Центральные эффекты</vt:lpstr>
      <vt:lpstr>Местные (очаговые) эффекты </vt:lpstr>
      <vt:lpstr> Показания к магнитотерапии  </vt:lpstr>
      <vt:lpstr>Противопоказания  </vt:lpstr>
      <vt:lpstr>Аппараты для магнитотерапии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</dc:creator>
  <cp:lastModifiedBy>Ольга</cp:lastModifiedBy>
  <cp:revision>18</cp:revision>
  <dcterms:created xsi:type="dcterms:W3CDTF">2020-01-14T17:51:50Z</dcterms:created>
  <dcterms:modified xsi:type="dcterms:W3CDTF">2026-01-09T14:21:40Z</dcterms:modified>
</cp:coreProperties>
</file>