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-121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Google Shape;3;n"/>
          <p:cNvSpPr>
            <a:spLocks noGrp="1" noRo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23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Google Shape;28;p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170" name="Google Shape;29;p1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Google Shape;86;p1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5602" name="Google Shape;87;p10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Google Shape;92;p1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7650" name="Google Shape;93;p11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Google Shape;98;p12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9698" name="Google Shape;99;p12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Google Shape;103;p13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1746" name="Google Shape;104;p13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Google Shape;108;p14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3794" name="Google Shape;109;p14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Google Shape;118;p15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5842" name="Google Shape;119;p15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Google Shape;124;p16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7890" name="Google Shape;125;p16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Google Shape;129;p1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9938" name="Google Shape;130;p17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Google Shape;134;p18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1986" name="Google Shape;135;p18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Google Shape;140;p19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4034" name="Google Shape;141;p19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Google Shape;34;p2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9218" name="Google Shape;35;p2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Google Shape;150;p2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6082" name="Google Shape;151;p20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Google Shape;170;p2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8130" name="Google Shape;171;p21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Google Shape;175;p22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0178" name="Google Shape;176;p22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Google Shape;186;p23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2226" name="Google Shape;187;p23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Google Shape;201;p24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4274" name="Google Shape;202;p24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Google Shape;206;p25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6322" name="Google Shape;207;p25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Google Shape;215;p26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8370" name="Google Shape;216;p26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Google Shape;221;p2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0418" name="Google Shape;222;p27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Google Shape;226;p28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2466" name="Google Shape;227;p28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Google Shape;234;p29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4514" name="Google Shape;235;p29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Google Shape;40;p3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1266" name="Google Shape;41;p3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Google Shape;46;p4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3314" name="Google Shape;47;p4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Google Shape;52;p5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5362" name="Google Shape;53;p5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Google Shape;57;p6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7410" name="Google Shape;58;p6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Google Shape;67;p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9458" name="Google Shape;68;p7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74;p8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1506" name="Google Shape;75;p8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Google Shape;80;p9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3554" name="Google Shape;81;p9:notes"/>
          <p:cNvSpPr>
            <a:spLocks noGrp="1" noRo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layout with centered title and subtitle placeholders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" name="Google Shape;14;p2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15;p2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16;p2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pPr>
              <a:defRPr/>
            </a:pPr>
            <a:fld id="{24D5804C-8EF8-4D2C-952A-CB41FF44787D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" name="Google Shape;20;p3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Google Shape;21;p3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Google Shape;22;p3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pPr>
              <a:defRPr/>
            </a:pPr>
            <a:fld id="{068D6C49-DC98-40C7-B11F-35A7660F9AB2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, text on left, text on right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;p4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Google Shape;25;p4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Google Shape;26;p4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pPr>
              <a:defRPr/>
            </a:pPr>
            <a:fld id="{2B8DA648-7014-4C2A-A6CB-3C5A5F4CD0ED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  <a:defRPr/>
            </a:pPr>
            <a:endParaRPr lang="ru-RU"/>
          </a:p>
        </p:txBody>
      </p:sp>
      <p:sp>
        <p:nvSpPr>
          <p:cNvPr id="1029" name="Google Shape;9;p1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000000"/>
              </a:buClr>
              <a:buSzPts val="1400"/>
              <a:buFont typeface="Arial" charset="0"/>
              <a:buNone/>
              <a:defRPr/>
            </a:pPr>
            <a:endParaRPr lang="ru-RU"/>
          </a:p>
        </p:txBody>
      </p:sp>
      <p:sp>
        <p:nvSpPr>
          <p:cNvPr id="1030" name="Google Shape;10;p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r">
              <a:buClr>
                <a:srgbClr val="000000"/>
              </a:buClr>
              <a:buSzPts val="1400"/>
              <a:buFont typeface="Arial" charset="0"/>
              <a:buNone/>
              <a:defRPr/>
            </a:pPr>
            <a:fld id="{4153F799-851D-4917-A33B-0DA0011BD2B9}" type="slidenum">
              <a:rPr lang="en-US"/>
              <a:pPr algn="r">
                <a:buClr>
                  <a:srgbClr val="000000"/>
                </a:buClr>
                <a:buSzPts val="1400"/>
                <a:buFont typeface="Arial" charset="0"/>
                <a:buNone/>
                <a:defRPr/>
              </a:pPr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Google Shape;31;p5"/>
          <p:cNvSpPr txBox="1">
            <a:spLocks noGrp="1"/>
          </p:cNvSpPr>
          <p:nvPr>
            <p:ph type="ctrTitle"/>
          </p:nvPr>
        </p:nvSpPr>
        <p:spPr>
          <a:xfrm>
            <a:off x="457200" y="1066800"/>
            <a:ext cx="8153400" cy="45847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ts val="5400"/>
              <a:buFont typeface="Federo"/>
              <a:buNone/>
            </a:pPr>
            <a:r>
              <a:rPr lang="ru-RU" sz="32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16.03.2021</a:t>
            </a:r>
            <a:br>
              <a:rPr lang="ru-RU" sz="32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</a:br>
            <a:r>
              <a:rPr lang="ru-RU" sz="40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Мужские половые органы, их строение, функции. Морфофункциональные особенности мочеполовой системы.</a:t>
            </a:r>
            <a:br>
              <a:rPr lang="ru-RU" sz="40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</a:br>
            <a:endParaRPr lang="ru-RU" sz="40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body" idx="1"/>
          </p:nvPr>
        </p:nvSpPr>
        <p:spPr>
          <a:xfrm>
            <a:off x="228600" y="304800"/>
            <a:ext cx="3962400" cy="6324600"/>
          </a:xfrm>
        </p:spPr>
        <p:txBody>
          <a:bodyPr/>
          <a:lstStyle/>
          <a:p>
            <a:pPr marL="342900" eaLnBrk="1" fontAlgn="auto" hangingPunct="1">
              <a:lnSpc>
                <a:spcPct val="90000"/>
              </a:lnSpc>
              <a:spcBef>
                <a:spcPts val="0"/>
              </a:spcBef>
              <a:buSzPts val="3200"/>
              <a:buFont typeface="Federo"/>
              <a:buChar char="•"/>
              <a:defRPr/>
            </a:pPr>
            <a:r>
              <a:rPr lang="en-US" sz="3200" b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Образование сперматозоидов осуществляется в извитых семенных канальцах яичек </a:t>
            </a:r>
            <a:r>
              <a:rPr lang="en-US" sz="3200" b="1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с 14 – 16 лет.</a:t>
            </a:r>
            <a:r>
              <a:rPr lang="en-US" sz="3200" b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 </a:t>
            </a:r>
            <a:endParaRPr sz="3200">
              <a:solidFill>
                <a:schemeClr val="dk1"/>
              </a:solidFill>
              <a:sym typeface="Arial"/>
            </a:endParaRPr>
          </a:p>
          <a:p>
            <a:pPr marL="342900" eaLnBrk="1" fontAlgn="auto" hangingPunct="1">
              <a:lnSpc>
                <a:spcPct val="90000"/>
              </a:lnSpc>
              <a:spcBef>
                <a:spcPts val="640"/>
              </a:spcBef>
              <a:buClr>
                <a:srgbClr val="0000FF"/>
              </a:buClr>
              <a:buSzPts val="3200"/>
              <a:buFont typeface="Federo"/>
              <a:buChar char="•"/>
              <a:defRPr/>
            </a:pPr>
            <a:r>
              <a:rPr lang="en-US" sz="3200" b="1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Для образования зрелого сперматозоида требуется </a:t>
            </a:r>
            <a:r>
              <a:rPr lang="en-US" sz="3200" b="1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70 дней. </a:t>
            </a:r>
            <a:endParaRPr sz="3200">
              <a:solidFill>
                <a:schemeClr val="dk1"/>
              </a:solidFill>
              <a:sym typeface="Arial"/>
            </a:endParaRPr>
          </a:p>
          <a:p>
            <a:pPr marL="342900" indent="-139700" eaLnBrk="1" fontAlgn="auto" hangingPunct="1">
              <a:spcBef>
                <a:spcPts val="640"/>
              </a:spcBef>
              <a:buSzPts val="3200"/>
              <a:buFont typeface="Arial"/>
              <a:buNone/>
              <a:defRPr/>
            </a:pPr>
            <a:endParaRPr sz="3200" b="1">
              <a:solidFill>
                <a:srgbClr val="FF0000"/>
              </a:solidFill>
              <a:latin typeface="Federo"/>
              <a:ea typeface="Federo"/>
              <a:cs typeface="Federo"/>
              <a:sym typeface="Federo"/>
            </a:endParaRPr>
          </a:p>
        </p:txBody>
      </p:sp>
      <p:pic>
        <p:nvPicPr>
          <p:cNvPr id="24579" name="Google Shape;90;p14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1981200"/>
            <a:ext cx="4381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body" idx="4294967295"/>
          </p:nvPr>
        </p:nvSpPr>
        <p:spPr>
          <a:xfrm>
            <a:off x="457200" y="838200"/>
            <a:ext cx="4038600" cy="5257800"/>
          </a:xfrm>
        </p:spPr>
        <p:txBody>
          <a:bodyPr spcFirstLastPara="1">
            <a:noAutofit/>
          </a:bodyPr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edero"/>
              <a:buChar char="•"/>
              <a:defRPr/>
            </a:pPr>
            <a:r>
              <a:rPr lang="en-US" sz="3200" b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Также ткани яичка содержат железистые клетки, которые вырабатывают </a:t>
            </a:r>
            <a:r>
              <a:rPr lang="en-US" sz="3200" b="1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андрогены</a:t>
            </a:r>
            <a:r>
              <a:rPr lang="en-US" sz="3200" b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. </a:t>
            </a:r>
            <a:endParaRPr sz="3200">
              <a:solidFill>
                <a:schemeClr val="dk1"/>
              </a:solidFill>
              <a:sym typeface="Arial"/>
            </a:endParaRPr>
          </a:p>
          <a:p>
            <a:pPr marL="342900" indent="-139700" eaLnBrk="1" fontAlgn="auto" hangingPunct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pPr>
            <a:endParaRPr sz="3200" b="1">
              <a:solidFill>
                <a:schemeClr val="dk1"/>
              </a:solidFill>
              <a:latin typeface="Federo"/>
              <a:ea typeface="Federo"/>
              <a:cs typeface="Federo"/>
              <a:sym typeface="Federo"/>
            </a:endParaRPr>
          </a:p>
        </p:txBody>
      </p:sp>
      <p:pic>
        <p:nvPicPr>
          <p:cNvPr id="26627" name="Google Shape;96;p15"/>
          <p:cNvPicPr preferRelativeResize="0">
            <a:picLocks noChangeAspect="1" noChangeArrowheads="1"/>
          </p:cNvPicPr>
          <p:nvPr/>
        </p:nvPicPr>
        <p:blipFill>
          <a:blip r:embed="rId3"/>
          <a:srcRect l="48567" b="8044"/>
          <a:stretch>
            <a:fillRect/>
          </a:stretch>
        </p:blipFill>
        <p:spPr bwMode="auto">
          <a:xfrm>
            <a:off x="5181600" y="0"/>
            <a:ext cx="290512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Google Shape;101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4800"/>
            </a:pPr>
            <a:r>
              <a:rPr lang="en-US" sz="4800" b="1" smtClean="0">
                <a:latin typeface="Arial" charset="0"/>
                <a:cs typeface="Arial" charset="0"/>
              </a:rPr>
              <a:t>Воспаление яичка называется </a:t>
            </a:r>
            <a:r>
              <a:rPr lang="en-US" sz="48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орхитом.</a:t>
            </a:r>
            <a:r>
              <a:rPr lang="en-US" sz="4800" b="1" smtClean="0">
                <a:latin typeface="Arial" charset="0"/>
                <a:cs typeface="Arial" charset="0"/>
              </a:rPr>
              <a:t> </a:t>
            </a:r>
            <a:endParaRPr lang="ru-RU" sz="32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Google Shape;106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42900" eaLnBrk="1" hangingPunct="1"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ts val="5400"/>
            </a:pPr>
            <a:r>
              <a:rPr lang="en-US" sz="54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Придаток яичка</a:t>
            </a:r>
            <a:endParaRPr lang="ru-RU" sz="32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Google Shape;111;p18"/>
          <p:cNvSpPr txBox="1">
            <a:spLocks noGrp="1"/>
          </p:cNvSpPr>
          <p:nvPr>
            <p:ph type="body" idx="4294967295"/>
          </p:nvPr>
        </p:nvSpPr>
        <p:spPr>
          <a:xfrm>
            <a:off x="228600" y="533400"/>
            <a:ext cx="4114800" cy="6019800"/>
          </a:xfrm>
        </p:spPr>
        <p:txBody>
          <a:bodyPr/>
          <a:lstStyle/>
          <a:p>
            <a:pPr marL="342900" indent="-342900" eaLnBrk="1" hangingPunct="1">
              <a:buSzPts val="2800"/>
              <a:buFont typeface="Federo"/>
              <a:buChar char="•"/>
            </a:pPr>
            <a:r>
              <a:rPr lang="en-US" sz="2800" b="1" smtClean="0">
                <a:latin typeface="Federo"/>
                <a:ea typeface="Federo"/>
                <a:cs typeface="Federo"/>
                <a:sym typeface="Federo"/>
              </a:rPr>
              <a:t>К заднему краю яичка прилежит </a:t>
            </a:r>
            <a:r>
              <a:rPr lang="en-US" sz="2800" b="1" smtClean="0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придаток(2)</a:t>
            </a:r>
            <a:r>
              <a:rPr lang="en-US" sz="2800" b="1" smtClean="0">
                <a:latin typeface="Federo"/>
                <a:ea typeface="Federo"/>
                <a:cs typeface="Federo"/>
                <a:sym typeface="Federo"/>
              </a:rPr>
              <a:t> </a:t>
            </a:r>
            <a:r>
              <a:rPr lang="en-US" sz="2800" b="1" smtClean="0">
                <a:latin typeface="Arial" charset="0"/>
                <a:cs typeface="Arial" charset="0"/>
              </a:rPr>
              <a:t>(от греч. </a:t>
            </a:r>
            <a:r>
              <a:rPr lang="en-US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epididymis</a:t>
            </a:r>
            <a:r>
              <a:rPr lang="en-US" sz="2800" b="1" smtClean="0">
                <a:latin typeface="Arial" charset="0"/>
                <a:cs typeface="Arial" charset="0"/>
              </a:rPr>
              <a:t>)</a:t>
            </a:r>
            <a:r>
              <a:rPr lang="en-US" sz="2800" b="1" smtClean="0">
                <a:latin typeface="Federo"/>
                <a:ea typeface="Federo"/>
                <a:cs typeface="Federo"/>
                <a:sym typeface="Federo"/>
              </a:rPr>
              <a:t>, который </a:t>
            </a:r>
            <a:r>
              <a:rPr lang="en-US" sz="28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выполняет функцию резервуара сперматозоидов, где происходит их дозревание.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indent="-342900" eaLnBrk="1" hangingPunct="1">
              <a:spcBef>
                <a:spcPts val="563"/>
              </a:spcBef>
              <a:buSzPts val="2800"/>
            </a:pPr>
            <a:endParaRPr lang="ru-RU" sz="2800" b="1" smtClean="0">
              <a:solidFill>
                <a:srgbClr val="0000FF"/>
              </a:solidFill>
              <a:latin typeface="Federo"/>
              <a:ea typeface="Federo"/>
              <a:cs typeface="Federo"/>
              <a:sym typeface="Federo"/>
            </a:endParaRPr>
          </a:p>
        </p:txBody>
      </p:sp>
      <p:pic>
        <p:nvPicPr>
          <p:cNvPr id="32771" name="Google Shape;112;p18"/>
          <p:cNvPicPr preferRelativeResize="0">
            <a:picLocks noChangeAspect="1" noChangeArrowheads="1"/>
          </p:cNvPicPr>
          <p:nvPr>
            <p:ph type="body" idx="4294967295"/>
          </p:nvPr>
        </p:nvPicPr>
        <p:blipFill>
          <a:blip r:embed="rId3"/>
          <a:srcRect b="4649"/>
          <a:stretch>
            <a:fillRect/>
          </a:stretch>
        </p:blipFill>
        <p:spPr>
          <a:xfrm>
            <a:off x="4800600" y="0"/>
            <a:ext cx="3949700" cy="6858000"/>
          </a:xfrm>
        </p:spPr>
      </p:pic>
      <p:cxnSp>
        <p:nvCxnSpPr>
          <p:cNvPr id="32772" name="Google Shape;113;p18"/>
          <p:cNvCxnSpPr>
            <a:cxnSpLocks noChangeShapeType="1"/>
          </p:cNvCxnSpPr>
          <p:nvPr/>
        </p:nvCxnSpPr>
        <p:spPr bwMode="auto">
          <a:xfrm flipH="1">
            <a:off x="7620000" y="1600200"/>
            <a:ext cx="1219200" cy="9906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2773" name="Google Shape;114;p18"/>
          <p:cNvSpPr txBox="1">
            <a:spLocks noChangeArrowheads="1"/>
          </p:cNvSpPr>
          <p:nvPr/>
        </p:nvSpPr>
        <p:spPr bwMode="auto">
          <a:xfrm>
            <a:off x="8832850" y="12954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2</a:t>
            </a:r>
            <a:endParaRPr lang="ru-RU"/>
          </a:p>
        </p:txBody>
      </p:sp>
      <p:cxnSp>
        <p:nvCxnSpPr>
          <p:cNvPr id="32774" name="Google Shape;115;p18"/>
          <p:cNvCxnSpPr>
            <a:cxnSpLocks noChangeShapeType="1"/>
          </p:cNvCxnSpPr>
          <p:nvPr/>
        </p:nvCxnSpPr>
        <p:spPr bwMode="auto">
          <a:xfrm rot="10800000">
            <a:off x="7696200" y="5334000"/>
            <a:ext cx="30480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2775" name="Google Shape;116;p18"/>
          <p:cNvSpPr txBox="1">
            <a:spLocks noChangeArrowheads="1"/>
          </p:cNvSpPr>
          <p:nvPr/>
        </p:nvSpPr>
        <p:spPr bwMode="auto">
          <a:xfrm>
            <a:off x="7451725" y="6208713"/>
            <a:ext cx="781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FFFFFF"/>
              </a:buClr>
              <a:buSzPts val="1800"/>
              <a:buFont typeface="Arial" charset="0"/>
              <a:buNone/>
            </a:pPr>
            <a:r>
              <a:rPr lang="en-US" sz="1800">
                <a:solidFill>
                  <a:srgbClr val="FFFFFF"/>
                </a:solidFill>
              </a:rPr>
              <a:t>яичко</a:t>
            </a:r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type="body" idx="1"/>
          </p:nvPr>
        </p:nvSpPr>
        <p:spPr>
          <a:xfrm>
            <a:off x="4495800" y="1600200"/>
            <a:ext cx="4191000" cy="4525963"/>
          </a:xfrm>
        </p:spPr>
        <p:txBody>
          <a:bodyPr/>
          <a:lstStyle/>
          <a:p>
            <a:pPr marL="342900" eaLnBrk="1" fontAlgn="auto" hangingPunct="1">
              <a:spcBef>
                <a:spcPts val="0"/>
              </a:spcBef>
              <a:buSzPts val="3200"/>
              <a:buFont typeface="Federo"/>
              <a:buChar char="•"/>
              <a:defRPr/>
            </a:pPr>
            <a:r>
              <a:rPr lang="en-US" sz="3200" b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Придаток яичка переходит в </a:t>
            </a:r>
            <a:r>
              <a:rPr lang="en-US" sz="3200" b="1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семявыносящий проток.</a:t>
            </a:r>
            <a:endParaRPr sz="3200">
              <a:solidFill>
                <a:schemeClr val="dk1"/>
              </a:solidFill>
              <a:sym typeface="Arial"/>
            </a:endParaRPr>
          </a:p>
          <a:p>
            <a:pPr marL="342900" indent="-139700" eaLnBrk="1" fontAlgn="auto" hangingPunct="1">
              <a:spcBef>
                <a:spcPts val="640"/>
              </a:spcBef>
              <a:buSzPts val="3200"/>
              <a:buFont typeface="Arial"/>
              <a:buNone/>
              <a:defRPr/>
            </a:pPr>
            <a:endParaRPr sz="3200" b="1">
              <a:solidFill>
                <a:srgbClr val="FF0000"/>
              </a:solidFill>
              <a:latin typeface="Federo"/>
              <a:ea typeface="Federo"/>
              <a:cs typeface="Federo"/>
              <a:sym typeface="Federo"/>
            </a:endParaRPr>
          </a:p>
        </p:txBody>
      </p:sp>
      <p:pic>
        <p:nvPicPr>
          <p:cNvPr id="34819" name="Google Shape;122;p1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286000"/>
            <a:ext cx="4062413" cy="277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Google Shape;127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4800"/>
            </a:pPr>
            <a:r>
              <a:rPr lang="en-US" sz="4800" b="1" smtClean="0">
                <a:latin typeface="Arial" charset="0"/>
                <a:cs typeface="Arial" charset="0"/>
              </a:rPr>
              <a:t>Воспаление придатка яичка </a:t>
            </a:r>
            <a:r>
              <a:rPr lang="en-US" sz="48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– эпидидимит.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eaLnBrk="1" hangingPunct="1">
              <a:spcBef>
                <a:spcPts val="963"/>
              </a:spcBef>
              <a:spcAft>
                <a:spcPct val="0"/>
              </a:spcAft>
              <a:buClr>
                <a:srgbClr val="000000"/>
              </a:buClr>
              <a:buSzPts val="4800"/>
              <a:buFont typeface="Arial" charset="0"/>
              <a:buNone/>
            </a:pPr>
            <a:endParaRPr lang="ru-RU" sz="4800" b="1" smtClean="0">
              <a:solidFill>
                <a:srgbClr val="0000FF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Google Shape;132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42900" eaLnBrk="1" hangingPunct="1"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ts val="5400"/>
            </a:pPr>
            <a:r>
              <a:rPr lang="en-US" sz="54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Семявыносящий проток</a:t>
            </a:r>
            <a:endParaRPr lang="ru-RU" sz="32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Google Shape;137;p22"/>
          <p:cNvSpPr txBox="1">
            <a:spLocks noGrp="1"/>
          </p:cNvSpPr>
          <p:nvPr>
            <p:ph type="body" idx="4294967295"/>
          </p:nvPr>
        </p:nvSpPr>
        <p:spPr>
          <a:xfrm>
            <a:off x="152400" y="1600200"/>
            <a:ext cx="3733800" cy="4525963"/>
          </a:xfrm>
        </p:spPr>
        <p:txBody>
          <a:bodyPr/>
          <a:lstStyle/>
          <a:p>
            <a:pPr marL="342900" indent="-342900" eaLnBrk="1" hangingPunct="1">
              <a:buClr>
                <a:srgbClr val="0000FF"/>
              </a:buClr>
              <a:buSzPts val="2800"/>
              <a:buFont typeface="Federo"/>
              <a:buChar char="•"/>
            </a:pPr>
            <a:r>
              <a:rPr lang="en-US" sz="28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Семявыносящие протоки</a:t>
            </a:r>
            <a:r>
              <a:rPr lang="en-US" sz="2800" b="1" smtClean="0">
                <a:latin typeface="Federo"/>
                <a:ea typeface="Federo"/>
                <a:cs typeface="Federo"/>
                <a:sym typeface="Federo"/>
              </a:rPr>
              <a:t> представляют собой трубки длиной </a:t>
            </a:r>
            <a:r>
              <a:rPr lang="en-US" sz="28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40 - 50 см</a:t>
            </a:r>
            <a:r>
              <a:rPr lang="en-US" sz="2800" b="1" smtClean="0">
                <a:latin typeface="Federo"/>
                <a:ea typeface="Federo"/>
                <a:cs typeface="Federo"/>
                <a:sym typeface="Federo"/>
              </a:rPr>
              <a:t> и диаметром около </a:t>
            </a:r>
            <a:r>
              <a:rPr lang="en-US" sz="28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3 мм</a:t>
            </a:r>
            <a:r>
              <a:rPr lang="en-US" sz="2800" b="1" smtClean="0">
                <a:latin typeface="Federo"/>
                <a:ea typeface="Federo"/>
                <a:cs typeface="Federo"/>
                <a:sym typeface="Federo"/>
              </a:rPr>
              <a:t>. </a:t>
            </a:r>
            <a:endParaRPr lang="ru-RU" sz="3200" smtClean="0">
              <a:latin typeface="Arial" charset="0"/>
              <a:cs typeface="Arial" charset="0"/>
            </a:endParaRPr>
          </a:p>
        </p:txBody>
      </p:sp>
      <p:pic>
        <p:nvPicPr>
          <p:cNvPr id="40963" name="Google Shape;138;p2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1600200"/>
            <a:ext cx="4800600" cy="348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Google Shape;143;p23"/>
          <p:cNvSpPr txBox="1">
            <a:spLocks noGrp="1"/>
          </p:cNvSpPr>
          <p:nvPr>
            <p:ph type="body" idx="4294967295"/>
          </p:nvPr>
        </p:nvSpPr>
        <p:spPr>
          <a:xfrm>
            <a:off x="228600" y="838200"/>
            <a:ext cx="3810000" cy="4525963"/>
          </a:xfrm>
        </p:spPr>
        <p:txBody>
          <a:bodyPr/>
          <a:lstStyle/>
          <a:p>
            <a:pPr marL="342900" indent="-342900" eaLnBrk="1" hangingPunct="1">
              <a:buSzPts val="2800"/>
              <a:buFont typeface="Federo"/>
              <a:buChar char="•"/>
            </a:pPr>
            <a:r>
              <a:rPr lang="en-US" sz="2800" b="1" smtClean="0">
                <a:latin typeface="Federo"/>
                <a:ea typeface="Federo"/>
                <a:cs typeface="Federo"/>
                <a:sym typeface="Federo"/>
              </a:rPr>
              <a:t>От придатков яичка семявыносящие протоки(1) проходят через паховый канал и спускаются к дну мочевого пузыря.</a:t>
            </a:r>
            <a:endParaRPr lang="ru-RU" sz="3200" smtClean="0">
              <a:latin typeface="Arial" charset="0"/>
              <a:cs typeface="Arial" charset="0"/>
            </a:endParaRPr>
          </a:p>
        </p:txBody>
      </p:sp>
      <p:pic>
        <p:nvPicPr>
          <p:cNvPr id="43011" name="Google Shape;144;p23"/>
          <p:cNvPicPr preferRelativeResize="0">
            <a:picLocks noChangeAspect="1" noChangeArrowheads="1"/>
          </p:cNvPicPr>
          <p:nvPr/>
        </p:nvPicPr>
        <p:blipFill>
          <a:blip r:embed="rId3"/>
          <a:srcRect l="51990" t="33331" r="17015" b="30667"/>
          <a:stretch>
            <a:fillRect/>
          </a:stretch>
        </p:blipFill>
        <p:spPr bwMode="auto">
          <a:xfrm>
            <a:off x="4343400" y="762000"/>
            <a:ext cx="4800600" cy="417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3012" name="Google Shape;145;p23"/>
          <p:cNvCxnSpPr>
            <a:cxnSpLocks noChangeShapeType="1"/>
          </p:cNvCxnSpPr>
          <p:nvPr/>
        </p:nvCxnSpPr>
        <p:spPr bwMode="auto">
          <a:xfrm rot="10800000" flipH="1">
            <a:off x="5562600" y="2895600"/>
            <a:ext cx="60960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3013" name="Google Shape;146;p23"/>
          <p:cNvSpPr txBox="1">
            <a:spLocks noChangeArrowheads="1"/>
          </p:cNvSpPr>
          <p:nvPr/>
        </p:nvSpPr>
        <p:spPr bwMode="auto">
          <a:xfrm>
            <a:off x="5257800" y="3657600"/>
            <a:ext cx="311150" cy="3667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 b="1"/>
              <a:t>1</a:t>
            </a:r>
            <a:endParaRPr lang="ru-RU"/>
          </a:p>
        </p:txBody>
      </p:sp>
      <p:cxnSp>
        <p:nvCxnSpPr>
          <p:cNvPr id="43014" name="Google Shape;147;p23"/>
          <p:cNvCxnSpPr>
            <a:cxnSpLocks noChangeShapeType="1"/>
          </p:cNvCxnSpPr>
          <p:nvPr/>
        </p:nvCxnSpPr>
        <p:spPr bwMode="auto">
          <a:xfrm flipH="1">
            <a:off x="5410200" y="1524000"/>
            <a:ext cx="2286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3015" name="Google Shape;148;p23"/>
          <p:cNvSpPr txBox="1">
            <a:spLocks noChangeArrowheads="1"/>
          </p:cNvSpPr>
          <p:nvPr/>
        </p:nvSpPr>
        <p:spPr bwMode="auto">
          <a:xfrm>
            <a:off x="5638800" y="1066800"/>
            <a:ext cx="1809750" cy="3667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FF0000"/>
              </a:buClr>
              <a:buSzPts val="1800"/>
              <a:buFont typeface="Arial" charset="0"/>
              <a:buNone/>
            </a:pPr>
            <a:r>
              <a:rPr lang="en-US" sz="1800">
                <a:solidFill>
                  <a:srgbClr val="FF0000"/>
                </a:solidFill>
              </a:rPr>
              <a:t>Паховый канал</a:t>
            </a: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228600" y="304800"/>
            <a:ext cx="4876800" cy="6172200"/>
          </a:xfrm>
        </p:spPr>
        <p:txBody>
          <a:bodyPr/>
          <a:lstStyle/>
          <a:p>
            <a:pPr marL="342900" indent="-139700" eaLnBrk="1" fontAlgn="auto" hangingPunct="1">
              <a:lnSpc>
                <a:spcPct val="90000"/>
              </a:lnSpc>
              <a:spcBef>
                <a:spcPts val="0"/>
              </a:spcBef>
              <a:buSzPts val="3200"/>
              <a:buFont typeface="Arial"/>
              <a:buNone/>
              <a:defRPr/>
            </a:pPr>
            <a:endParaRPr sz="3200" b="1" i="1">
              <a:solidFill>
                <a:schemeClr val="dk1"/>
              </a:solidFill>
              <a:latin typeface="Federo"/>
              <a:ea typeface="Federo"/>
              <a:cs typeface="Federo"/>
              <a:sym typeface="Federo"/>
            </a:endParaRPr>
          </a:p>
          <a:p>
            <a:pPr marL="342900" eaLnBrk="1" fontAlgn="auto" hangingPunct="1">
              <a:lnSpc>
                <a:spcPct val="90000"/>
              </a:lnSpc>
              <a:spcBef>
                <a:spcPts val="640"/>
              </a:spcBef>
              <a:buSzPts val="3200"/>
              <a:buFont typeface="Federo"/>
              <a:buNone/>
              <a:defRPr/>
            </a:pPr>
            <a:r>
              <a:rPr lang="en-US" sz="3200" b="1" i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   </a:t>
            </a:r>
            <a:r>
              <a:rPr lang="en-US" sz="3200" b="1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Мужские половые органы предназначены:</a:t>
            </a:r>
            <a:endParaRPr sz="3200">
              <a:solidFill>
                <a:schemeClr val="dk1"/>
              </a:solidFill>
              <a:sym typeface="Arial"/>
            </a:endParaRPr>
          </a:p>
          <a:p>
            <a:pPr marL="342900" eaLnBrk="1" fontAlgn="auto" hangingPunct="1">
              <a:lnSpc>
                <a:spcPct val="90000"/>
              </a:lnSpc>
              <a:spcBef>
                <a:spcPts val="640"/>
              </a:spcBef>
              <a:buClr>
                <a:srgbClr val="FF0000"/>
              </a:buClr>
              <a:buSzPts val="3200"/>
              <a:buFont typeface="Federo"/>
              <a:buChar char="•"/>
              <a:defRPr/>
            </a:pPr>
            <a:r>
              <a:rPr lang="en-US" sz="3200" b="1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для размножения и созревания мужских половых клеток (сперматозоидов);</a:t>
            </a:r>
            <a:endParaRPr sz="3200">
              <a:solidFill>
                <a:schemeClr val="dk1"/>
              </a:solidFill>
              <a:sym typeface="Arial"/>
            </a:endParaRPr>
          </a:p>
          <a:p>
            <a:pPr marL="342900" eaLnBrk="1" fontAlgn="auto" hangingPunct="1">
              <a:lnSpc>
                <a:spcPct val="90000"/>
              </a:lnSpc>
              <a:spcBef>
                <a:spcPts val="640"/>
              </a:spcBef>
              <a:buClr>
                <a:srgbClr val="FF0000"/>
              </a:buClr>
              <a:buSzPts val="3200"/>
              <a:buFont typeface="Federo"/>
              <a:buChar char="•"/>
              <a:defRPr/>
            </a:pPr>
            <a:r>
              <a:rPr lang="en-US" sz="3200" b="1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образования мужских половых гормонов (андрогенов).</a:t>
            </a:r>
            <a:endParaRPr sz="3200">
              <a:solidFill>
                <a:schemeClr val="dk1"/>
              </a:solidFill>
              <a:sym typeface="Arial"/>
            </a:endParaRPr>
          </a:p>
        </p:txBody>
      </p:sp>
      <p:pic>
        <p:nvPicPr>
          <p:cNvPr id="8195" name="Google Shape;38;p6"/>
          <p:cNvPicPr preferRelativeResize="0">
            <a:picLocks noChangeAspect="1" noChangeArrowheads="1"/>
          </p:cNvPicPr>
          <p:nvPr/>
        </p:nvPicPr>
        <p:blipFill>
          <a:blip r:embed="rId3"/>
          <a:srcRect l="56352" r="8287" b="5479"/>
          <a:stretch>
            <a:fillRect/>
          </a:stretch>
        </p:blipFill>
        <p:spPr bwMode="auto">
          <a:xfrm>
            <a:off x="5638800" y="1143000"/>
            <a:ext cx="3262313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Google Shape;153;p24"/>
          <p:cNvSpPr txBox="1">
            <a:spLocks noGrp="1"/>
          </p:cNvSpPr>
          <p:nvPr>
            <p:ph type="body" idx="4294967295"/>
          </p:nvPr>
        </p:nvSpPr>
        <p:spPr>
          <a:xfrm>
            <a:off x="-152400" y="914400"/>
            <a:ext cx="3429000" cy="5105400"/>
          </a:xfrm>
        </p:spPr>
        <p:txBody>
          <a:bodyPr/>
          <a:lstStyle/>
          <a:p>
            <a:pPr marL="342900" indent="-342900" eaLnBrk="1" hangingPunct="1">
              <a:buSzPts val="2400"/>
              <a:buFont typeface="Federo"/>
              <a:buNone/>
            </a:pPr>
            <a:r>
              <a:rPr lang="en-US" sz="2400" b="1" i="1" smtClean="0">
                <a:latin typeface="Federo"/>
                <a:ea typeface="Federo"/>
                <a:cs typeface="Federo"/>
                <a:sym typeface="Federo"/>
              </a:rPr>
              <a:t>	</a:t>
            </a:r>
            <a:r>
              <a:rPr lang="en-US" sz="2400" b="1" smtClean="0">
                <a:latin typeface="Federo"/>
                <a:ea typeface="Federo"/>
                <a:cs typeface="Federo"/>
                <a:sym typeface="Federo"/>
              </a:rPr>
              <a:t>Затем семявыносящие протоки(1) подходят к основанию </a:t>
            </a:r>
            <a:r>
              <a:rPr lang="en-US" sz="24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предстательной железы(2),</a:t>
            </a:r>
            <a:r>
              <a:rPr lang="en-US" sz="2400" b="1" smtClean="0">
                <a:latin typeface="Federo"/>
                <a:ea typeface="Federo"/>
                <a:cs typeface="Federo"/>
                <a:sym typeface="Federo"/>
              </a:rPr>
              <a:t> где соединяются с выделительными протоками </a:t>
            </a:r>
            <a:r>
              <a:rPr lang="en-US" sz="24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семенных пузырьков(3).</a:t>
            </a:r>
            <a:endParaRPr lang="ru-RU" sz="3200" smtClean="0">
              <a:latin typeface="Arial" charset="0"/>
              <a:cs typeface="Arial" charset="0"/>
            </a:endParaRPr>
          </a:p>
        </p:txBody>
      </p:sp>
      <p:pic>
        <p:nvPicPr>
          <p:cNvPr id="45059" name="Google Shape;154;p24"/>
          <p:cNvPicPr preferRelativeResize="0">
            <a:picLocks noChangeAspect="1" noChangeArrowheads="1"/>
          </p:cNvPicPr>
          <p:nvPr/>
        </p:nvPicPr>
        <p:blipFill>
          <a:blip r:embed="rId3"/>
          <a:srcRect b="8321"/>
          <a:stretch>
            <a:fillRect/>
          </a:stretch>
        </p:blipFill>
        <p:spPr bwMode="auto">
          <a:xfrm>
            <a:off x="3140075" y="304800"/>
            <a:ext cx="600392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5060" name="Google Shape;155;p24"/>
          <p:cNvCxnSpPr>
            <a:cxnSpLocks noChangeShapeType="1"/>
          </p:cNvCxnSpPr>
          <p:nvPr/>
        </p:nvCxnSpPr>
        <p:spPr bwMode="auto">
          <a:xfrm flipH="1">
            <a:off x="4114800" y="685800"/>
            <a:ext cx="4572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5061" name="Google Shape;156;p24"/>
          <p:cNvCxnSpPr>
            <a:cxnSpLocks noChangeShapeType="1"/>
          </p:cNvCxnSpPr>
          <p:nvPr/>
        </p:nvCxnSpPr>
        <p:spPr bwMode="auto">
          <a:xfrm>
            <a:off x="7772400" y="685800"/>
            <a:ext cx="3810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5062" name="Google Shape;157;p24"/>
          <p:cNvSpPr txBox="1">
            <a:spLocks noChangeArrowheads="1"/>
          </p:cNvSpPr>
          <p:nvPr/>
        </p:nvSpPr>
        <p:spPr bwMode="auto">
          <a:xfrm>
            <a:off x="4556125" y="3413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1</a:t>
            </a:r>
            <a:endParaRPr lang="ru-RU"/>
          </a:p>
        </p:txBody>
      </p:sp>
      <p:sp>
        <p:nvSpPr>
          <p:cNvPr id="45063" name="Google Shape;158;p24"/>
          <p:cNvSpPr txBox="1">
            <a:spLocks noChangeArrowheads="1"/>
          </p:cNvSpPr>
          <p:nvPr/>
        </p:nvSpPr>
        <p:spPr bwMode="auto">
          <a:xfrm>
            <a:off x="7527925" y="3413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1</a:t>
            </a:r>
            <a:endParaRPr lang="ru-RU"/>
          </a:p>
        </p:txBody>
      </p:sp>
      <p:cxnSp>
        <p:nvCxnSpPr>
          <p:cNvPr id="45064" name="Google Shape;159;p24"/>
          <p:cNvCxnSpPr>
            <a:cxnSpLocks noChangeShapeType="1"/>
          </p:cNvCxnSpPr>
          <p:nvPr/>
        </p:nvCxnSpPr>
        <p:spPr bwMode="auto">
          <a:xfrm rot="10800000" flipH="1">
            <a:off x="4648200" y="4343400"/>
            <a:ext cx="8382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5065" name="Google Shape;160;p24"/>
          <p:cNvSpPr txBox="1">
            <a:spLocks noChangeArrowheads="1"/>
          </p:cNvSpPr>
          <p:nvPr/>
        </p:nvSpPr>
        <p:spPr bwMode="auto">
          <a:xfrm>
            <a:off x="4403725" y="44561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2</a:t>
            </a:r>
            <a:endParaRPr lang="ru-RU"/>
          </a:p>
        </p:txBody>
      </p:sp>
      <p:cxnSp>
        <p:nvCxnSpPr>
          <p:cNvPr id="45066" name="Google Shape;161;p24"/>
          <p:cNvCxnSpPr>
            <a:cxnSpLocks noChangeShapeType="1"/>
          </p:cNvCxnSpPr>
          <p:nvPr/>
        </p:nvCxnSpPr>
        <p:spPr bwMode="auto">
          <a:xfrm rot="10800000" flipH="1">
            <a:off x="4191000" y="3429000"/>
            <a:ext cx="5334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5067" name="Google Shape;162;p24"/>
          <p:cNvCxnSpPr>
            <a:cxnSpLocks noChangeShapeType="1"/>
          </p:cNvCxnSpPr>
          <p:nvPr/>
        </p:nvCxnSpPr>
        <p:spPr bwMode="auto">
          <a:xfrm rot="10800000">
            <a:off x="7620000" y="3505200"/>
            <a:ext cx="3048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5068" name="Google Shape;163;p24"/>
          <p:cNvSpPr txBox="1">
            <a:spLocks noChangeArrowheads="1"/>
          </p:cNvSpPr>
          <p:nvPr/>
        </p:nvSpPr>
        <p:spPr bwMode="auto">
          <a:xfrm>
            <a:off x="3946525" y="34655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3</a:t>
            </a:r>
            <a:endParaRPr lang="ru-RU"/>
          </a:p>
        </p:txBody>
      </p:sp>
      <p:sp>
        <p:nvSpPr>
          <p:cNvPr id="45069" name="Google Shape;164;p24"/>
          <p:cNvSpPr txBox="1">
            <a:spLocks noChangeArrowheads="1"/>
          </p:cNvSpPr>
          <p:nvPr/>
        </p:nvSpPr>
        <p:spPr bwMode="auto">
          <a:xfrm>
            <a:off x="7832725" y="35417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3</a:t>
            </a:r>
            <a:endParaRPr lang="ru-RU"/>
          </a:p>
        </p:txBody>
      </p:sp>
      <p:sp>
        <p:nvSpPr>
          <p:cNvPr id="45070" name="Google Shape;165;p24"/>
          <p:cNvSpPr txBox="1">
            <a:spLocks noChangeArrowheads="1"/>
          </p:cNvSpPr>
          <p:nvPr/>
        </p:nvSpPr>
        <p:spPr bwMode="auto">
          <a:xfrm>
            <a:off x="5241925" y="1636713"/>
            <a:ext cx="19415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Мочевой пузырь</a:t>
            </a:r>
            <a:endParaRPr lang="ru-RU"/>
          </a:p>
        </p:txBody>
      </p:sp>
      <p:sp>
        <p:nvSpPr>
          <p:cNvPr id="45071" name="Google Shape;166;p24"/>
          <p:cNvSpPr txBox="1">
            <a:spLocks noChangeArrowheads="1"/>
          </p:cNvSpPr>
          <p:nvPr/>
        </p:nvSpPr>
        <p:spPr bwMode="auto">
          <a:xfrm>
            <a:off x="5165725" y="36513"/>
            <a:ext cx="2354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Задняя поверхность</a:t>
            </a:r>
            <a:endParaRPr lang="ru-RU"/>
          </a:p>
        </p:txBody>
      </p:sp>
      <p:cxnSp>
        <p:nvCxnSpPr>
          <p:cNvPr id="45072" name="Google Shape;167;p24"/>
          <p:cNvCxnSpPr>
            <a:cxnSpLocks noChangeShapeType="1"/>
          </p:cNvCxnSpPr>
          <p:nvPr/>
        </p:nvCxnSpPr>
        <p:spPr bwMode="auto">
          <a:xfrm rot="10800000">
            <a:off x="7315200" y="4495800"/>
            <a:ext cx="533400" cy="1524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5073" name="Google Shape;168;p24"/>
          <p:cNvSpPr txBox="1">
            <a:spLocks noChangeArrowheads="1"/>
          </p:cNvSpPr>
          <p:nvPr/>
        </p:nvSpPr>
        <p:spPr bwMode="auto">
          <a:xfrm>
            <a:off x="7908925" y="4456113"/>
            <a:ext cx="11922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Лобковая</a:t>
            </a:r>
            <a:endParaRPr lang="ru-RU"/>
          </a:p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 кость</a:t>
            </a:r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Google Shape;173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42900" eaLnBrk="1" hangingPunct="1"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ts val="5400"/>
            </a:pPr>
            <a:r>
              <a:rPr lang="en-US" sz="54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Семенной пузырёк</a:t>
            </a:r>
            <a:endParaRPr lang="ru-RU" sz="32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Google Shape;178;p26"/>
          <p:cNvSpPr txBox="1">
            <a:spLocks noGrp="1"/>
          </p:cNvSpPr>
          <p:nvPr>
            <p:ph type="body" idx="4294967295"/>
          </p:nvPr>
        </p:nvSpPr>
        <p:spPr>
          <a:xfrm>
            <a:off x="152400" y="228600"/>
            <a:ext cx="4191000" cy="6477000"/>
          </a:xfrm>
        </p:spPr>
        <p:txBody>
          <a:bodyPr/>
          <a:lstStyle/>
          <a:p>
            <a:pPr marL="342900" indent="-342900" eaLnBrk="1" hangingPunct="1">
              <a:buClr>
                <a:srgbClr val="0000FF"/>
              </a:buClr>
              <a:buSzPts val="2800"/>
              <a:buFont typeface="Arial" charset="0"/>
              <a:buChar char="•"/>
            </a:pPr>
            <a:r>
              <a:rPr lang="en-US" sz="28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Семенной пузырёк</a:t>
            </a:r>
            <a:r>
              <a:rPr lang="en-US" sz="2800" b="1" smtClean="0">
                <a:latin typeface="Arial" charset="0"/>
                <a:cs typeface="Arial" charset="0"/>
              </a:rPr>
              <a:t> </a:t>
            </a:r>
            <a:r>
              <a:rPr lang="en-US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(vesicula seminalis)</a:t>
            </a:r>
            <a:r>
              <a:rPr lang="en-US" sz="2800" smtClean="0">
                <a:latin typeface="Arial" charset="0"/>
                <a:cs typeface="Arial" charset="0"/>
              </a:rPr>
              <a:t> </a:t>
            </a:r>
            <a:r>
              <a:rPr lang="en-US" sz="28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-</a:t>
            </a:r>
            <a:r>
              <a:rPr lang="en-US" sz="2800" b="1" smtClean="0">
                <a:latin typeface="Arial" charset="0"/>
                <a:cs typeface="Arial" charset="0"/>
              </a:rPr>
              <a:t> п</a:t>
            </a:r>
            <a:r>
              <a:rPr lang="en-US" sz="2800" b="1" smtClean="0">
                <a:latin typeface="Federo"/>
                <a:ea typeface="Federo"/>
                <a:cs typeface="Federo"/>
                <a:sym typeface="Federo"/>
              </a:rPr>
              <a:t>арный орган, представляющий собой мешковидное образование со множеством изгибов и выпячиваний.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indent="-342900" eaLnBrk="1" hangingPunct="1">
              <a:spcBef>
                <a:spcPts val="563"/>
              </a:spcBef>
              <a:buSzPts val="2800"/>
              <a:buFont typeface="Federo"/>
              <a:buChar char="•"/>
            </a:pPr>
            <a:r>
              <a:rPr lang="en-US" sz="2800" b="1" smtClean="0">
                <a:latin typeface="Federo"/>
                <a:ea typeface="Federo"/>
                <a:cs typeface="Federo"/>
                <a:sym typeface="Federo"/>
              </a:rPr>
              <a:t>Располагается над предстательной железой, сзади и сбоку от дна мочевого пузыря.</a:t>
            </a:r>
            <a:r>
              <a:rPr lang="en-US" sz="2800" b="1" i="1" smtClean="0">
                <a:latin typeface="Federo"/>
                <a:ea typeface="Federo"/>
                <a:cs typeface="Federo"/>
                <a:sym typeface="Federo"/>
              </a:rPr>
              <a:t> </a:t>
            </a:r>
            <a:endParaRPr lang="ru-RU" sz="3200" smtClean="0">
              <a:latin typeface="Arial" charset="0"/>
              <a:cs typeface="Arial" charset="0"/>
            </a:endParaRPr>
          </a:p>
        </p:txBody>
      </p:sp>
      <p:sp>
        <p:nvSpPr>
          <p:cNvPr id="49155" name="Google Shape;179;p26"/>
          <p:cNvSpPr txBox="1">
            <a:spLocks noChangeArrowheads="1"/>
          </p:cNvSpPr>
          <p:nvPr/>
        </p:nvSpPr>
        <p:spPr bwMode="auto">
          <a:xfrm>
            <a:off x="4572000" y="6172200"/>
            <a:ext cx="4230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Задняя поверхность мочевого пузыря</a:t>
            </a:r>
            <a:endParaRPr lang="ru-RU"/>
          </a:p>
        </p:txBody>
      </p:sp>
      <p:pic>
        <p:nvPicPr>
          <p:cNvPr id="49156" name="Google Shape;180;p26"/>
          <p:cNvPicPr preferRelativeResize="0">
            <a:picLocks noChangeAspect="1" noChangeArrowheads="1"/>
          </p:cNvPicPr>
          <p:nvPr/>
        </p:nvPicPr>
        <p:blipFill>
          <a:blip r:embed="rId3"/>
          <a:srcRect l="58987" t="31999" r="17015" b="34000"/>
          <a:stretch>
            <a:fillRect/>
          </a:stretch>
        </p:blipFill>
        <p:spPr bwMode="auto">
          <a:xfrm>
            <a:off x="4554538" y="914400"/>
            <a:ext cx="4589462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Google Shape;181;p26"/>
          <p:cNvSpPr txBox="1">
            <a:spLocks noChangeArrowheads="1"/>
          </p:cNvSpPr>
          <p:nvPr/>
        </p:nvSpPr>
        <p:spPr bwMode="auto">
          <a:xfrm>
            <a:off x="5013325" y="5446713"/>
            <a:ext cx="27797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Предстательная железа</a:t>
            </a:r>
            <a:endParaRPr lang="ru-RU"/>
          </a:p>
        </p:txBody>
      </p:sp>
      <p:cxnSp>
        <p:nvCxnSpPr>
          <p:cNvPr id="49158" name="Google Shape;182;p26"/>
          <p:cNvCxnSpPr>
            <a:cxnSpLocks noChangeShapeType="1"/>
          </p:cNvCxnSpPr>
          <p:nvPr/>
        </p:nvCxnSpPr>
        <p:spPr bwMode="auto">
          <a:xfrm rot="10800000">
            <a:off x="6629400" y="5029200"/>
            <a:ext cx="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9159" name="Google Shape;183;p26"/>
          <p:cNvSpPr txBox="1">
            <a:spLocks noChangeArrowheads="1"/>
          </p:cNvSpPr>
          <p:nvPr/>
        </p:nvSpPr>
        <p:spPr bwMode="auto">
          <a:xfrm>
            <a:off x="5775325" y="35417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 b="1"/>
              <a:t>1</a:t>
            </a:r>
            <a:endParaRPr lang="ru-RU"/>
          </a:p>
        </p:txBody>
      </p:sp>
      <p:sp>
        <p:nvSpPr>
          <p:cNvPr id="49160" name="Google Shape;184;p26"/>
          <p:cNvSpPr txBox="1">
            <a:spLocks noChangeArrowheads="1"/>
          </p:cNvSpPr>
          <p:nvPr/>
        </p:nvSpPr>
        <p:spPr bwMode="auto">
          <a:xfrm>
            <a:off x="7908925" y="34655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 b="1"/>
              <a:t>1</a:t>
            </a:r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7"/>
          <p:cNvSpPr txBox="1">
            <a:spLocks noGrp="1"/>
          </p:cNvSpPr>
          <p:nvPr>
            <p:ph type="body" idx="4294967295"/>
          </p:nvPr>
        </p:nvSpPr>
        <p:spPr>
          <a:xfrm>
            <a:off x="304800" y="304800"/>
            <a:ext cx="3962400" cy="6248400"/>
          </a:xfrm>
        </p:spPr>
        <p:txBody>
          <a:bodyPr spcFirstLastPara="1">
            <a:noAutofit/>
          </a:bodyPr>
          <a:lstStyle/>
          <a:p>
            <a:pPr marL="342900" indent="-1651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pPr>
            <a:endParaRPr sz="2800" b="1" i="1">
              <a:solidFill>
                <a:schemeClr val="dk1"/>
              </a:solidFill>
              <a:latin typeface="Federo"/>
              <a:ea typeface="Federo"/>
              <a:cs typeface="Federo"/>
              <a:sym typeface="Federo"/>
            </a:endParaRPr>
          </a:p>
          <a:p>
            <a:pPr marL="342900" indent="-342900" eaLnBrk="1" fontAlgn="auto" hangingPunct="1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edero"/>
              <a:buChar char="•"/>
              <a:defRPr/>
            </a:pPr>
            <a:r>
              <a:rPr lang="en-US" sz="2800" b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Является железой, секрет которой примешивается к семенной жидкости как </a:t>
            </a:r>
            <a:r>
              <a:rPr lang="en-US" sz="2800" b="1">
                <a:solidFill>
                  <a:srgbClr val="CC00FF"/>
                </a:solidFill>
                <a:latin typeface="Federo"/>
                <a:ea typeface="Federo"/>
                <a:cs typeface="Federo"/>
                <a:sym typeface="Federo"/>
              </a:rPr>
              <a:t>питательная и защитная среда для сперматозоидов.</a:t>
            </a:r>
            <a:r>
              <a:rPr lang="en-US" sz="2800" b="1" i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 </a:t>
            </a:r>
            <a:endParaRPr sz="3200">
              <a:solidFill>
                <a:schemeClr val="dk1"/>
              </a:solidFill>
              <a:sym typeface="Arial"/>
            </a:endParaRPr>
          </a:p>
          <a:p>
            <a:pPr marL="342900" indent="-165100" eaLnBrk="1" fontAlgn="auto" hangingPunct="1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pPr>
            <a:endParaRPr sz="2800" b="1" i="1">
              <a:solidFill>
                <a:schemeClr val="dk1"/>
              </a:solidFill>
              <a:latin typeface="Federo"/>
              <a:ea typeface="Federo"/>
              <a:cs typeface="Federo"/>
              <a:sym typeface="Federo"/>
            </a:endParaRPr>
          </a:p>
        </p:txBody>
      </p:sp>
      <p:sp>
        <p:nvSpPr>
          <p:cNvPr id="51203" name="Google Shape;190;p27"/>
          <p:cNvSpPr txBox="1">
            <a:spLocks noChangeArrowheads="1"/>
          </p:cNvSpPr>
          <p:nvPr/>
        </p:nvSpPr>
        <p:spPr bwMode="auto">
          <a:xfrm>
            <a:off x="5257800" y="1143000"/>
            <a:ext cx="2351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Семенные пузырьки</a:t>
            </a:r>
            <a:endParaRPr lang="ru-RU"/>
          </a:p>
        </p:txBody>
      </p:sp>
      <p:sp>
        <p:nvSpPr>
          <p:cNvPr id="51204" name="Google Shape;191;p27"/>
          <p:cNvSpPr txBox="1">
            <a:spLocks noChangeArrowheads="1"/>
          </p:cNvSpPr>
          <p:nvPr/>
        </p:nvSpPr>
        <p:spPr bwMode="auto">
          <a:xfrm>
            <a:off x="4343400" y="6096000"/>
            <a:ext cx="27797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Предстательная железа</a:t>
            </a:r>
            <a:endParaRPr lang="ru-RU"/>
          </a:p>
        </p:txBody>
      </p:sp>
      <p:sp>
        <p:nvSpPr>
          <p:cNvPr id="51205" name="Google Shape;192;p27"/>
          <p:cNvSpPr txBox="1">
            <a:spLocks noChangeArrowheads="1"/>
          </p:cNvSpPr>
          <p:nvPr/>
        </p:nvSpPr>
        <p:spPr bwMode="auto">
          <a:xfrm>
            <a:off x="4403725" y="265113"/>
            <a:ext cx="3470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Семявыбрасывающие протоки</a:t>
            </a:r>
            <a:endParaRPr lang="ru-RU"/>
          </a:p>
        </p:txBody>
      </p:sp>
      <p:pic>
        <p:nvPicPr>
          <p:cNvPr id="51206" name="Google Shape;193;p27"/>
          <p:cNvPicPr preferRelativeResize="0">
            <a:picLocks noChangeAspect="1" noChangeArrowheads="1"/>
          </p:cNvPicPr>
          <p:nvPr/>
        </p:nvPicPr>
        <p:blipFill>
          <a:blip r:embed="rId3"/>
          <a:srcRect l="54990" t="27333" r="17015" b="31332"/>
          <a:stretch>
            <a:fillRect/>
          </a:stretch>
        </p:blipFill>
        <p:spPr bwMode="auto">
          <a:xfrm>
            <a:off x="4532313" y="1066800"/>
            <a:ext cx="4611687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1207" name="Google Shape;194;p27"/>
          <p:cNvCxnSpPr>
            <a:cxnSpLocks noChangeShapeType="1"/>
          </p:cNvCxnSpPr>
          <p:nvPr/>
        </p:nvCxnSpPr>
        <p:spPr bwMode="auto">
          <a:xfrm flipH="1">
            <a:off x="4800600" y="609600"/>
            <a:ext cx="45720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1208" name="Google Shape;195;p27"/>
          <p:cNvCxnSpPr>
            <a:cxnSpLocks noChangeShapeType="1"/>
          </p:cNvCxnSpPr>
          <p:nvPr/>
        </p:nvCxnSpPr>
        <p:spPr bwMode="auto">
          <a:xfrm>
            <a:off x="7620000" y="685800"/>
            <a:ext cx="685800" cy="6096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1209" name="Google Shape;196;p27"/>
          <p:cNvCxnSpPr>
            <a:cxnSpLocks noChangeShapeType="1"/>
          </p:cNvCxnSpPr>
          <p:nvPr/>
        </p:nvCxnSpPr>
        <p:spPr bwMode="auto">
          <a:xfrm rot="10800000" flipH="1">
            <a:off x="5486400" y="5410200"/>
            <a:ext cx="6096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1210" name="Google Shape;197;p27"/>
          <p:cNvSpPr txBox="1">
            <a:spLocks noChangeArrowheads="1"/>
          </p:cNvSpPr>
          <p:nvPr/>
        </p:nvSpPr>
        <p:spPr bwMode="auto">
          <a:xfrm>
            <a:off x="5486400" y="1295400"/>
            <a:ext cx="2351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Семенные пузырьки</a:t>
            </a:r>
            <a:endParaRPr lang="ru-RU"/>
          </a:p>
        </p:txBody>
      </p:sp>
      <p:cxnSp>
        <p:nvCxnSpPr>
          <p:cNvPr id="51211" name="Google Shape;198;p27"/>
          <p:cNvCxnSpPr>
            <a:cxnSpLocks noChangeShapeType="1"/>
          </p:cNvCxnSpPr>
          <p:nvPr/>
        </p:nvCxnSpPr>
        <p:spPr bwMode="auto">
          <a:xfrm flipH="1">
            <a:off x="5638800" y="1905000"/>
            <a:ext cx="99060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1212" name="Google Shape;199;p27"/>
          <p:cNvCxnSpPr>
            <a:cxnSpLocks noChangeShapeType="1"/>
          </p:cNvCxnSpPr>
          <p:nvPr/>
        </p:nvCxnSpPr>
        <p:spPr bwMode="auto">
          <a:xfrm>
            <a:off x="6629400" y="1905000"/>
            <a:ext cx="1371600" cy="13716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Google Shape;204;p2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42900" eaLnBrk="1" hangingPunct="1"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ts val="5400"/>
              <a:buFont typeface="Federo"/>
              <a:buChar char="•"/>
            </a:pPr>
            <a:r>
              <a:rPr lang="en-US" sz="54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Предстательная железа</a:t>
            </a:r>
            <a:endParaRPr lang="ru-RU" sz="32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9"/>
          <p:cNvSpPr txBox="1">
            <a:spLocks noGrp="1"/>
          </p:cNvSpPr>
          <p:nvPr>
            <p:ph type="body" idx="4294967295"/>
          </p:nvPr>
        </p:nvSpPr>
        <p:spPr>
          <a:xfrm>
            <a:off x="0" y="381000"/>
            <a:ext cx="4038600" cy="6096000"/>
          </a:xfrm>
        </p:spPr>
        <p:txBody>
          <a:bodyPr spcFirstLastPara="1">
            <a:noAutofit/>
          </a:bodyPr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Federo"/>
              <a:buChar char="•"/>
              <a:defRPr/>
            </a:pPr>
            <a:r>
              <a:rPr lang="en-US" sz="2400" b="1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Предстательная железа(1)</a:t>
            </a:r>
            <a:r>
              <a:rPr lang="en-US" sz="2400" b="1">
                <a:solidFill>
                  <a:srgbClr val="CC3300"/>
                </a:solidFill>
                <a:latin typeface="Federo"/>
                <a:ea typeface="Federo"/>
                <a:cs typeface="Federo"/>
                <a:sym typeface="Federo"/>
              </a:rPr>
              <a:t> </a:t>
            </a:r>
            <a:r>
              <a:rPr lang="en-US" sz="2400" b="1">
                <a:solidFill>
                  <a:srgbClr val="FF0000"/>
                </a:solidFill>
                <a:sym typeface="Arial"/>
              </a:rPr>
              <a:t>(prostata, seu glandula prostatica)</a:t>
            </a:r>
            <a:r>
              <a:rPr lang="en-US" sz="240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расположена на дне малого таза, под мочевым пузырём и окружает начальный отдел мочеиспускательного канала. </a:t>
            </a:r>
            <a:endParaRPr sz="3200">
              <a:solidFill>
                <a:schemeClr val="dk1"/>
              </a:solidFill>
              <a:sym typeface="Arial"/>
            </a:endParaRPr>
          </a:p>
          <a:p>
            <a:pPr marL="342900" indent="-342900" eaLnBrk="1" fontAlgn="auto" hangingPunct="1">
              <a:spcBef>
                <a:spcPts val="48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Federo"/>
              <a:buChar char="•"/>
              <a:defRPr/>
            </a:pPr>
            <a:r>
              <a:rPr lang="en-US" sz="2400" b="1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Масса предстательной железы 20 - 25 г.</a:t>
            </a:r>
            <a:endParaRPr sz="3200">
              <a:solidFill>
                <a:schemeClr val="dk1"/>
              </a:solidFill>
              <a:sym typeface="Arial"/>
            </a:endParaRPr>
          </a:p>
          <a:p>
            <a:pPr marL="342900" indent="-342900" eaLnBrk="1" fontAlgn="auto" hangingPunct="1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edero"/>
              <a:buChar char="•"/>
              <a:defRPr/>
            </a:pPr>
            <a:r>
              <a:rPr lang="en-US" sz="2400" b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По форме и величине напоминает каштан. </a:t>
            </a:r>
            <a:endParaRPr sz="3200">
              <a:solidFill>
                <a:schemeClr val="dk1"/>
              </a:solidFill>
              <a:sym typeface="Arial"/>
            </a:endParaRPr>
          </a:p>
          <a:p>
            <a:pPr marL="342900" indent="-190500" eaLnBrk="1" fontAlgn="auto" hangingPunct="1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pPr>
            <a:endParaRPr sz="2400" b="1">
              <a:solidFill>
                <a:schemeClr val="dk1"/>
              </a:solidFill>
              <a:latin typeface="Federo"/>
              <a:ea typeface="Federo"/>
              <a:cs typeface="Federo"/>
              <a:sym typeface="Federo"/>
            </a:endParaRPr>
          </a:p>
        </p:txBody>
      </p:sp>
      <p:pic>
        <p:nvPicPr>
          <p:cNvPr id="55299" name="Google Shape;210;p29"/>
          <p:cNvPicPr preferRelativeResize="0">
            <a:picLocks noChangeAspect="1" noChangeArrowheads="1"/>
          </p:cNvPicPr>
          <p:nvPr/>
        </p:nvPicPr>
        <p:blipFill>
          <a:blip r:embed="rId3"/>
          <a:srcRect l="40991" t="27332" r="26013" b="30000"/>
          <a:stretch>
            <a:fillRect/>
          </a:stretch>
        </p:blipFill>
        <p:spPr bwMode="auto">
          <a:xfrm>
            <a:off x="4114800" y="1219200"/>
            <a:ext cx="5029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5300" name="Google Shape;211;p29"/>
          <p:cNvCxnSpPr>
            <a:cxnSpLocks noChangeShapeType="1"/>
          </p:cNvCxnSpPr>
          <p:nvPr/>
        </p:nvCxnSpPr>
        <p:spPr bwMode="auto">
          <a:xfrm rot="10800000">
            <a:off x="6781800" y="3657600"/>
            <a:ext cx="838200" cy="11430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5301" name="Google Shape;212;p29"/>
          <p:cNvSpPr txBox="1">
            <a:spLocks noChangeArrowheads="1"/>
          </p:cNvSpPr>
          <p:nvPr/>
        </p:nvSpPr>
        <p:spPr bwMode="auto">
          <a:xfrm>
            <a:off x="7527925" y="48371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1</a:t>
            </a:r>
            <a:endParaRPr lang="ru-RU"/>
          </a:p>
        </p:txBody>
      </p:sp>
      <p:sp>
        <p:nvSpPr>
          <p:cNvPr id="55302" name="Google Shape;213;p29"/>
          <p:cNvSpPr txBox="1">
            <a:spLocks noChangeArrowheads="1"/>
          </p:cNvSpPr>
          <p:nvPr/>
        </p:nvSpPr>
        <p:spPr bwMode="auto">
          <a:xfrm>
            <a:off x="4800600" y="6491288"/>
            <a:ext cx="300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Сагиттальный разрез таза</a:t>
            </a:r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Google Shape;218;p30"/>
          <p:cNvSpPr txBox="1">
            <a:spLocks noGrp="1"/>
          </p:cNvSpPr>
          <p:nvPr>
            <p:ph type="body" idx="1"/>
          </p:nvPr>
        </p:nvSpPr>
        <p:spPr>
          <a:xfrm>
            <a:off x="228600" y="1066800"/>
            <a:ext cx="3886200" cy="5029200"/>
          </a:xfrm>
        </p:spPr>
        <p:txBody>
          <a:bodyPr/>
          <a:lstStyle/>
          <a:p>
            <a:pPr marL="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Federo"/>
              <a:buChar char="•"/>
            </a:pPr>
            <a:r>
              <a:rPr lang="en-US" sz="2800" b="1" smtClean="0">
                <a:latin typeface="Federo"/>
                <a:ea typeface="Federo"/>
                <a:cs typeface="Federo"/>
                <a:sym typeface="Federo"/>
              </a:rPr>
              <a:t>Предстательная железа </a:t>
            </a:r>
            <a:r>
              <a:rPr lang="en-US" sz="28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выделяет секрет, входящий в состав семенной жидкости и стимулирующий сперматозоиды.</a:t>
            </a:r>
            <a:endParaRPr lang="ru-RU" sz="3200" smtClean="0">
              <a:latin typeface="Arial" charset="0"/>
              <a:cs typeface="Arial" charset="0"/>
            </a:endParaRPr>
          </a:p>
        </p:txBody>
      </p:sp>
      <p:pic>
        <p:nvPicPr>
          <p:cNvPr id="57347" name="Google Shape;219;p30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752600"/>
            <a:ext cx="4200525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Google Shape;224;p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42900" eaLnBrk="1" hangingPunct="1"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ts val="5400"/>
              <a:buFont typeface="Federo"/>
              <a:buChar char="•"/>
            </a:pPr>
            <a:r>
              <a:rPr lang="en-US" sz="54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Бульбоуретральная </a:t>
            </a:r>
            <a:br>
              <a:rPr lang="en-US" sz="54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</a:br>
            <a:r>
              <a:rPr lang="en-US" sz="54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(куперова) железа</a:t>
            </a:r>
            <a:endParaRPr lang="ru-RU" sz="32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2"/>
          <p:cNvSpPr txBox="1">
            <a:spLocks noGrp="1"/>
          </p:cNvSpPr>
          <p:nvPr>
            <p:ph type="body" idx="1"/>
          </p:nvPr>
        </p:nvSpPr>
        <p:spPr>
          <a:xfrm>
            <a:off x="228600" y="762000"/>
            <a:ext cx="4572000" cy="5715000"/>
          </a:xfrm>
        </p:spPr>
        <p:txBody>
          <a:bodyPr/>
          <a:lstStyle/>
          <a:p>
            <a:pPr marL="342900" eaLnBrk="1" fontAlgn="auto" hangingPunct="1">
              <a:lnSpc>
                <a:spcPct val="80000"/>
              </a:lnSpc>
              <a:spcBef>
                <a:spcPts val="0"/>
              </a:spcBef>
              <a:buClr>
                <a:srgbClr val="0000FF"/>
              </a:buClr>
              <a:buSzPts val="2800"/>
              <a:buFont typeface="Federo"/>
              <a:buChar char="•"/>
              <a:defRPr/>
            </a:pPr>
            <a:r>
              <a:rPr lang="en-US" sz="2800" b="1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Бульбоуретральная </a:t>
            </a:r>
            <a:br>
              <a:rPr lang="en-US" sz="2800" b="1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</a:br>
            <a:r>
              <a:rPr lang="en-US" sz="2800" b="1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железа</a:t>
            </a:r>
            <a:r>
              <a:rPr lang="en-US" sz="2800" b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 </a:t>
            </a:r>
            <a:r>
              <a:rPr lang="en-US" sz="2800" b="1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(glandula bulbourethralis)</a:t>
            </a:r>
            <a:r>
              <a:rPr lang="en-US" sz="2800" b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 - парный орган, величиной с горошину.</a:t>
            </a:r>
            <a:endParaRPr sz="3200">
              <a:solidFill>
                <a:schemeClr val="dk1"/>
              </a:solidFill>
              <a:sym typeface="Arial"/>
            </a:endParaRPr>
          </a:p>
          <a:p>
            <a:pPr marL="342900" eaLnBrk="1" fontAlgn="auto" hangingPunct="1">
              <a:lnSpc>
                <a:spcPct val="80000"/>
              </a:lnSpc>
              <a:spcBef>
                <a:spcPts val="560"/>
              </a:spcBef>
              <a:buSzPts val="2800"/>
              <a:buFont typeface="Federo"/>
              <a:buChar char="•"/>
              <a:defRPr/>
            </a:pPr>
            <a:r>
              <a:rPr lang="en-US" sz="2800" b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Выводные протоки желёз открываются в мочеиспускательный канал.</a:t>
            </a:r>
            <a:endParaRPr sz="3200">
              <a:solidFill>
                <a:schemeClr val="dk1"/>
              </a:solidFill>
              <a:sym typeface="Arial"/>
            </a:endParaRPr>
          </a:p>
          <a:p>
            <a:pPr marL="342900" indent="-165100" eaLnBrk="1" fontAlgn="auto" hangingPunct="1">
              <a:spcBef>
                <a:spcPts val="560"/>
              </a:spcBef>
              <a:buSzPts val="2800"/>
              <a:buFont typeface="Arial"/>
              <a:buNone/>
              <a:defRPr/>
            </a:pPr>
            <a:endParaRPr sz="2800" b="1">
              <a:solidFill>
                <a:schemeClr val="dk1"/>
              </a:solidFill>
              <a:latin typeface="Federo"/>
              <a:ea typeface="Federo"/>
              <a:cs typeface="Federo"/>
              <a:sym typeface="Federo"/>
            </a:endParaRPr>
          </a:p>
        </p:txBody>
      </p:sp>
      <p:pic>
        <p:nvPicPr>
          <p:cNvPr id="61443" name="Google Shape;230;p32"/>
          <p:cNvPicPr preferRelativeResize="0">
            <a:picLocks noChangeAspect="1" noChangeArrowheads="1"/>
          </p:cNvPicPr>
          <p:nvPr/>
        </p:nvPicPr>
        <p:blipFill>
          <a:blip r:embed="rId3"/>
          <a:srcRect l="40991" t="27332" r="26013" b="30000"/>
          <a:stretch>
            <a:fillRect/>
          </a:stretch>
        </p:blipFill>
        <p:spPr bwMode="auto">
          <a:xfrm>
            <a:off x="5029200" y="1371600"/>
            <a:ext cx="3657600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1444" name="Google Shape;231;p32"/>
          <p:cNvCxnSpPr>
            <a:cxnSpLocks noChangeShapeType="1"/>
          </p:cNvCxnSpPr>
          <p:nvPr/>
        </p:nvCxnSpPr>
        <p:spPr bwMode="auto">
          <a:xfrm rot="10800000">
            <a:off x="6934200" y="3200400"/>
            <a:ext cx="914400" cy="6858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1445" name="Google Shape;232;p32"/>
          <p:cNvSpPr txBox="1">
            <a:spLocks noChangeArrowheads="1"/>
          </p:cNvSpPr>
          <p:nvPr/>
        </p:nvSpPr>
        <p:spPr bwMode="auto">
          <a:xfrm>
            <a:off x="6477000" y="3962400"/>
            <a:ext cx="25003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FF0000"/>
              </a:buClr>
              <a:buSzPts val="1800"/>
              <a:buFont typeface="Arial" charset="0"/>
              <a:buNone/>
            </a:pPr>
            <a:r>
              <a:rPr lang="en-US" sz="1800" b="1">
                <a:solidFill>
                  <a:srgbClr val="FF0000"/>
                </a:solidFill>
              </a:rPr>
              <a:t>Бульбоуретральная</a:t>
            </a:r>
            <a:endParaRPr lang="ru-RU"/>
          </a:p>
          <a:p>
            <a:pPr algn="ctr">
              <a:buClr>
                <a:srgbClr val="FF0000"/>
              </a:buClr>
              <a:buSzPts val="1800"/>
              <a:buFont typeface="Arial" charset="0"/>
              <a:buNone/>
            </a:pPr>
            <a:r>
              <a:rPr lang="en-US" sz="1800" b="1">
                <a:solidFill>
                  <a:srgbClr val="FF0000"/>
                </a:solidFill>
              </a:rPr>
              <a:t>железа</a:t>
            </a:r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3"/>
          <p:cNvSpPr txBox="1">
            <a:spLocks noGrp="1"/>
          </p:cNvSpPr>
          <p:nvPr>
            <p:ph type="body" idx="1"/>
          </p:nvPr>
        </p:nvSpPr>
        <p:spPr>
          <a:xfrm>
            <a:off x="3886200" y="685800"/>
            <a:ext cx="5029200" cy="5440363"/>
          </a:xfrm>
        </p:spPr>
        <p:txBody>
          <a:bodyPr/>
          <a:lstStyle/>
          <a:p>
            <a:pPr marL="342900" eaLnBrk="1" fontAlgn="auto" hangingPunct="1">
              <a:spcBef>
                <a:spcPts val="0"/>
              </a:spcBef>
              <a:buSzPts val="3200"/>
              <a:buFont typeface="Federo"/>
              <a:buChar char="•"/>
              <a:defRPr/>
            </a:pPr>
            <a:r>
              <a:rPr lang="en-US" sz="3200" b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Железы </a:t>
            </a:r>
            <a:r>
              <a:rPr lang="en-US" sz="3200" b="1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выделяют вязкую жидкость, защищающую слизистую оболочку мочеиспускательного канала от раздражения её мочой.</a:t>
            </a:r>
            <a:endParaRPr sz="3200">
              <a:solidFill>
                <a:schemeClr val="dk1"/>
              </a:solidFill>
              <a:sym typeface="Arial"/>
            </a:endParaRPr>
          </a:p>
          <a:p>
            <a:pPr marL="342900" indent="-139700" eaLnBrk="1" fontAlgn="auto" hangingPunct="1">
              <a:spcBef>
                <a:spcPts val="640"/>
              </a:spcBef>
              <a:buSzPts val="3200"/>
              <a:buFont typeface="Arial"/>
              <a:buNone/>
              <a:defRPr/>
            </a:pPr>
            <a:endParaRPr sz="3200" b="1">
              <a:solidFill>
                <a:srgbClr val="0000FF"/>
              </a:solidFill>
              <a:latin typeface="Federo"/>
              <a:ea typeface="Federo"/>
              <a:cs typeface="Federo"/>
              <a:sym typeface="Federo"/>
            </a:endParaRPr>
          </a:p>
        </p:txBody>
      </p:sp>
      <p:pic>
        <p:nvPicPr>
          <p:cNvPr id="63491" name="Google Shape;238;p33"/>
          <p:cNvPicPr preferRelativeResize="0">
            <a:picLocks noChangeAspect="1" noChangeArrowheads="1"/>
          </p:cNvPicPr>
          <p:nvPr/>
        </p:nvPicPr>
        <p:blipFill>
          <a:blip r:embed="rId3"/>
          <a:srcRect l="40991" t="27332" r="26013" b="30000"/>
          <a:stretch>
            <a:fillRect/>
          </a:stretch>
        </p:blipFill>
        <p:spPr bwMode="auto">
          <a:xfrm>
            <a:off x="304800" y="1905000"/>
            <a:ext cx="3352800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Google Shape;43;p7"/>
          <p:cNvSpPr txBox="1">
            <a:spLocks noGrp="1"/>
          </p:cNvSpPr>
          <p:nvPr>
            <p:ph type="body" idx="1"/>
          </p:nvPr>
        </p:nvSpPr>
        <p:spPr>
          <a:xfrm>
            <a:off x="381000" y="1219200"/>
            <a:ext cx="4191000" cy="5257800"/>
          </a:xfrm>
        </p:spPr>
        <p:txBody>
          <a:bodyPr/>
          <a:lstStyle/>
          <a:p>
            <a:pPr marL="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Federo"/>
              <a:buNone/>
            </a:pPr>
            <a:r>
              <a:rPr lang="en-US" sz="3200" b="1" i="1" smtClean="0">
                <a:latin typeface="Federo"/>
                <a:ea typeface="Federo"/>
                <a:cs typeface="Federo"/>
                <a:sym typeface="Federo"/>
              </a:rPr>
              <a:t>   </a:t>
            </a:r>
            <a:r>
              <a:rPr lang="en-US" sz="3200" b="1" smtClean="0">
                <a:latin typeface="Federo"/>
                <a:ea typeface="Federo"/>
                <a:cs typeface="Federo"/>
                <a:sym typeface="Federo"/>
              </a:rPr>
              <a:t>Мужские половые органы разделяют на: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eaLnBrk="1" hangingPunct="1">
              <a:spcBef>
                <a:spcPts val="638"/>
              </a:spcBef>
              <a:spcAft>
                <a:spcPct val="0"/>
              </a:spcAft>
              <a:buClr>
                <a:srgbClr val="0000FF"/>
              </a:buClr>
              <a:buSzPts val="3200"/>
              <a:buFont typeface="Federo"/>
              <a:buChar char="•"/>
            </a:pPr>
            <a:r>
              <a:rPr lang="en-US" sz="32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наружные; 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eaLnBrk="1" hangingPunct="1">
              <a:spcBef>
                <a:spcPts val="638"/>
              </a:spcBef>
              <a:spcAft>
                <a:spcPct val="0"/>
              </a:spcAft>
              <a:buClr>
                <a:srgbClr val="0000FF"/>
              </a:buClr>
              <a:buSzPts val="3200"/>
              <a:buFont typeface="Federo"/>
              <a:buChar char="•"/>
            </a:pPr>
            <a:r>
              <a:rPr lang="en-US" sz="32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внутренние.</a:t>
            </a:r>
            <a:endParaRPr lang="ru-RU" sz="3200" smtClean="0">
              <a:latin typeface="Arial" charset="0"/>
              <a:cs typeface="Arial" charset="0"/>
            </a:endParaRPr>
          </a:p>
        </p:txBody>
      </p:sp>
      <p:pic>
        <p:nvPicPr>
          <p:cNvPr id="10243" name="Google Shape;44;p7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981200"/>
            <a:ext cx="3619500" cy="297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Google Shape;49;p8"/>
          <p:cNvSpPr txBox="1">
            <a:spLocks noGrp="1"/>
          </p:cNvSpPr>
          <p:nvPr>
            <p:ph type="body" idx="1"/>
          </p:nvPr>
        </p:nvSpPr>
        <p:spPr>
          <a:xfrm>
            <a:off x="304800" y="228600"/>
            <a:ext cx="4267200" cy="6324600"/>
          </a:xfrm>
        </p:spPr>
        <p:txBody>
          <a:bodyPr/>
          <a:lstStyle/>
          <a:p>
            <a:pPr marL="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</a:pPr>
            <a:endParaRPr lang="ru-RU" sz="3200" b="1" i="1" smtClean="0">
              <a:latin typeface="Federo"/>
              <a:ea typeface="Federo"/>
              <a:cs typeface="Federo"/>
              <a:sym typeface="Federo"/>
            </a:endParaRPr>
          </a:p>
          <a:p>
            <a:pPr marL="342900" eaLnBrk="1" hangingPunct="1">
              <a:spcBef>
                <a:spcPts val="563"/>
              </a:spcBef>
              <a:spcAft>
                <a:spcPct val="0"/>
              </a:spcAft>
              <a:buClr>
                <a:srgbClr val="0000FF"/>
              </a:buClr>
              <a:buSzPts val="2800"/>
              <a:buFont typeface="Noto Sans Symbols"/>
              <a:buChar char="⮚"/>
            </a:pPr>
            <a:r>
              <a:rPr lang="en-US" sz="2800" b="1" smtClean="0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Внутренние мужские половые органы: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eaLnBrk="1" hangingPunct="1">
              <a:spcBef>
                <a:spcPts val="563"/>
              </a:spcBef>
              <a:spcAft>
                <a:spcPct val="0"/>
              </a:spcAft>
              <a:buClr>
                <a:srgbClr val="FF0000"/>
              </a:buClr>
              <a:buSzPts val="2800"/>
              <a:buFont typeface="Noto Sans Symbols"/>
              <a:buChar char="⮚"/>
            </a:pPr>
            <a:r>
              <a:rPr lang="en-US" sz="2800" b="1" smtClean="0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яички, </a:t>
            </a:r>
            <a:r>
              <a:rPr lang="en-US" sz="2800" b="1" smtClean="0">
                <a:latin typeface="Federo"/>
                <a:ea typeface="Federo"/>
                <a:cs typeface="Federo"/>
                <a:sym typeface="Federo"/>
              </a:rPr>
              <a:t>или</a:t>
            </a:r>
            <a:r>
              <a:rPr lang="en-US" sz="2800" b="1" smtClean="0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 семенники;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eaLnBrk="1" hangingPunct="1">
              <a:spcBef>
                <a:spcPts val="563"/>
              </a:spcBef>
              <a:spcAft>
                <a:spcPct val="0"/>
              </a:spcAft>
              <a:buClr>
                <a:srgbClr val="FF0000"/>
              </a:buClr>
              <a:buSzPts val="2800"/>
              <a:buFont typeface="Noto Sans Symbols"/>
              <a:buChar char="⮚"/>
            </a:pPr>
            <a:r>
              <a:rPr lang="en-US" sz="2800" b="1" smtClean="0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придатки яичек;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eaLnBrk="1" hangingPunct="1">
              <a:spcBef>
                <a:spcPts val="563"/>
              </a:spcBef>
              <a:spcAft>
                <a:spcPct val="0"/>
              </a:spcAft>
              <a:buClr>
                <a:srgbClr val="FF0000"/>
              </a:buClr>
              <a:buSzPts val="2800"/>
              <a:buFont typeface="Noto Sans Symbols"/>
              <a:buChar char="⮚"/>
            </a:pPr>
            <a:r>
              <a:rPr lang="en-US" sz="2800" b="1" smtClean="0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семявыносящие протоки;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eaLnBrk="1" hangingPunct="1">
              <a:spcBef>
                <a:spcPts val="563"/>
              </a:spcBef>
              <a:spcAft>
                <a:spcPct val="0"/>
              </a:spcAft>
              <a:buClr>
                <a:srgbClr val="FF0000"/>
              </a:buClr>
              <a:buSzPts val="2800"/>
              <a:buFont typeface="Noto Sans Symbols"/>
              <a:buChar char="⮚"/>
            </a:pPr>
            <a:r>
              <a:rPr lang="en-US" sz="2800" b="1" smtClean="0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семенные пузырьки;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eaLnBrk="1" hangingPunct="1">
              <a:spcBef>
                <a:spcPts val="563"/>
              </a:spcBef>
              <a:spcAft>
                <a:spcPct val="0"/>
              </a:spcAft>
              <a:buClr>
                <a:srgbClr val="FF0000"/>
              </a:buClr>
              <a:buSzPts val="2800"/>
              <a:buFont typeface="Noto Sans Symbols"/>
              <a:buChar char="⮚"/>
            </a:pPr>
            <a:r>
              <a:rPr lang="en-US" sz="2800" b="1" smtClean="0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предстательная железа;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eaLnBrk="1" hangingPunct="1">
              <a:spcBef>
                <a:spcPts val="563"/>
              </a:spcBef>
              <a:spcAft>
                <a:spcPct val="0"/>
              </a:spcAft>
              <a:buClr>
                <a:srgbClr val="FF0000"/>
              </a:buClr>
              <a:buSzPts val="2800"/>
              <a:buFont typeface="Noto Sans Symbols"/>
              <a:buChar char="⮚"/>
            </a:pPr>
            <a:r>
              <a:rPr lang="en-US" sz="2800" b="1" smtClean="0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бульбоуретральные (куперовы) железы.</a:t>
            </a:r>
            <a:endParaRPr lang="ru-RU" sz="3200" smtClean="0">
              <a:latin typeface="Arial" charset="0"/>
              <a:cs typeface="Arial" charset="0"/>
            </a:endParaRPr>
          </a:p>
        </p:txBody>
      </p:sp>
      <p:pic>
        <p:nvPicPr>
          <p:cNvPr id="12291" name="Google Shape;50;p8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2057400"/>
            <a:ext cx="40386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Google Shape;55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42900" eaLnBrk="1" hangingPunct="1"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ts val="5400"/>
            </a:pPr>
            <a:r>
              <a:rPr lang="en-US" sz="54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Яичко </a:t>
            </a:r>
            <a:endParaRPr lang="ru-RU" sz="32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Google Shape;60;p10"/>
          <p:cNvSpPr txBox="1">
            <a:spLocks noGrp="1"/>
          </p:cNvSpPr>
          <p:nvPr>
            <p:ph type="body" idx="4294967295"/>
          </p:nvPr>
        </p:nvSpPr>
        <p:spPr>
          <a:xfrm>
            <a:off x="457200" y="838200"/>
            <a:ext cx="4343400" cy="5791200"/>
          </a:xfrm>
        </p:spPr>
        <p:txBody>
          <a:bodyPr/>
          <a:lstStyle/>
          <a:p>
            <a:pPr marL="342900" indent="-342900" eaLnBrk="1" hangingPunct="1">
              <a:buClr>
                <a:srgbClr val="0000FF"/>
              </a:buClr>
              <a:buSzPts val="2800"/>
              <a:buFont typeface="Arial" charset="0"/>
              <a:buChar char="•"/>
            </a:pPr>
            <a:r>
              <a:rPr lang="en-US" sz="28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Яички (семенники)(1)</a:t>
            </a:r>
            <a:br>
              <a:rPr lang="en-US" sz="2800" b="1" smtClean="0">
                <a:solidFill>
                  <a:srgbClr val="0000FF"/>
                </a:solidFill>
                <a:latin typeface="Arial" charset="0"/>
                <a:cs typeface="Arial" charset="0"/>
              </a:rPr>
            </a:br>
            <a:r>
              <a:rPr lang="en-US" sz="2800" b="1" smtClean="0">
                <a:latin typeface="Arial" charset="0"/>
                <a:cs typeface="Arial" charset="0"/>
              </a:rPr>
              <a:t>(от лат. </a:t>
            </a:r>
            <a:r>
              <a:rPr lang="en-US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testes;</a:t>
            </a:r>
            <a:r>
              <a:rPr lang="en-US" sz="2800" smtClean="0">
                <a:solidFill>
                  <a:srgbClr val="0000FF"/>
                </a:solidFill>
                <a:latin typeface="Arial" charset="0"/>
                <a:cs typeface="Arial" charset="0"/>
              </a:rPr>
              <a:t/>
            </a:r>
            <a:br>
              <a:rPr lang="en-US" sz="2800" smtClean="0">
                <a:solidFill>
                  <a:srgbClr val="0000FF"/>
                </a:solidFill>
                <a:latin typeface="Arial" charset="0"/>
                <a:cs typeface="Arial" charset="0"/>
              </a:rPr>
            </a:br>
            <a:r>
              <a:rPr lang="en-US" sz="2800" b="1" smtClean="0">
                <a:latin typeface="Arial" charset="0"/>
                <a:cs typeface="Arial" charset="0"/>
              </a:rPr>
              <a:t>от греч. </a:t>
            </a:r>
            <a:r>
              <a:rPr lang="en-US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orchis</a:t>
            </a:r>
            <a:r>
              <a:rPr lang="en-US" sz="2800" smtClean="0">
                <a:latin typeface="Arial" charset="0"/>
                <a:cs typeface="Arial" charset="0"/>
              </a:rPr>
              <a:t>)</a:t>
            </a:r>
            <a:r>
              <a:rPr lang="en-US" sz="2800" b="1" smtClean="0">
                <a:latin typeface="Arial" charset="0"/>
                <a:cs typeface="Arial" charset="0"/>
              </a:rPr>
              <a:t> - парные органы, находящиеся в мошонке(2).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indent="-342900" eaLnBrk="1" hangingPunct="1">
              <a:spcBef>
                <a:spcPts val="563"/>
              </a:spcBef>
              <a:buSzPts val="2800"/>
              <a:buFont typeface="Arial" charset="0"/>
              <a:buChar char="•"/>
            </a:pPr>
            <a:r>
              <a:rPr lang="en-US" sz="2800" b="1" smtClean="0">
                <a:latin typeface="Arial" charset="0"/>
                <a:cs typeface="Arial" charset="0"/>
              </a:rPr>
              <a:t>Длина яичка в среднем равна </a:t>
            </a:r>
            <a:r>
              <a:rPr lang="en-US" sz="28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4 см,</a:t>
            </a:r>
            <a:r>
              <a:rPr lang="en-US" sz="2800" b="1" smtClean="0">
                <a:latin typeface="Arial" charset="0"/>
                <a:cs typeface="Arial" charset="0"/>
              </a:rPr>
              <a:t> ширина – </a:t>
            </a:r>
            <a:r>
              <a:rPr lang="en-US" sz="28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3 см</a:t>
            </a:r>
            <a:r>
              <a:rPr lang="en-US" sz="2800" b="1" smtClean="0">
                <a:latin typeface="Arial" charset="0"/>
                <a:cs typeface="Arial" charset="0"/>
              </a:rPr>
              <a:t>, толщина - </a:t>
            </a:r>
            <a:r>
              <a:rPr lang="en-US" sz="28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2 см</a:t>
            </a:r>
            <a:r>
              <a:rPr lang="en-US" sz="2800" b="1" smtClean="0">
                <a:latin typeface="Arial" charset="0"/>
                <a:cs typeface="Arial" charset="0"/>
              </a:rPr>
              <a:t>, масса – </a:t>
            </a:r>
            <a:r>
              <a:rPr lang="en-US" sz="28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20 - 30 г</a:t>
            </a:r>
            <a:r>
              <a:rPr lang="en-US" sz="2800" b="1" smtClean="0">
                <a:latin typeface="Arial" charset="0"/>
                <a:cs typeface="Arial" charset="0"/>
              </a:rPr>
              <a:t>.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indent="-342900" eaLnBrk="1" hangingPunct="1">
              <a:spcBef>
                <a:spcPts val="563"/>
              </a:spcBef>
              <a:buSzPts val="2800"/>
            </a:pPr>
            <a:endParaRPr lang="ru-RU" sz="2800" b="1" smtClean="0">
              <a:latin typeface="Arial" charset="0"/>
              <a:cs typeface="Arial" charset="0"/>
            </a:endParaRPr>
          </a:p>
        </p:txBody>
      </p:sp>
      <p:pic>
        <p:nvPicPr>
          <p:cNvPr id="16387" name="Google Shape;61;p10"/>
          <p:cNvPicPr preferRelativeResize="0">
            <a:picLocks noChangeAspect="1" noChangeArrowheads="1"/>
          </p:cNvPicPr>
          <p:nvPr/>
        </p:nvPicPr>
        <p:blipFill>
          <a:blip r:embed="rId3"/>
          <a:srcRect b="4942"/>
          <a:stretch>
            <a:fillRect/>
          </a:stretch>
        </p:blipFill>
        <p:spPr bwMode="auto">
          <a:xfrm>
            <a:off x="5334000" y="838200"/>
            <a:ext cx="344011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388" name="Google Shape;62;p10"/>
          <p:cNvCxnSpPr>
            <a:cxnSpLocks noChangeShapeType="1"/>
          </p:cNvCxnSpPr>
          <p:nvPr/>
        </p:nvCxnSpPr>
        <p:spPr bwMode="auto">
          <a:xfrm rot="10800000">
            <a:off x="7620000" y="4038600"/>
            <a:ext cx="6858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6389" name="Google Shape;63;p10"/>
          <p:cNvSpPr txBox="1">
            <a:spLocks noChangeArrowheads="1"/>
          </p:cNvSpPr>
          <p:nvPr/>
        </p:nvSpPr>
        <p:spPr bwMode="auto">
          <a:xfrm>
            <a:off x="8382000" y="44958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1</a:t>
            </a:r>
            <a:endParaRPr lang="ru-RU"/>
          </a:p>
        </p:txBody>
      </p:sp>
      <p:cxnSp>
        <p:nvCxnSpPr>
          <p:cNvPr id="16390" name="Google Shape;64;p10"/>
          <p:cNvCxnSpPr>
            <a:cxnSpLocks noChangeShapeType="1"/>
          </p:cNvCxnSpPr>
          <p:nvPr/>
        </p:nvCxnSpPr>
        <p:spPr bwMode="auto">
          <a:xfrm rot="10800000" flipH="1">
            <a:off x="5867400" y="4876800"/>
            <a:ext cx="6096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6391" name="Google Shape;65;p10"/>
          <p:cNvSpPr txBox="1">
            <a:spLocks noChangeArrowheads="1"/>
          </p:cNvSpPr>
          <p:nvPr/>
        </p:nvSpPr>
        <p:spPr bwMode="auto">
          <a:xfrm>
            <a:off x="5410200" y="51816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2</a:t>
            </a:r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Google Shape;70;p11"/>
          <p:cNvSpPr txBox="1">
            <a:spLocks noGrp="1"/>
          </p:cNvSpPr>
          <p:nvPr>
            <p:ph type="body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marL="342900" indent="-342900" eaLnBrk="1" hangingPunct="1">
              <a:buSzPts val="2800"/>
              <a:buFont typeface="Federo"/>
              <a:buChar char="•"/>
            </a:pPr>
            <a:r>
              <a:rPr lang="en-US" sz="2800" b="1" smtClean="0">
                <a:latin typeface="Federo"/>
                <a:ea typeface="Federo"/>
                <a:cs typeface="Federo"/>
                <a:sym typeface="Federo"/>
              </a:rPr>
              <a:t>Снаружи яичко покрыто плотной фиброзной оболочкой беловатого цвета </a:t>
            </a:r>
            <a:r>
              <a:rPr lang="en-US" sz="2800" b="1" smtClean="0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– белочной оболочкой(1). </a:t>
            </a:r>
            <a:endParaRPr lang="ru-RU" sz="3200" smtClean="0">
              <a:latin typeface="Arial" charset="0"/>
              <a:cs typeface="Arial" charset="0"/>
            </a:endParaRPr>
          </a:p>
        </p:txBody>
      </p:sp>
      <p:pic>
        <p:nvPicPr>
          <p:cNvPr id="18435" name="Google Shape;71;p11"/>
          <p:cNvPicPr preferRelativeResize="0">
            <a:picLocks noChangeAspect="1" noChangeArrowheads="1"/>
          </p:cNvPicPr>
          <p:nvPr/>
        </p:nvPicPr>
        <p:blipFill>
          <a:blip r:embed="rId3"/>
          <a:srcRect l="57986" t="25999" r="17015" b="27332"/>
          <a:stretch>
            <a:fillRect/>
          </a:stretch>
        </p:blipFill>
        <p:spPr bwMode="auto">
          <a:xfrm>
            <a:off x="4737100" y="381000"/>
            <a:ext cx="44069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Google Shape;72;p11"/>
          <p:cNvSpPr txBox="1">
            <a:spLocks noChangeArrowheads="1"/>
          </p:cNvSpPr>
          <p:nvPr/>
        </p:nvSpPr>
        <p:spPr bwMode="auto">
          <a:xfrm>
            <a:off x="6629400" y="61722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1</a:t>
            </a:r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Google Shape;77;p12"/>
          <p:cNvSpPr txBox="1">
            <a:spLocks noGrp="1"/>
          </p:cNvSpPr>
          <p:nvPr>
            <p:ph type="body" idx="1"/>
          </p:nvPr>
        </p:nvSpPr>
        <p:spPr>
          <a:xfrm>
            <a:off x="4876800" y="381000"/>
            <a:ext cx="3962400" cy="5867400"/>
          </a:xfrm>
        </p:spPr>
        <p:txBody>
          <a:bodyPr/>
          <a:lstStyle/>
          <a:p>
            <a:pPr marL="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Federo"/>
              <a:buChar char="•"/>
            </a:pPr>
            <a:r>
              <a:rPr lang="en-US" sz="3200" b="1" smtClean="0">
                <a:latin typeface="Federo"/>
                <a:ea typeface="Federo"/>
                <a:cs typeface="Federo"/>
                <a:sym typeface="Federo"/>
              </a:rPr>
              <a:t>У заднего края белочная оболочка образует утолщение </a:t>
            </a:r>
            <a:r>
              <a:rPr lang="en-US" sz="3200" b="1" smtClean="0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– средостение яичка,</a:t>
            </a:r>
            <a:r>
              <a:rPr lang="en-US" sz="3200" b="1" smtClean="0">
                <a:latin typeface="Federo"/>
                <a:ea typeface="Federo"/>
                <a:cs typeface="Federo"/>
                <a:sym typeface="Federo"/>
              </a:rPr>
              <a:t> от которого вперёд лучеобразно расходятся перегородки, разделяющие вещество яичка на </a:t>
            </a:r>
            <a:r>
              <a:rPr lang="en-US" sz="3200" b="1" smtClean="0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250 - 300 долек.</a:t>
            </a:r>
            <a:endParaRPr lang="ru-RU" sz="3200" smtClean="0">
              <a:latin typeface="Arial" charset="0"/>
              <a:cs typeface="Arial" charset="0"/>
            </a:endParaRPr>
          </a:p>
        </p:txBody>
      </p:sp>
      <p:pic>
        <p:nvPicPr>
          <p:cNvPr id="20483" name="Google Shape;78;p12"/>
          <p:cNvPicPr preferRelativeResize="0">
            <a:picLocks noChangeAspect="1" noChangeArrowheads="1"/>
          </p:cNvPicPr>
          <p:nvPr/>
        </p:nvPicPr>
        <p:blipFill>
          <a:blip r:embed="rId3"/>
          <a:srcRect l="13699" t="31499" r="52432" b="22050"/>
          <a:stretch>
            <a:fillRect/>
          </a:stretch>
        </p:blipFill>
        <p:spPr bwMode="auto">
          <a:xfrm>
            <a:off x="228600" y="914400"/>
            <a:ext cx="4289425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>
            <a:off x="4495800" y="381000"/>
            <a:ext cx="4267200" cy="6248400"/>
          </a:xfrm>
        </p:spPr>
        <p:txBody>
          <a:bodyPr/>
          <a:lstStyle/>
          <a:p>
            <a:pPr marL="342900" eaLnBrk="1" fontAlgn="auto" hangingPunct="1">
              <a:spcBef>
                <a:spcPts val="0"/>
              </a:spcBef>
              <a:buSzPts val="2800"/>
              <a:buFont typeface="Federo"/>
              <a:buChar char="•"/>
              <a:defRPr/>
            </a:pPr>
            <a:r>
              <a:rPr lang="en-US" sz="2800" b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В каждой дольке проходят </a:t>
            </a:r>
            <a:r>
              <a:rPr lang="en-US" sz="2800" b="1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2-3 извитых семенных канальца</a:t>
            </a:r>
            <a:r>
              <a:rPr lang="en-US" sz="2800" b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.</a:t>
            </a:r>
            <a:endParaRPr sz="3200">
              <a:solidFill>
                <a:schemeClr val="dk1"/>
              </a:solidFill>
              <a:sym typeface="Arial"/>
            </a:endParaRPr>
          </a:p>
          <a:p>
            <a:pPr marL="342900" eaLnBrk="1" fontAlgn="auto" hangingPunct="1">
              <a:spcBef>
                <a:spcPts val="560"/>
              </a:spcBef>
              <a:buSzPts val="2800"/>
              <a:buFont typeface="Federo"/>
              <a:buChar char="•"/>
              <a:defRPr/>
            </a:pPr>
            <a:r>
              <a:rPr lang="en-US" sz="2800" b="1">
                <a:solidFill>
                  <a:schemeClr val="dk1"/>
                </a:solidFill>
                <a:latin typeface="Federo"/>
                <a:ea typeface="Federo"/>
                <a:cs typeface="Federo"/>
                <a:sym typeface="Federo"/>
              </a:rPr>
              <a:t>Общая длина всех канальцев одного яичка </a:t>
            </a:r>
            <a:r>
              <a:rPr lang="en-US" sz="2800" b="1">
                <a:solidFill>
                  <a:srgbClr val="0000FF"/>
                </a:solidFill>
                <a:latin typeface="Federo"/>
                <a:ea typeface="Federo"/>
                <a:cs typeface="Federo"/>
                <a:sym typeface="Federo"/>
              </a:rPr>
              <a:t>– 300 - 400 м.</a:t>
            </a:r>
            <a:endParaRPr sz="3200">
              <a:solidFill>
                <a:schemeClr val="dk1"/>
              </a:solidFill>
              <a:sym typeface="Arial"/>
            </a:endParaRPr>
          </a:p>
          <a:p>
            <a:pPr marL="342900" eaLnBrk="1" fontAlgn="auto" hangingPunct="1">
              <a:spcBef>
                <a:spcPts val="560"/>
              </a:spcBef>
              <a:buClr>
                <a:srgbClr val="FF0000"/>
              </a:buClr>
              <a:buSzPts val="2800"/>
              <a:buFont typeface="Federo"/>
              <a:buChar char="•"/>
              <a:defRPr/>
            </a:pPr>
            <a:r>
              <a:rPr lang="en-US" sz="2800" b="1">
                <a:solidFill>
                  <a:srgbClr val="FF0000"/>
                </a:solidFill>
                <a:latin typeface="Federo"/>
                <a:ea typeface="Federo"/>
                <a:cs typeface="Federo"/>
                <a:sym typeface="Federo"/>
              </a:rPr>
              <a:t>В этих канальцах у взрослых мужчин образуются сперматозоиды. </a:t>
            </a:r>
            <a:endParaRPr sz="3200">
              <a:solidFill>
                <a:schemeClr val="dk1"/>
              </a:solidFill>
              <a:sym typeface="Arial"/>
            </a:endParaRPr>
          </a:p>
          <a:p>
            <a:pPr marL="342900" indent="-165100" eaLnBrk="1" fontAlgn="auto" hangingPunct="1">
              <a:spcBef>
                <a:spcPts val="560"/>
              </a:spcBef>
              <a:buSzPts val="2800"/>
              <a:buFont typeface="Arial"/>
              <a:buNone/>
              <a:defRPr/>
            </a:pPr>
            <a:endParaRPr sz="2800" b="1">
              <a:solidFill>
                <a:srgbClr val="FF0000"/>
              </a:solidFill>
              <a:latin typeface="Federo"/>
              <a:ea typeface="Federo"/>
              <a:cs typeface="Federo"/>
              <a:sym typeface="Federo"/>
            </a:endParaRPr>
          </a:p>
        </p:txBody>
      </p:sp>
      <p:pic>
        <p:nvPicPr>
          <p:cNvPr id="22531" name="Google Shape;84;p13"/>
          <p:cNvPicPr preferRelativeResize="0">
            <a:picLocks noChangeAspect="1" noChangeArrowheads="1"/>
          </p:cNvPicPr>
          <p:nvPr/>
        </p:nvPicPr>
        <p:blipFill>
          <a:blip r:embed="rId3"/>
          <a:srcRect l="13699" t="31499" r="52432" b="22050"/>
          <a:stretch>
            <a:fillRect/>
          </a:stretch>
        </p:blipFill>
        <p:spPr bwMode="auto">
          <a:xfrm>
            <a:off x="228600" y="838200"/>
            <a:ext cx="3995738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412</Words>
  <PresentationFormat>Экран (4:3)</PresentationFormat>
  <Paragraphs>78</Paragraphs>
  <Slides>29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Federo</vt:lpstr>
      <vt:lpstr>Noto Sans Symbols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16.03.2021 Мужские половые органы, их строение, функции. Морфофункциональные особенности мочеполовой системы.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Анатомия и физиология мужской половой системы</dc:title>
  <cp:lastModifiedBy>ASER</cp:lastModifiedBy>
  <cp:revision>4</cp:revision>
  <dcterms:modified xsi:type="dcterms:W3CDTF">2021-03-15T07:30:44Z</dcterms:modified>
</cp:coreProperties>
</file>