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28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7170" name="Google Shape;29;p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86;p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87;p1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92;p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93;p1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98;p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99;p1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03;p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1746" name="Google Shape;104;p1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8;p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3794" name="Google Shape;109;p1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18;p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119;p1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24;p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7890" name="Google Shape;125;p1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129;p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9938" name="Google Shape;130;p1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134;p1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1986" name="Google Shape;135;p1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40;p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4034" name="Google Shape;141;p1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34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9218" name="Google Shape;35;p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50;p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6082" name="Google Shape;151;p2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70;p2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48130" name="Google Shape;171;p2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75;p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0178" name="Google Shape;176;p2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186;p2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2226" name="Google Shape;187;p2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01;p2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4274" name="Google Shape;202;p2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06;p2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6322" name="Google Shape;207;p2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15;p2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58370" name="Google Shape;216;p2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21;p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0418" name="Google Shape;222;p2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26;p2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2466" name="Google Shape;227;p2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34;p2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64514" name="Google Shape;235;p2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Google Shape;40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1266" name="Google Shape;41;p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46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3314" name="Google Shape;47;p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52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53;p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7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58;p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67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68;p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74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75;p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80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81;p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" name="Google Shape;14;p2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5;p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6;p2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fld id="{24D5804C-8EF8-4D2C-952A-CB41FF44787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" name="Google Shape;20;p3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1;p3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fld id="{068D6C49-DC98-40C7-B11F-35A7660F9AB2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 on left, text on right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25;p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26;p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/>
            </a:lvl1pPr>
          </a:lstStyle>
          <a:p>
            <a:pPr>
              <a:defRPr/>
            </a:pPr>
            <a:fld id="{2B8DA648-7014-4C2A-A6CB-3C5A5F4CD0E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/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  <a:defRPr/>
            </a:pPr>
            <a:fld id="{4153F799-851D-4917-A33B-0DA0011BD2B9}" type="slidenum">
              <a:rPr lang="en-US"/>
              <a:pPr algn="r">
                <a:buClr>
                  <a:srgbClr val="000000"/>
                </a:buClr>
                <a:buSzPts val="1400"/>
                <a:buFont typeface="Arial" charset="0"/>
                <a:buNone/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1;p5"/>
          <p:cNvSpPr txBox="1">
            <a:spLocks noGrp="1"/>
          </p:cNvSpPr>
          <p:nvPr>
            <p:ph type="ctrTitle"/>
          </p:nvPr>
        </p:nvSpPr>
        <p:spPr>
          <a:xfrm>
            <a:off x="457200" y="1066800"/>
            <a:ext cx="8153400" cy="45847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5400"/>
              <a:buFont typeface="Federo"/>
              <a:buNone/>
            </a:pPr>
            <a:r>
              <a:rPr lang="ru-RU" sz="32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16.03.2021</a:t>
            </a:r>
            <a:br>
              <a:rPr lang="ru-RU" sz="32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</a:br>
            <a:r>
              <a:rPr lang="ru-RU" sz="40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Мужские половые органы, их строение, функции. Морфофункциональные особенности мочеполовой системы.</a:t>
            </a:r>
            <a:br>
              <a:rPr lang="ru-RU" sz="40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</a:br>
            <a:endParaRPr lang="ru-RU" sz="4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3962400" cy="6324600"/>
          </a:xfrm>
        </p:spPr>
        <p:txBody>
          <a:bodyPr/>
          <a:lstStyle/>
          <a:p>
            <a:pPr marL="342900" eaLnBrk="1" fontAlgn="auto" hangingPunct="1">
              <a:lnSpc>
                <a:spcPct val="90000"/>
              </a:lnSpc>
              <a:spcBef>
                <a:spcPts val="0"/>
              </a:spcBef>
              <a:buSzPts val="3200"/>
              <a:buFont typeface="Federo"/>
              <a:buChar char="•"/>
              <a:defRPr/>
            </a:pPr>
            <a:r>
              <a:rPr lang="en-US" sz="32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Образование сперматозоидов осуществляется в извитых семенных канальцах яичек </a:t>
            </a:r>
            <a:r>
              <a:rPr lang="en-US" sz="3200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с 14 – 16 лет.</a:t>
            </a:r>
            <a:r>
              <a:rPr lang="en-US" sz="32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eaLnBrk="1" fontAlgn="auto" hangingPunct="1">
              <a:lnSpc>
                <a:spcPct val="90000"/>
              </a:lnSpc>
              <a:spcBef>
                <a:spcPts val="640"/>
              </a:spcBef>
              <a:buClr>
                <a:srgbClr val="0000FF"/>
              </a:buClr>
              <a:buSzPts val="3200"/>
              <a:buFont typeface="Federo"/>
              <a:buChar char="•"/>
              <a:defRPr/>
            </a:pPr>
            <a:r>
              <a:rPr lang="en-US" sz="32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Для образования зрелого сперматозоида требуется </a:t>
            </a:r>
            <a:r>
              <a:rPr lang="en-US" sz="3200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70 дней. 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39700" eaLnBrk="1" fontAlgn="auto" hangingPunct="1">
              <a:spcBef>
                <a:spcPts val="640"/>
              </a:spcBef>
              <a:buSzPts val="3200"/>
              <a:buFont typeface="Arial"/>
              <a:buNone/>
              <a:defRPr/>
            </a:pPr>
            <a:endParaRPr sz="3200" b="1">
              <a:solidFill>
                <a:srgbClr val="FF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4579" name="Google Shape;90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4294967295"/>
          </p:nvPr>
        </p:nvSpPr>
        <p:spPr>
          <a:xfrm>
            <a:off x="457200" y="838200"/>
            <a:ext cx="4038600" cy="5257800"/>
          </a:xfrm>
        </p:spPr>
        <p:txBody>
          <a:bodyPr spcFirstLastPara="1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edero"/>
              <a:buChar char="•"/>
              <a:defRPr/>
            </a:pPr>
            <a:r>
              <a:rPr lang="en-US" sz="32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Также ткани яичка содержат железистые клетки, которые вырабатывают </a:t>
            </a:r>
            <a:r>
              <a:rPr lang="en-US" sz="32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андрогены</a:t>
            </a:r>
            <a:r>
              <a:rPr lang="en-US" sz="32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. 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39700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pPr>
            <a:endParaRPr sz="32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6627" name="Google Shape;96;p15"/>
          <p:cNvPicPr preferRelativeResize="0">
            <a:picLocks noChangeAspect="1" noChangeArrowheads="1"/>
          </p:cNvPicPr>
          <p:nvPr/>
        </p:nvPicPr>
        <p:blipFill>
          <a:blip r:embed="rId3"/>
          <a:srcRect l="48567" b="8044"/>
          <a:stretch>
            <a:fillRect/>
          </a:stretch>
        </p:blipFill>
        <p:spPr bwMode="auto">
          <a:xfrm>
            <a:off x="5181600" y="0"/>
            <a:ext cx="2905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0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800"/>
            </a:pPr>
            <a:r>
              <a:rPr lang="en-US" sz="4800" b="1" smtClean="0">
                <a:latin typeface="Arial" charset="0"/>
                <a:cs typeface="Arial" charset="0"/>
              </a:rPr>
              <a:t>Воспаление яичка называется </a:t>
            </a:r>
            <a:r>
              <a:rPr lang="en-US" sz="4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орхитом.</a:t>
            </a:r>
            <a:r>
              <a:rPr lang="en-US" sz="4800" b="1" smtClean="0">
                <a:latin typeface="Arial" charset="0"/>
                <a:cs typeface="Arial" charset="0"/>
              </a:rPr>
              <a:t> 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5400"/>
            </a:pPr>
            <a:r>
              <a:rPr lang="en-US" sz="5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Придаток яичка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11;p18"/>
          <p:cNvSpPr txBox="1">
            <a:spLocks noGrp="1"/>
          </p:cNvSpPr>
          <p:nvPr>
            <p:ph type="body" idx="4294967295"/>
          </p:nvPr>
        </p:nvSpPr>
        <p:spPr>
          <a:xfrm>
            <a:off x="228600" y="533400"/>
            <a:ext cx="4114800" cy="6019800"/>
          </a:xfrm>
        </p:spPr>
        <p:txBody>
          <a:bodyPr/>
          <a:lstStyle/>
          <a:p>
            <a:pPr marL="342900" indent="-342900" eaLnBrk="1" hangingPunct="1">
              <a:buSzPts val="2800"/>
              <a:buFont typeface="Federo"/>
              <a:buChar char="•"/>
            </a:pP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К заднему краю яичка прилежит </a:t>
            </a: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придаток(2)</a:t>
            </a: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 </a:t>
            </a:r>
            <a:r>
              <a:rPr lang="en-US" sz="2800" b="1" smtClean="0">
                <a:latin typeface="Arial" charset="0"/>
                <a:cs typeface="Arial" charset="0"/>
              </a:rPr>
              <a:t>(от греч.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epididymis</a:t>
            </a:r>
            <a:r>
              <a:rPr lang="en-US" sz="2800" b="1" smtClean="0">
                <a:latin typeface="Arial" charset="0"/>
                <a:cs typeface="Arial" charset="0"/>
              </a:rPr>
              <a:t>)</a:t>
            </a: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, который </a:t>
            </a:r>
            <a:r>
              <a:rPr lang="en-US" sz="28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выполняет функцию резервуара сперматозоидов, где происходит их дозревание.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SzPts val="2800"/>
            </a:pPr>
            <a:endParaRPr lang="ru-RU" sz="2800" b="1" smtClean="0">
              <a:solidFill>
                <a:srgbClr val="0000FF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32771" name="Google Shape;112;p18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b="4649"/>
          <a:stretch>
            <a:fillRect/>
          </a:stretch>
        </p:blipFill>
        <p:spPr>
          <a:xfrm>
            <a:off x="4800600" y="0"/>
            <a:ext cx="3949700" cy="6858000"/>
          </a:xfrm>
        </p:spPr>
      </p:pic>
      <p:cxnSp>
        <p:nvCxnSpPr>
          <p:cNvPr id="32772" name="Google Shape;113;p18"/>
          <p:cNvCxnSpPr>
            <a:cxnSpLocks noChangeShapeType="1"/>
          </p:cNvCxnSpPr>
          <p:nvPr/>
        </p:nvCxnSpPr>
        <p:spPr bwMode="auto">
          <a:xfrm flipH="1">
            <a:off x="7620000" y="1600200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73" name="Google Shape;114;p18"/>
          <p:cNvSpPr txBox="1">
            <a:spLocks noChangeArrowheads="1"/>
          </p:cNvSpPr>
          <p:nvPr/>
        </p:nvSpPr>
        <p:spPr bwMode="auto">
          <a:xfrm>
            <a:off x="8832850" y="129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cxnSp>
        <p:nvCxnSpPr>
          <p:cNvPr id="32774" name="Google Shape;115;p18"/>
          <p:cNvCxnSpPr>
            <a:cxnSpLocks noChangeShapeType="1"/>
          </p:cNvCxnSpPr>
          <p:nvPr/>
        </p:nvCxnSpPr>
        <p:spPr bwMode="auto">
          <a:xfrm rot="10800000">
            <a:off x="7696200" y="5334000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75" name="Google Shape;116;p18"/>
          <p:cNvSpPr txBox="1">
            <a:spLocks noChangeArrowheads="1"/>
          </p:cNvSpPr>
          <p:nvPr/>
        </p:nvSpPr>
        <p:spPr bwMode="auto">
          <a:xfrm>
            <a:off x="7451725" y="62087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FFFF"/>
              </a:buClr>
              <a:buSzPts val="1800"/>
              <a:buFont typeface="Arial" charset="0"/>
              <a:buNone/>
            </a:pPr>
            <a:r>
              <a:rPr lang="en-US" sz="1800">
                <a:solidFill>
                  <a:srgbClr val="FFFFFF"/>
                </a:solidFill>
              </a:rPr>
              <a:t>яичко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 marL="342900" eaLnBrk="1" fontAlgn="auto" hangingPunct="1">
              <a:spcBef>
                <a:spcPts val="0"/>
              </a:spcBef>
              <a:buSzPts val="3200"/>
              <a:buFont typeface="Federo"/>
              <a:buChar char="•"/>
              <a:defRPr/>
            </a:pPr>
            <a:r>
              <a:rPr lang="en-US" sz="32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Придаток яичка переходит в </a:t>
            </a:r>
            <a:r>
              <a:rPr lang="en-US" sz="3200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семявыносящий проток.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39700" eaLnBrk="1" fontAlgn="auto" hangingPunct="1">
              <a:spcBef>
                <a:spcPts val="640"/>
              </a:spcBef>
              <a:buSzPts val="3200"/>
              <a:buFont typeface="Arial"/>
              <a:buNone/>
              <a:defRPr/>
            </a:pPr>
            <a:endParaRPr sz="3200" b="1">
              <a:solidFill>
                <a:srgbClr val="FF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34819" name="Google Shape;122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4062413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800"/>
            </a:pPr>
            <a:r>
              <a:rPr lang="en-US" sz="4800" b="1" smtClean="0">
                <a:latin typeface="Arial" charset="0"/>
                <a:cs typeface="Arial" charset="0"/>
              </a:rPr>
              <a:t>Воспаление придатка яичка </a:t>
            </a:r>
            <a:r>
              <a:rPr lang="en-US" sz="4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– эпидидимит.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963"/>
              </a:spcBef>
              <a:spcAft>
                <a:spcPct val="0"/>
              </a:spcAft>
              <a:buClr>
                <a:srgbClr val="000000"/>
              </a:buClr>
              <a:buSzPts val="4800"/>
              <a:buFont typeface="Arial" charset="0"/>
              <a:buNone/>
            </a:pPr>
            <a:endParaRPr lang="ru-RU" sz="4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5400"/>
            </a:pPr>
            <a:r>
              <a:rPr lang="en-US" sz="5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Семявыносящий проток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37;p22"/>
          <p:cNvSpPr txBox="1">
            <a:spLocks noGrp="1"/>
          </p:cNvSpPr>
          <p:nvPr>
            <p:ph type="body" idx="4294967295"/>
          </p:nvPr>
        </p:nvSpPr>
        <p:spPr>
          <a:xfrm>
            <a:off x="152400" y="1600200"/>
            <a:ext cx="3733800" cy="4525963"/>
          </a:xfrm>
        </p:spPr>
        <p:txBody>
          <a:bodyPr/>
          <a:lstStyle/>
          <a:p>
            <a:pPr marL="342900" indent="-342900" eaLnBrk="1" hangingPunct="1">
              <a:buClr>
                <a:srgbClr val="0000FF"/>
              </a:buClr>
              <a:buSzPts val="2800"/>
              <a:buFont typeface="Federo"/>
              <a:buChar char="•"/>
            </a:pPr>
            <a:r>
              <a:rPr lang="en-US" sz="28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Семявыносящие протоки</a:t>
            </a: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 представляют собой трубки длиной </a:t>
            </a:r>
            <a:r>
              <a:rPr lang="en-US" sz="28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40 - 50 см</a:t>
            </a: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 и диаметром около </a:t>
            </a:r>
            <a:r>
              <a:rPr lang="en-US" sz="28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3 мм</a:t>
            </a: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. 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40963" name="Google Shape;138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8006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43;p23"/>
          <p:cNvSpPr txBox="1">
            <a:spLocks noGrp="1"/>
          </p:cNvSpPr>
          <p:nvPr>
            <p:ph type="body" idx="4294967295"/>
          </p:nvPr>
        </p:nvSpPr>
        <p:spPr>
          <a:xfrm>
            <a:off x="228600" y="838200"/>
            <a:ext cx="3810000" cy="4525963"/>
          </a:xfrm>
        </p:spPr>
        <p:txBody>
          <a:bodyPr/>
          <a:lstStyle/>
          <a:p>
            <a:pPr marL="342900" indent="-342900" eaLnBrk="1" hangingPunct="1">
              <a:buSzPts val="2800"/>
              <a:buFont typeface="Federo"/>
              <a:buChar char="•"/>
            </a:pP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От придатков яичка семявыносящие протоки(1) проходят через паховый канал и спускаются к дну мочевого пузыря.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43011" name="Google Shape;144;p23"/>
          <p:cNvPicPr preferRelativeResize="0">
            <a:picLocks noChangeAspect="1" noChangeArrowheads="1"/>
          </p:cNvPicPr>
          <p:nvPr/>
        </p:nvPicPr>
        <p:blipFill>
          <a:blip r:embed="rId3"/>
          <a:srcRect l="51990" t="33331" r="17015" b="30667"/>
          <a:stretch>
            <a:fillRect/>
          </a:stretch>
        </p:blipFill>
        <p:spPr bwMode="auto">
          <a:xfrm>
            <a:off x="4343400" y="762000"/>
            <a:ext cx="48006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2" name="Google Shape;145;p23"/>
          <p:cNvCxnSpPr>
            <a:cxnSpLocks noChangeShapeType="1"/>
          </p:cNvCxnSpPr>
          <p:nvPr/>
        </p:nvCxnSpPr>
        <p:spPr bwMode="auto">
          <a:xfrm rot="10800000" flipH="1">
            <a:off x="5562600" y="2895600"/>
            <a:ext cx="609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13" name="Google Shape;146;p23"/>
          <p:cNvSpPr txBox="1">
            <a:spLocks noChangeArrowheads="1"/>
          </p:cNvSpPr>
          <p:nvPr/>
        </p:nvSpPr>
        <p:spPr bwMode="auto">
          <a:xfrm>
            <a:off x="5257800" y="3657600"/>
            <a:ext cx="31115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b="1"/>
              <a:t>1</a:t>
            </a:r>
            <a:endParaRPr lang="ru-RU"/>
          </a:p>
        </p:txBody>
      </p:sp>
      <p:cxnSp>
        <p:nvCxnSpPr>
          <p:cNvPr id="43014" name="Google Shape;147;p23"/>
          <p:cNvCxnSpPr>
            <a:cxnSpLocks noChangeShapeType="1"/>
          </p:cNvCxnSpPr>
          <p:nvPr/>
        </p:nvCxnSpPr>
        <p:spPr bwMode="auto">
          <a:xfrm flipH="1">
            <a:off x="5410200" y="15240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15" name="Google Shape;148;p23"/>
          <p:cNvSpPr txBox="1">
            <a:spLocks noChangeArrowheads="1"/>
          </p:cNvSpPr>
          <p:nvPr/>
        </p:nvSpPr>
        <p:spPr bwMode="auto">
          <a:xfrm>
            <a:off x="5638800" y="1066800"/>
            <a:ext cx="180975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FF0000"/>
              </a:buClr>
              <a:buSzPts val="1800"/>
              <a:buFont typeface="Arial" charset="0"/>
              <a:buNone/>
            </a:pPr>
            <a:r>
              <a:rPr lang="en-US" sz="1800">
                <a:solidFill>
                  <a:srgbClr val="FF0000"/>
                </a:solidFill>
              </a:rPr>
              <a:t>Паховый канал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4876800" cy="6172200"/>
          </a:xfrm>
        </p:spPr>
        <p:txBody>
          <a:bodyPr/>
          <a:lstStyle/>
          <a:p>
            <a:pPr marL="342900" indent="-139700" eaLnBrk="1" fontAlgn="auto" hangingPunct="1">
              <a:lnSpc>
                <a:spcPct val="90000"/>
              </a:lnSpc>
              <a:spcBef>
                <a:spcPts val="0"/>
              </a:spcBef>
              <a:buSzPts val="3200"/>
              <a:buFont typeface="Arial"/>
              <a:buNone/>
              <a:defRPr/>
            </a:pPr>
            <a:endParaRPr sz="3200" b="1" i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342900" eaLnBrk="1" fontAlgn="auto" hangingPunct="1">
              <a:lnSpc>
                <a:spcPct val="90000"/>
              </a:lnSpc>
              <a:spcBef>
                <a:spcPts val="640"/>
              </a:spcBef>
              <a:buSzPts val="3200"/>
              <a:buFont typeface="Federo"/>
              <a:buNone/>
              <a:defRPr/>
            </a:pPr>
            <a:r>
              <a:rPr lang="en-US" sz="3200" b="1" i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  </a:t>
            </a:r>
            <a:r>
              <a:rPr lang="en-US" sz="32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Мужские половые органы предназначены: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eaLnBrk="1" fontAlgn="auto" hangingPunct="1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ts val="3200"/>
              <a:buFont typeface="Federo"/>
              <a:buChar char="•"/>
              <a:defRPr/>
            </a:pPr>
            <a:r>
              <a:rPr lang="en-US" sz="3200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для размножения и созревания мужских половых клеток (сперматозоидов);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eaLnBrk="1" fontAlgn="auto" hangingPunct="1">
              <a:lnSpc>
                <a:spcPct val="90000"/>
              </a:lnSpc>
              <a:spcBef>
                <a:spcPts val="640"/>
              </a:spcBef>
              <a:buClr>
                <a:srgbClr val="FF0000"/>
              </a:buClr>
              <a:buSzPts val="3200"/>
              <a:buFont typeface="Federo"/>
              <a:buChar char="•"/>
              <a:defRPr/>
            </a:pPr>
            <a:r>
              <a:rPr lang="en-US" sz="3200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образования мужских половых гормонов (андрогенов).</a:t>
            </a:r>
            <a:endParaRPr sz="3200">
              <a:solidFill>
                <a:schemeClr val="dk1"/>
              </a:solidFill>
              <a:sym typeface="Arial"/>
            </a:endParaRPr>
          </a:p>
        </p:txBody>
      </p:sp>
      <p:pic>
        <p:nvPicPr>
          <p:cNvPr id="8195" name="Google Shape;38;p6"/>
          <p:cNvPicPr preferRelativeResize="0">
            <a:picLocks noChangeAspect="1" noChangeArrowheads="1"/>
          </p:cNvPicPr>
          <p:nvPr/>
        </p:nvPicPr>
        <p:blipFill>
          <a:blip r:embed="rId3"/>
          <a:srcRect l="56352" r="8287" b="5479"/>
          <a:stretch>
            <a:fillRect/>
          </a:stretch>
        </p:blipFill>
        <p:spPr bwMode="auto">
          <a:xfrm>
            <a:off x="5638800" y="1143000"/>
            <a:ext cx="3262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153;p24"/>
          <p:cNvSpPr txBox="1">
            <a:spLocks noGrp="1"/>
          </p:cNvSpPr>
          <p:nvPr>
            <p:ph type="body" idx="4294967295"/>
          </p:nvPr>
        </p:nvSpPr>
        <p:spPr>
          <a:xfrm>
            <a:off x="-152400" y="914400"/>
            <a:ext cx="3429000" cy="5105400"/>
          </a:xfrm>
        </p:spPr>
        <p:txBody>
          <a:bodyPr/>
          <a:lstStyle/>
          <a:p>
            <a:pPr marL="342900" indent="-342900" eaLnBrk="1" hangingPunct="1">
              <a:buSzPts val="2400"/>
              <a:buFont typeface="Federo"/>
              <a:buNone/>
            </a:pPr>
            <a:r>
              <a:rPr lang="en-US" sz="2400" b="1" i="1" smtClean="0">
                <a:latin typeface="Federo"/>
                <a:ea typeface="Federo"/>
                <a:cs typeface="Federo"/>
                <a:sym typeface="Federo"/>
              </a:rPr>
              <a:t>	</a:t>
            </a:r>
            <a:r>
              <a:rPr lang="en-US" sz="2400" b="1" smtClean="0">
                <a:latin typeface="Federo"/>
                <a:ea typeface="Federo"/>
                <a:cs typeface="Federo"/>
                <a:sym typeface="Federo"/>
              </a:rPr>
              <a:t>Затем семявыносящие протоки(1) подходят к основанию </a:t>
            </a:r>
            <a:r>
              <a:rPr lang="en-US" sz="24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предстательной железы(2),</a:t>
            </a:r>
            <a:r>
              <a:rPr lang="en-US" sz="2400" b="1" smtClean="0">
                <a:latin typeface="Federo"/>
                <a:ea typeface="Federo"/>
                <a:cs typeface="Federo"/>
                <a:sym typeface="Federo"/>
              </a:rPr>
              <a:t> где соединяются с выделительными протоками </a:t>
            </a:r>
            <a:r>
              <a:rPr lang="en-US" sz="24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семенных пузырьков(3).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45059" name="Google Shape;154;p24"/>
          <p:cNvPicPr preferRelativeResize="0">
            <a:picLocks noChangeAspect="1" noChangeArrowheads="1"/>
          </p:cNvPicPr>
          <p:nvPr/>
        </p:nvPicPr>
        <p:blipFill>
          <a:blip r:embed="rId3"/>
          <a:srcRect b="8321"/>
          <a:stretch>
            <a:fillRect/>
          </a:stretch>
        </p:blipFill>
        <p:spPr bwMode="auto">
          <a:xfrm>
            <a:off x="3140075" y="304800"/>
            <a:ext cx="60039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0" name="Google Shape;155;p24"/>
          <p:cNvCxnSpPr>
            <a:cxnSpLocks noChangeShapeType="1"/>
          </p:cNvCxnSpPr>
          <p:nvPr/>
        </p:nvCxnSpPr>
        <p:spPr bwMode="auto">
          <a:xfrm flipH="1">
            <a:off x="4114800" y="685800"/>
            <a:ext cx="457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5061" name="Google Shape;156;p24"/>
          <p:cNvCxnSpPr>
            <a:cxnSpLocks noChangeShapeType="1"/>
          </p:cNvCxnSpPr>
          <p:nvPr/>
        </p:nvCxnSpPr>
        <p:spPr bwMode="auto">
          <a:xfrm>
            <a:off x="7772400" y="68580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5062" name="Google Shape;157;p24"/>
          <p:cNvSpPr txBox="1">
            <a:spLocks noChangeArrowheads="1"/>
          </p:cNvSpPr>
          <p:nvPr/>
        </p:nvSpPr>
        <p:spPr bwMode="auto">
          <a:xfrm>
            <a:off x="4556125" y="34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sp>
        <p:nvSpPr>
          <p:cNvPr id="45063" name="Google Shape;158;p24"/>
          <p:cNvSpPr txBox="1">
            <a:spLocks noChangeArrowheads="1"/>
          </p:cNvSpPr>
          <p:nvPr/>
        </p:nvSpPr>
        <p:spPr bwMode="auto">
          <a:xfrm>
            <a:off x="7527925" y="341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cxnSp>
        <p:nvCxnSpPr>
          <p:cNvPr id="45064" name="Google Shape;159;p24"/>
          <p:cNvCxnSpPr>
            <a:cxnSpLocks noChangeShapeType="1"/>
          </p:cNvCxnSpPr>
          <p:nvPr/>
        </p:nvCxnSpPr>
        <p:spPr bwMode="auto">
          <a:xfrm rot="10800000" flipH="1">
            <a:off x="4648200" y="4343400"/>
            <a:ext cx="838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5065" name="Google Shape;160;p24"/>
          <p:cNvSpPr txBox="1">
            <a:spLocks noChangeArrowheads="1"/>
          </p:cNvSpPr>
          <p:nvPr/>
        </p:nvSpPr>
        <p:spPr bwMode="auto">
          <a:xfrm>
            <a:off x="4403725" y="4456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  <p:cxnSp>
        <p:nvCxnSpPr>
          <p:cNvPr id="45066" name="Google Shape;161;p24"/>
          <p:cNvCxnSpPr>
            <a:cxnSpLocks noChangeShapeType="1"/>
          </p:cNvCxnSpPr>
          <p:nvPr/>
        </p:nvCxnSpPr>
        <p:spPr bwMode="auto">
          <a:xfrm rot="10800000" flipH="1">
            <a:off x="4191000" y="3429000"/>
            <a:ext cx="533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5067" name="Google Shape;162;p24"/>
          <p:cNvCxnSpPr>
            <a:cxnSpLocks noChangeShapeType="1"/>
          </p:cNvCxnSpPr>
          <p:nvPr/>
        </p:nvCxnSpPr>
        <p:spPr bwMode="auto">
          <a:xfrm rot="10800000">
            <a:off x="7620000" y="3505200"/>
            <a:ext cx="304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5068" name="Google Shape;163;p24"/>
          <p:cNvSpPr txBox="1">
            <a:spLocks noChangeArrowheads="1"/>
          </p:cNvSpPr>
          <p:nvPr/>
        </p:nvSpPr>
        <p:spPr bwMode="auto">
          <a:xfrm>
            <a:off x="3946525" y="3465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3</a:t>
            </a:r>
            <a:endParaRPr lang="ru-RU"/>
          </a:p>
        </p:txBody>
      </p:sp>
      <p:sp>
        <p:nvSpPr>
          <p:cNvPr id="45069" name="Google Shape;164;p24"/>
          <p:cNvSpPr txBox="1">
            <a:spLocks noChangeArrowheads="1"/>
          </p:cNvSpPr>
          <p:nvPr/>
        </p:nvSpPr>
        <p:spPr bwMode="auto">
          <a:xfrm>
            <a:off x="7832725" y="3541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3</a:t>
            </a:r>
            <a:endParaRPr lang="ru-RU"/>
          </a:p>
        </p:txBody>
      </p:sp>
      <p:sp>
        <p:nvSpPr>
          <p:cNvPr id="45070" name="Google Shape;165;p24"/>
          <p:cNvSpPr txBox="1">
            <a:spLocks noChangeArrowheads="1"/>
          </p:cNvSpPr>
          <p:nvPr/>
        </p:nvSpPr>
        <p:spPr bwMode="auto">
          <a:xfrm>
            <a:off x="5241925" y="1636713"/>
            <a:ext cx="1941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Мочевой пузырь</a:t>
            </a:r>
            <a:endParaRPr lang="ru-RU"/>
          </a:p>
        </p:txBody>
      </p:sp>
      <p:sp>
        <p:nvSpPr>
          <p:cNvPr id="45071" name="Google Shape;166;p24"/>
          <p:cNvSpPr txBox="1">
            <a:spLocks noChangeArrowheads="1"/>
          </p:cNvSpPr>
          <p:nvPr/>
        </p:nvSpPr>
        <p:spPr bwMode="auto">
          <a:xfrm>
            <a:off x="5165725" y="36513"/>
            <a:ext cx="2354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Задняя поверхность</a:t>
            </a:r>
            <a:endParaRPr lang="ru-RU"/>
          </a:p>
        </p:txBody>
      </p:sp>
      <p:cxnSp>
        <p:nvCxnSpPr>
          <p:cNvPr id="45072" name="Google Shape;167;p24"/>
          <p:cNvCxnSpPr>
            <a:cxnSpLocks noChangeShapeType="1"/>
          </p:cNvCxnSpPr>
          <p:nvPr/>
        </p:nvCxnSpPr>
        <p:spPr bwMode="auto">
          <a:xfrm rot="10800000">
            <a:off x="7315200" y="4495800"/>
            <a:ext cx="533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5073" name="Google Shape;168;p24"/>
          <p:cNvSpPr txBox="1">
            <a:spLocks noChangeArrowheads="1"/>
          </p:cNvSpPr>
          <p:nvPr/>
        </p:nvSpPr>
        <p:spPr bwMode="auto">
          <a:xfrm>
            <a:off x="7908925" y="4456113"/>
            <a:ext cx="1192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Лобковая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 кость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17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5400"/>
            </a:pPr>
            <a:r>
              <a:rPr lang="en-US" sz="5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Семенной пузырёк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178;p26"/>
          <p:cNvSpPr txBox="1">
            <a:spLocks noGrp="1"/>
          </p:cNvSpPr>
          <p:nvPr>
            <p:ph type="body" idx="4294967295"/>
          </p:nvPr>
        </p:nvSpPr>
        <p:spPr>
          <a:xfrm>
            <a:off x="152400" y="228600"/>
            <a:ext cx="4191000" cy="6477000"/>
          </a:xfrm>
        </p:spPr>
        <p:txBody>
          <a:bodyPr/>
          <a:lstStyle/>
          <a:p>
            <a:pPr marL="342900" indent="-342900" eaLnBrk="1" hangingPunct="1">
              <a:buClr>
                <a:srgbClr val="0000FF"/>
              </a:buClr>
              <a:buSzPts val="2800"/>
              <a:buFont typeface="Arial" charset="0"/>
              <a:buChar char="•"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Семенной пузырёк</a:t>
            </a:r>
            <a:r>
              <a:rPr lang="en-US" sz="2800" b="1" smtClean="0">
                <a:latin typeface="Arial" charset="0"/>
                <a:cs typeface="Arial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(vesicula seminalis)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-</a:t>
            </a:r>
            <a:r>
              <a:rPr lang="en-US" sz="2800" b="1" smtClean="0">
                <a:latin typeface="Arial" charset="0"/>
                <a:cs typeface="Arial" charset="0"/>
              </a:rPr>
              <a:t> п</a:t>
            </a: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арный орган, представляющий собой мешковидное образование со множеством изгибов и выпячиваний.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SzPts val="2800"/>
              <a:buFont typeface="Federo"/>
              <a:buChar char="•"/>
            </a:pP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Располагается над предстательной железой, сзади и сбоку от дна мочевого пузыря.</a:t>
            </a:r>
            <a:r>
              <a:rPr lang="en-US" sz="2800" b="1" i="1" smtClean="0">
                <a:latin typeface="Federo"/>
                <a:ea typeface="Federo"/>
                <a:cs typeface="Federo"/>
                <a:sym typeface="Federo"/>
              </a:rPr>
              <a:t> 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sp>
        <p:nvSpPr>
          <p:cNvPr id="49155" name="Google Shape;179;p26"/>
          <p:cNvSpPr txBox="1">
            <a:spLocks noChangeArrowheads="1"/>
          </p:cNvSpPr>
          <p:nvPr/>
        </p:nvSpPr>
        <p:spPr bwMode="auto">
          <a:xfrm>
            <a:off x="4572000" y="6172200"/>
            <a:ext cx="423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Задняя поверхность мочевого пузыря</a:t>
            </a:r>
            <a:endParaRPr lang="ru-RU"/>
          </a:p>
        </p:txBody>
      </p:sp>
      <p:pic>
        <p:nvPicPr>
          <p:cNvPr id="49156" name="Google Shape;180;p26"/>
          <p:cNvPicPr preferRelativeResize="0">
            <a:picLocks noChangeAspect="1" noChangeArrowheads="1"/>
          </p:cNvPicPr>
          <p:nvPr/>
        </p:nvPicPr>
        <p:blipFill>
          <a:blip r:embed="rId3"/>
          <a:srcRect l="58987" t="31999" r="17015" b="34000"/>
          <a:stretch>
            <a:fillRect/>
          </a:stretch>
        </p:blipFill>
        <p:spPr bwMode="auto">
          <a:xfrm>
            <a:off x="4554538" y="914400"/>
            <a:ext cx="45894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Google Shape;181;p26"/>
          <p:cNvSpPr txBox="1">
            <a:spLocks noChangeArrowheads="1"/>
          </p:cNvSpPr>
          <p:nvPr/>
        </p:nvSpPr>
        <p:spPr bwMode="auto">
          <a:xfrm>
            <a:off x="5013325" y="5446713"/>
            <a:ext cx="2779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Предстательная железа</a:t>
            </a:r>
            <a:endParaRPr lang="ru-RU"/>
          </a:p>
        </p:txBody>
      </p:sp>
      <p:cxnSp>
        <p:nvCxnSpPr>
          <p:cNvPr id="49158" name="Google Shape;182;p26"/>
          <p:cNvCxnSpPr>
            <a:cxnSpLocks noChangeShapeType="1"/>
          </p:cNvCxnSpPr>
          <p:nvPr/>
        </p:nvCxnSpPr>
        <p:spPr bwMode="auto">
          <a:xfrm rot="10800000">
            <a:off x="6629400" y="5029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9159" name="Google Shape;183;p26"/>
          <p:cNvSpPr txBox="1">
            <a:spLocks noChangeArrowheads="1"/>
          </p:cNvSpPr>
          <p:nvPr/>
        </p:nvSpPr>
        <p:spPr bwMode="auto">
          <a:xfrm>
            <a:off x="5775325" y="3541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b="1"/>
              <a:t>1</a:t>
            </a:r>
            <a:endParaRPr lang="ru-RU"/>
          </a:p>
        </p:txBody>
      </p:sp>
      <p:sp>
        <p:nvSpPr>
          <p:cNvPr id="49160" name="Google Shape;184;p26"/>
          <p:cNvSpPr txBox="1">
            <a:spLocks noChangeArrowheads="1"/>
          </p:cNvSpPr>
          <p:nvPr/>
        </p:nvSpPr>
        <p:spPr bwMode="auto">
          <a:xfrm>
            <a:off x="7908925" y="3465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b="1"/>
              <a:t>1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body" idx="4294967295"/>
          </p:nvPr>
        </p:nvSpPr>
        <p:spPr>
          <a:xfrm>
            <a:off x="304800" y="304800"/>
            <a:ext cx="3962400" cy="6248400"/>
          </a:xfrm>
        </p:spPr>
        <p:txBody>
          <a:bodyPr spcFirstLastPara="1">
            <a:noAutofit/>
          </a:bodyPr>
          <a:lstStyle/>
          <a:p>
            <a:pPr marL="342900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endParaRPr sz="2800" b="1" i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  <a:p>
            <a:pPr marL="342900" indent="-3429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edero"/>
              <a:buChar char="•"/>
              <a:defRPr/>
            </a:pPr>
            <a:r>
              <a:rPr lang="en-US" sz="28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Является железой, секрет которой примешивается к семенной жидкости как </a:t>
            </a:r>
            <a:r>
              <a:rPr lang="en-US" sz="2800" b="1">
                <a:solidFill>
                  <a:srgbClr val="CC00FF"/>
                </a:solidFill>
                <a:latin typeface="Federo"/>
                <a:ea typeface="Federo"/>
                <a:cs typeface="Federo"/>
                <a:sym typeface="Federo"/>
              </a:rPr>
              <a:t>питательная и защитная среда для сперматозоидов.</a:t>
            </a:r>
            <a:r>
              <a:rPr lang="en-US" sz="2800" b="1" i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65100" eaLnBrk="1" fontAlgn="auto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pPr>
            <a:endParaRPr sz="2800" b="1" i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51203" name="Google Shape;190;p27"/>
          <p:cNvSpPr txBox="1">
            <a:spLocks noChangeArrowheads="1"/>
          </p:cNvSpPr>
          <p:nvPr/>
        </p:nvSpPr>
        <p:spPr bwMode="auto">
          <a:xfrm>
            <a:off x="5257800" y="1143000"/>
            <a:ext cx="235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Семенные пузырьки</a:t>
            </a:r>
            <a:endParaRPr lang="ru-RU"/>
          </a:p>
        </p:txBody>
      </p:sp>
      <p:sp>
        <p:nvSpPr>
          <p:cNvPr id="51204" name="Google Shape;191;p27"/>
          <p:cNvSpPr txBox="1">
            <a:spLocks noChangeArrowheads="1"/>
          </p:cNvSpPr>
          <p:nvPr/>
        </p:nvSpPr>
        <p:spPr bwMode="auto">
          <a:xfrm>
            <a:off x="4343400" y="6096000"/>
            <a:ext cx="2779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Предстательная железа</a:t>
            </a:r>
            <a:endParaRPr lang="ru-RU"/>
          </a:p>
        </p:txBody>
      </p:sp>
      <p:sp>
        <p:nvSpPr>
          <p:cNvPr id="51205" name="Google Shape;192;p27"/>
          <p:cNvSpPr txBox="1">
            <a:spLocks noChangeArrowheads="1"/>
          </p:cNvSpPr>
          <p:nvPr/>
        </p:nvSpPr>
        <p:spPr bwMode="auto">
          <a:xfrm>
            <a:off x="4403725" y="265113"/>
            <a:ext cx="347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Семявыбрасывающие протоки</a:t>
            </a:r>
            <a:endParaRPr lang="ru-RU"/>
          </a:p>
        </p:txBody>
      </p:sp>
      <p:pic>
        <p:nvPicPr>
          <p:cNvPr id="51206" name="Google Shape;193;p27"/>
          <p:cNvPicPr preferRelativeResize="0">
            <a:picLocks noChangeAspect="1" noChangeArrowheads="1"/>
          </p:cNvPicPr>
          <p:nvPr/>
        </p:nvPicPr>
        <p:blipFill>
          <a:blip r:embed="rId3"/>
          <a:srcRect l="54990" t="27333" r="17015" b="31332"/>
          <a:stretch>
            <a:fillRect/>
          </a:stretch>
        </p:blipFill>
        <p:spPr bwMode="auto">
          <a:xfrm>
            <a:off x="4532313" y="1066800"/>
            <a:ext cx="46116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07" name="Google Shape;194;p27"/>
          <p:cNvCxnSpPr>
            <a:cxnSpLocks noChangeShapeType="1"/>
          </p:cNvCxnSpPr>
          <p:nvPr/>
        </p:nvCxnSpPr>
        <p:spPr bwMode="auto">
          <a:xfrm flipH="1">
            <a:off x="4800600" y="609600"/>
            <a:ext cx="457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208" name="Google Shape;195;p27"/>
          <p:cNvCxnSpPr>
            <a:cxnSpLocks noChangeShapeType="1"/>
          </p:cNvCxnSpPr>
          <p:nvPr/>
        </p:nvCxnSpPr>
        <p:spPr bwMode="auto">
          <a:xfrm>
            <a:off x="7620000" y="685800"/>
            <a:ext cx="6858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209" name="Google Shape;196;p27"/>
          <p:cNvCxnSpPr>
            <a:cxnSpLocks noChangeShapeType="1"/>
          </p:cNvCxnSpPr>
          <p:nvPr/>
        </p:nvCxnSpPr>
        <p:spPr bwMode="auto">
          <a:xfrm rot="10800000" flipH="1">
            <a:off x="5486400" y="5410200"/>
            <a:ext cx="609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1210" name="Google Shape;197;p27"/>
          <p:cNvSpPr txBox="1">
            <a:spLocks noChangeArrowheads="1"/>
          </p:cNvSpPr>
          <p:nvPr/>
        </p:nvSpPr>
        <p:spPr bwMode="auto">
          <a:xfrm>
            <a:off x="5486400" y="1295400"/>
            <a:ext cx="235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Семенные пузырьки</a:t>
            </a:r>
            <a:endParaRPr lang="ru-RU"/>
          </a:p>
        </p:txBody>
      </p:sp>
      <p:cxnSp>
        <p:nvCxnSpPr>
          <p:cNvPr id="51211" name="Google Shape;198;p27"/>
          <p:cNvCxnSpPr>
            <a:cxnSpLocks noChangeShapeType="1"/>
          </p:cNvCxnSpPr>
          <p:nvPr/>
        </p:nvCxnSpPr>
        <p:spPr bwMode="auto">
          <a:xfrm flipH="1">
            <a:off x="5638800" y="1905000"/>
            <a:ext cx="9906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212" name="Google Shape;199;p27"/>
          <p:cNvCxnSpPr>
            <a:cxnSpLocks noChangeShapeType="1"/>
          </p:cNvCxnSpPr>
          <p:nvPr/>
        </p:nvCxnSpPr>
        <p:spPr bwMode="auto">
          <a:xfrm>
            <a:off x="6629400" y="1905000"/>
            <a:ext cx="137160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20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5400"/>
              <a:buFont typeface="Federo"/>
              <a:buChar char="•"/>
            </a:pPr>
            <a:r>
              <a:rPr lang="en-US" sz="54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Предстательная железа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body" idx="4294967295"/>
          </p:nvPr>
        </p:nvSpPr>
        <p:spPr>
          <a:xfrm>
            <a:off x="0" y="381000"/>
            <a:ext cx="4038600" cy="6096000"/>
          </a:xfrm>
        </p:spPr>
        <p:txBody>
          <a:bodyPr spcFirstLastPara="1"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Federo"/>
              <a:buChar char="•"/>
              <a:defRPr/>
            </a:pPr>
            <a:r>
              <a:rPr lang="en-US" sz="24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Предстательная железа(1)</a:t>
            </a:r>
            <a:r>
              <a:rPr lang="en-US" sz="2400" b="1">
                <a:solidFill>
                  <a:srgbClr val="CC3300"/>
                </a:solidFill>
                <a:latin typeface="Federo"/>
                <a:ea typeface="Federo"/>
                <a:cs typeface="Federo"/>
                <a:sym typeface="Federo"/>
              </a:rPr>
              <a:t> </a:t>
            </a:r>
            <a:r>
              <a:rPr lang="en-US" sz="2400" b="1">
                <a:solidFill>
                  <a:srgbClr val="FF0000"/>
                </a:solidFill>
                <a:sym typeface="Arial"/>
              </a:rPr>
              <a:t>(prostata, seu glandula prostatica)</a:t>
            </a:r>
            <a:r>
              <a:rPr lang="en-US" sz="240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расположена на дне малого таза, под мочевым пузырём и окружает начальный отдел мочеиспускательного канала. 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342900" eaLnBrk="1" fontAlgn="auto" hangingPunct="1"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Federo"/>
              <a:buChar char="•"/>
              <a:defRPr/>
            </a:pPr>
            <a:r>
              <a:rPr lang="en-US" sz="24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Масса предстательной железы 20 - 25 г.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3429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edero"/>
              <a:buChar char="•"/>
              <a:defRPr/>
            </a:pPr>
            <a:r>
              <a:rPr lang="en-US" sz="24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По форме и величине напоминает каштан. 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905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endParaRPr sz="24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55299" name="Google Shape;210;p29"/>
          <p:cNvPicPr preferRelativeResize="0">
            <a:picLocks noChangeAspect="1" noChangeArrowheads="1"/>
          </p:cNvPicPr>
          <p:nvPr/>
        </p:nvPicPr>
        <p:blipFill>
          <a:blip r:embed="rId3"/>
          <a:srcRect l="40991" t="27332" r="26013" b="30000"/>
          <a:stretch>
            <a:fillRect/>
          </a:stretch>
        </p:blipFill>
        <p:spPr bwMode="auto">
          <a:xfrm>
            <a:off x="4114800" y="12192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00" name="Google Shape;211;p29"/>
          <p:cNvCxnSpPr>
            <a:cxnSpLocks noChangeShapeType="1"/>
          </p:cNvCxnSpPr>
          <p:nvPr/>
        </p:nvCxnSpPr>
        <p:spPr bwMode="auto">
          <a:xfrm rot="10800000">
            <a:off x="6781800" y="3657600"/>
            <a:ext cx="8382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5301" name="Google Shape;212;p29"/>
          <p:cNvSpPr txBox="1">
            <a:spLocks noChangeArrowheads="1"/>
          </p:cNvSpPr>
          <p:nvPr/>
        </p:nvSpPr>
        <p:spPr bwMode="auto">
          <a:xfrm>
            <a:off x="7527925" y="483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sp>
        <p:nvSpPr>
          <p:cNvPr id="55302" name="Google Shape;213;p29"/>
          <p:cNvSpPr txBox="1">
            <a:spLocks noChangeArrowheads="1"/>
          </p:cNvSpPr>
          <p:nvPr/>
        </p:nvSpPr>
        <p:spPr bwMode="auto">
          <a:xfrm>
            <a:off x="4800600" y="6491288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Сагиттальный разрез таза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218;p30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3886200" cy="5029200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Federo"/>
              <a:buChar char="•"/>
            </a:pP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Предстательная железа </a:t>
            </a:r>
            <a:r>
              <a:rPr lang="en-US" sz="28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выделяет секрет, входящий в состав семенной жидкости и стимулирующий сперматозоиды.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57347" name="Google Shape;219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2005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5400"/>
              <a:buFont typeface="Federo"/>
              <a:buChar char="•"/>
            </a:pPr>
            <a:r>
              <a:rPr lang="en-US" sz="54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Бульбоуретральная </a:t>
            </a:r>
            <a:br>
              <a:rPr lang="en-US" sz="54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</a:br>
            <a:r>
              <a:rPr lang="en-US" sz="54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(куперова) железа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4572000" cy="5715000"/>
          </a:xfrm>
        </p:spPr>
        <p:txBody>
          <a:bodyPr/>
          <a:lstStyle/>
          <a:p>
            <a:pPr marL="342900" eaLnBrk="1" fontAlgn="auto" hangingPunct="1">
              <a:lnSpc>
                <a:spcPct val="80000"/>
              </a:lnSpc>
              <a:spcBef>
                <a:spcPts val="0"/>
              </a:spcBef>
              <a:buClr>
                <a:srgbClr val="0000FF"/>
              </a:buClr>
              <a:buSzPts val="2800"/>
              <a:buFont typeface="Federo"/>
              <a:buChar char="•"/>
              <a:defRPr/>
            </a:pPr>
            <a:r>
              <a:rPr lang="en-US" sz="28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Бульбоуретральная </a:t>
            </a:r>
            <a:br>
              <a:rPr lang="en-US" sz="28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</a:br>
            <a:r>
              <a:rPr lang="en-US" sz="28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железа</a:t>
            </a:r>
            <a:r>
              <a:rPr lang="en-US" sz="28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(glandula bulbourethralis)</a:t>
            </a:r>
            <a:r>
              <a:rPr lang="en-US" sz="28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 - парный орган, величиной с горошину.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eaLnBrk="1" fontAlgn="auto" hangingPunct="1">
              <a:lnSpc>
                <a:spcPct val="80000"/>
              </a:lnSpc>
              <a:spcBef>
                <a:spcPts val="560"/>
              </a:spcBef>
              <a:buSzPts val="2800"/>
              <a:buFont typeface="Federo"/>
              <a:buChar char="•"/>
              <a:defRPr/>
            </a:pPr>
            <a:r>
              <a:rPr lang="en-US" sz="28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Выводные протоки желёз открываются в мочеиспускательный канал.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65100" eaLnBrk="1" fontAlgn="auto" hangingPunct="1">
              <a:spcBef>
                <a:spcPts val="560"/>
              </a:spcBef>
              <a:buSzPts val="2800"/>
              <a:buFont typeface="Arial"/>
              <a:buNone/>
              <a:defRPr/>
            </a:pPr>
            <a:endParaRPr sz="28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61443" name="Google Shape;230;p32"/>
          <p:cNvPicPr preferRelativeResize="0">
            <a:picLocks noChangeAspect="1" noChangeArrowheads="1"/>
          </p:cNvPicPr>
          <p:nvPr/>
        </p:nvPicPr>
        <p:blipFill>
          <a:blip r:embed="rId3"/>
          <a:srcRect l="40991" t="27332" r="26013" b="30000"/>
          <a:stretch>
            <a:fillRect/>
          </a:stretch>
        </p:blipFill>
        <p:spPr bwMode="auto">
          <a:xfrm>
            <a:off x="5029200" y="1371600"/>
            <a:ext cx="3657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4" name="Google Shape;231;p32"/>
          <p:cNvCxnSpPr>
            <a:cxnSpLocks noChangeShapeType="1"/>
          </p:cNvCxnSpPr>
          <p:nvPr/>
        </p:nvCxnSpPr>
        <p:spPr bwMode="auto">
          <a:xfrm rot="10800000">
            <a:off x="6934200" y="3200400"/>
            <a:ext cx="914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445" name="Google Shape;232;p32"/>
          <p:cNvSpPr txBox="1">
            <a:spLocks noChangeArrowheads="1"/>
          </p:cNvSpPr>
          <p:nvPr/>
        </p:nvSpPr>
        <p:spPr bwMode="auto">
          <a:xfrm>
            <a:off x="6477000" y="3962400"/>
            <a:ext cx="250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0000"/>
              </a:buClr>
              <a:buSzPts val="1800"/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</a:rPr>
              <a:t>Бульбоуретральная</a:t>
            </a:r>
            <a:endParaRPr lang="ru-RU"/>
          </a:p>
          <a:p>
            <a:pPr algn="ctr">
              <a:buClr>
                <a:srgbClr val="FF0000"/>
              </a:buClr>
              <a:buSzPts val="1800"/>
              <a:buFont typeface="Arial" charset="0"/>
              <a:buNone/>
            </a:pPr>
            <a:r>
              <a:rPr lang="en-US" sz="1800" b="1">
                <a:solidFill>
                  <a:srgbClr val="FF0000"/>
                </a:solidFill>
              </a:rPr>
              <a:t>железа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5029200" cy="5440363"/>
          </a:xfrm>
        </p:spPr>
        <p:txBody>
          <a:bodyPr/>
          <a:lstStyle/>
          <a:p>
            <a:pPr marL="342900" eaLnBrk="1" fontAlgn="auto" hangingPunct="1">
              <a:spcBef>
                <a:spcPts val="0"/>
              </a:spcBef>
              <a:buSzPts val="3200"/>
              <a:buFont typeface="Federo"/>
              <a:buChar char="•"/>
              <a:defRPr/>
            </a:pPr>
            <a:r>
              <a:rPr lang="en-US" sz="32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Железы </a:t>
            </a:r>
            <a:r>
              <a:rPr lang="en-US" sz="32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выделяют вязкую жидкость, защищающую слизистую оболочку мочеиспускательного канала от раздражения её мочой.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39700" eaLnBrk="1" fontAlgn="auto" hangingPunct="1">
              <a:spcBef>
                <a:spcPts val="640"/>
              </a:spcBef>
              <a:buSzPts val="3200"/>
              <a:buFont typeface="Arial"/>
              <a:buNone/>
              <a:defRPr/>
            </a:pPr>
            <a:endParaRPr sz="3200" b="1">
              <a:solidFill>
                <a:srgbClr val="0000FF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63491" name="Google Shape;238;p33"/>
          <p:cNvPicPr preferRelativeResize="0">
            <a:picLocks noChangeAspect="1" noChangeArrowheads="1"/>
          </p:cNvPicPr>
          <p:nvPr/>
        </p:nvPicPr>
        <p:blipFill>
          <a:blip r:embed="rId3"/>
          <a:srcRect l="40991" t="27332" r="26013" b="30000"/>
          <a:stretch>
            <a:fillRect/>
          </a:stretch>
        </p:blipFill>
        <p:spPr bwMode="auto">
          <a:xfrm>
            <a:off x="304800" y="1905000"/>
            <a:ext cx="3352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43;p7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4191000" cy="5257800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Federo"/>
              <a:buNone/>
            </a:pPr>
            <a:r>
              <a:rPr lang="en-US" sz="3200" b="1" i="1" smtClean="0">
                <a:latin typeface="Federo"/>
                <a:ea typeface="Federo"/>
                <a:cs typeface="Federo"/>
                <a:sym typeface="Federo"/>
              </a:rPr>
              <a:t>   </a:t>
            </a:r>
            <a:r>
              <a:rPr lang="en-US" sz="3200" b="1" smtClean="0">
                <a:latin typeface="Federo"/>
                <a:ea typeface="Federo"/>
                <a:cs typeface="Federo"/>
                <a:sym typeface="Federo"/>
              </a:rPr>
              <a:t>Мужские половые органы разделяют на: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638"/>
              </a:spcBef>
              <a:spcAft>
                <a:spcPct val="0"/>
              </a:spcAft>
              <a:buClr>
                <a:srgbClr val="0000FF"/>
              </a:buClr>
              <a:buSzPts val="3200"/>
              <a:buFont typeface="Federo"/>
              <a:buChar char="•"/>
            </a:pPr>
            <a:r>
              <a:rPr lang="en-US" sz="32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наружные; 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638"/>
              </a:spcBef>
              <a:spcAft>
                <a:spcPct val="0"/>
              </a:spcAft>
              <a:buClr>
                <a:srgbClr val="0000FF"/>
              </a:buClr>
              <a:buSzPts val="3200"/>
              <a:buFont typeface="Federo"/>
              <a:buChar char="•"/>
            </a:pPr>
            <a:r>
              <a:rPr lang="en-US" sz="32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внутренние.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10243" name="Google Shape;44;p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36195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49;p8"/>
          <p:cNvSpPr txBox="1">
            <a:spLocks noGrp="1"/>
          </p:cNvSpPr>
          <p:nvPr>
            <p:ph type="body" idx="1"/>
          </p:nvPr>
        </p:nvSpPr>
        <p:spPr>
          <a:xfrm>
            <a:off x="304800" y="228600"/>
            <a:ext cx="4267200" cy="6324600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 charset="0"/>
              <a:buNone/>
            </a:pPr>
            <a:endParaRPr lang="ru-RU" sz="3200" b="1" i="1" smtClean="0">
              <a:latin typeface="Federo"/>
              <a:ea typeface="Federo"/>
              <a:cs typeface="Federo"/>
              <a:sym typeface="Federo"/>
            </a:endParaRPr>
          </a:p>
          <a:p>
            <a:pPr marL="342900" eaLnBrk="1" hangingPunct="1">
              <a:spcBef>
                <a:spcPts val="563"/>
              </a:spcBef>
              <a:spcAft>
                <a:spcPct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lang="en-US" sz="2800" b="1" smtClean="0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Внутренние мужские половые органы: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яички, </a:t>
            </a: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или</a:t>
            </a: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 семенники;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придатки яичек;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семявыносящие протоки;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семенные пузырьки;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предстательная железа;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563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Noto Sans Symbols"/>
              <a:buChar char="⮚"/>
            </a:pP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бульбоуретральные (куперовы) железы.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12291" name="Google Shape;50;p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57400"/>
            <a:ext cx="4038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5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ts val="5400"/>
            </a:pPr>
            <a:r>
              <a:rPr lang="en-US" sz="5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Яичко </a:t>
            </a:r>
            <a:endParaRPr lang="ru-RU" sz="3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60;p10"/>
          <p:cNvSpPr txBox="1">
            <a:spLocks noGrp="1"/>
          </p:cNvSpPr>
          <p:nvPr>
            <p:ph type="body" idx="4294967295"/>
          </p:nvPr>
        </p:nvSpPr>
        <p:spPr>
          <a:xfrm>
            <a:off x="457200" y="838200"/>
            <a:ext cx="4343400" cy="5791200"/>
          </a:xfrm>
        </p:spPr>
        <p:txBody>
          <a:bodyPr/>
          <a:lstStyle/>
          <a:p>
            <a:pPr marL="342900" indent="-342900" eaLnBrk="1" hangingPunct="1">
              <a:buClr>
                <a:srgbClr val="0000FF"/>
              </a:buClr>
              <a:buSzPts val="2800"/>
              <a:buFont typeface="Arial" charset="0"/>
              <a:buChar char="•"/>
            </a:pPr>
            <a:r>
              <a:rPr lang="en-US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Яички (семенники)(1)</a:t>
            </a:r>
            <a:br>
              <a:rPr lang="en-US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800" b="1" smtClean="0">
                <a:latin typeface="Arial" charset="0"/>
                <a:cs typeface="Arial" charset="0"/>
              </a:rPr>
              <a:t>(от лат.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testes;</a:t>
            </a:r>
            <a:r>
              <a:rPr 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  <a:t/>
            </a:r>
            <a:br>
              <a:rPr lang="en-US" sz="2800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800" b="1" smtClean="0">
                <a:latin typeface="Arial" charset="0"/>
                <a:cs typeface="Arial" charset="0"/>
              </a:rPr>
              <a:t>от греч.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orchis</a:t>
            </a:r>
            <a:r>
              <a:rPr lang="en-US" sz="2800" smtClean="0">
                <a:latin typeface="Arial" charset="0"/>
                <a:cs typeface="Arial" charset="0"/>
              </a:rPr>
              <a:t>)</a:t>
            </a:r>
            <a:r>
              <a:rPr lang="en-US" sz="2800" b="1" smtClean="0">
                <a:latin typeface="Arial" charset="0"/>
                <a:cs typeface="Arial" charset="0"/>
              </a:rPr>
              <a:t> - парные органы, находящиеся в мошонке(2).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SzPts val="2800"/>
              <a:buFont typeface="Arial" charset="0"/>
              <a:buChar char="•"/>
            </a:pPr>
            <a:r>
              <a:rPr lang="en-US" sz="2800" b="1" smtClean="0">
                <a:latin typeface="Arial" charset="0"/>
                <a:cs typeface="Arial" charset="0"/>
              </a:rPr>
              <a:t>Длина яичка в среднем равна </a:t>
            </a:r>
            <a:r>
              <a:rPr lang="en-US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4 см,</a:t>
            </a:r>
            <a:r>
              <a:rPr lang="en-US" sz="2800" b="1" smtClean="0">
                <a:latin typeface="Arial" charset="0"/>
                <a:cs typeface="Arial" charset="0"/>
              </a:rPr>
              <a:t> ширина – </a:t>
            </a:r>
            <a:r>
              <a:rPr lang="en-US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3 см</a:t>
            </a:r>
            <a:r>
              <a:rPr lang="en-US" sz="2800" b="1" smtClean="0">
                <a:latin typeface="Arial" charset="0"/>
                <a:cs typeface="Arial" charset="0"/>
              </a:rPr>
              <a:t>, толщина - </a:t>
            </a:r>
            <a:r>
              <a:rPr lang="en-US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2 см</a:t>
            </a:r>
            <a:r>
              <a:rPr lang="en-US" sz="2800" b="1" smtClean="0">
                <a:latin typeface="Arial" charset="0"/>
                <a:cs typeface="Arial" charset="0"/>
              </a:rPr>
              <a:t>, масса – </a:t>
            </a:r>
            <a:r>
              <a:rPr lang="en-US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20 - 30 г</a:t>
            </a:r>
            <a:r>
              <a:rPr lang="en-US" sz="2800" b="1" smtClean="0">
                <a:latin typeface="Arial" charset="0"/>
                <a:cs typeface="Arial" charset="0"/>
              </a:rPr>
              <a:t>.</a:t>
            </a:r>
            <a:endParaRPr lang="ru-RU" sz="320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spcBef>
                <a:spcPts val="563"/>
              </a:spcBef>
              <a:buSzPts val="2800"/>
            </a:pPr>
            <a:endParaRPr lang="ru-RU" sz="2800" b="1" smtClean="0">
              <a:latin typeface="Arial" charset="0"/>
              <a:cs typeface="Arial" charset="0"/>
            </a:endParaRPr>
          </a:p>
        </p:txBody>
      </p:sp>
      <p:pic>
        <p:nvPicPr>
          <p:cNvPr id="16387" name="Google Shape;61;p10"/>
          <p:cNvPicPr preferRelativeResize="0">
            <a:picLocks noChangeAspect="1" noChangeArrowheads="1"/>
          </p:cNvPicPr>
          <p:nvPr/>
        </p:nvPicPr>
        <p:blipFill>
          <a:blip r:embed="rId3"/>
          <a:srcRect b="4942"/>
          <a:stretch>
            <a:fillRect/>
          </a:stretch>
        </p:blipFill>
        <p:spPr bwMode="auto">
          <a:xfrm>
            <a:off x="5334000" y="838200"/>
            <a:ext cx="3440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88" name="Google Shape;62;p10"/>
          <p:cNvCxnSpPr>
            <a:cxnSpLocks noChangeShapeType="1"/>
          </p:cNvCxnSpPr>
          <p:nvPr/>
        </p:nvCxnSpPr>
        <p:spPr bwMode="auto">
          <a:xfrm rot="10800000">
            <a:off x="7620000" y="4038600"/>
            <a:ext cx="685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389" name="Google Shape;63;p10"/>
          <p:cNvSpPr txBox="1">
            <a:spLocks noChangeArrowheads="1"/>
          </p:cNvSpPr>
          <p:nvPr/>
        </p:nvSpPr>
        <p:spPr bwMode="auto">
          <a:xfrm>
            <a:off x="8382000" y="4495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  <p:cxnSp>
        <p:nvCxnSpPr>
          <p:cNvPr id="16390" name="Google Shape;64;p10"/>
          <p:cNvCxnSpPr>
            <a:cxnSpLocks noChangeShapeType="1"/>
          </p:cNvCxnSpPr>
          <p:nvPr/>
        </p:nvCxnSpPr>
        <p:spPr bwMode="auto">
          <a:xfrm rot="10800000" flipH="1">
            <a:off x="5867400" y="4876800"/>
            <a:ext cx="6096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6391" name="Google Shape;65;p10"/>
          <p:cNvSpPr txBox="1">
            <a:spLocks noChangeArrowheads="1"/>
          </p:cNvSpPr>
          <p:nvPr/>
        </p:nvSpPr>
        <p:spPr bwMode="auto">
          <a:xfrm>
            <a:off x="5410200" y="5181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2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70;p1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342900" indent="-342900" eaLnBrk="1" hangingPunct="1">
              <a:buSzPts val="2800"/>
              <a:buFont typeface="Federo"/>
              <a:buChar char="•"/>
            </a:pPr>
            <a:r>
              <a:rPr lang="en-US" sz="2800" b="1" smtClean="0">
                <a:latin typeface="Federo"/>
                <a:ea typeface="Federo"/>
                <a:cs typeface="Federo"/>
                <a:sym typeface="Federo"/>
              </a:rPr>
              <a:t>Снаружи яичко покрыто плотной фиброзной оболочкой беловатого цвета </a:t>
            </a:r>
            <a:r>
              <a:rPr lang="en-US" sz="28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– белочной оболочкой(1). 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18435" name="Google Shape;71;p11"/>
          <p:cNvPicPr preferRelativeResize="0">
            <a:picLocks noChangeAspect="1" noChangeArrowheads="1"/>
          </p:cNvPicPr>
          <p:nvPr/>
        </p:nvPicPr>
        <p:blipFill>
          <a:blip r:embed="rId3"/>
          <a:srcRect l="57986" t="25999" r="17015" b="27332"/>
          <a:stretch>
            <a:fillRect/>
          </a:stretch>
        </p:blipFill>
        <p:spPr bwMode="auto">
          <a:xfrm>
            <a:off x="4737100" y="381000"/>
            <a:ext cx="4406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Google Shape;72;p11"/>
          <p:cNvSpPr txBox="1">
            <a:spLocks noChangeArrowheads="1"/>
          </p:cNvSpPr>
          <p:nvPr/>
        </p:nvSpPr>
        <p:spPr bwMode="auto">
          <a:xfrm>
            <a:off x="6629400" y="6172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77;p12"/>
          <p:cNvSpPr txBox="1">
            <a:spLocks noGrp="1"/>
          </p:cNvSpPr>
          <p:nvPr>
            <p:ph type="body" idx="1"/>
          </p:nvPr>
        </p:nvSpPr>
        <p:spPr>
          <a:xfrm>
            <a:off x="4876800" y="381000"/>
            <a:ext cx="3962400" cy="5867400"/>
          </a:xfrm>
        </p:spPr>
        <p:txBody>
          <a:bodyPr/>
          <a:lstStyle/>
          <a:p>
            <a:pPr marL="34290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Federo"/>
              <a:buChar char="•"/>
            </a:pPr>
            <a:r>
              <a:rPr lang="en-US" sz="3200" b="1" smtClean="0">
                <a:latin typeface="Federo"/>
                <a:ea typeface="Federo"/>
                <a:cs typeface="Federo"/>
                <a:sym typeface="Federo"/>
              </a:rPr>
              <a:t>У заднего края белочная оболочка образует утолщение </a:t>
            </a:r>
            <a:r>
              <a:rPr lang="en-US" sz="32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– средостение яичка,</a:t>
            </a:r>
            <a:r>
              <a:rPr lang="en-US" sz="3200" b="1" smtClean="0">
                <a:latin typeface="Federo"/>
                <a:ea typeface="Federo"/>
                <a:cs typeface="Federo"/>
                <a:sym typeface="Federo"/>
              </a:rPr>
              <a:t> от которого вперёд лучеобразно расходятся перегородки, разделяющие вещество яичка на </a:t>
            </a:r>
            <a:r>
              <a:rPr lang="en-US" sz="3200" b="1" smtClean="0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250 - 300 долек.</a:t>
            </a:r>
            <a:endParaRPr lang="ru-RU" sz="3200" smtClean="0">
              <a:latin typeface="Arial" charset="0"/>
              <a:cs typeface="Arial" charset="0"/>
            </a:endParaRPr>
          </a:p>
        </p:txBody>
      </p:sp>
      <p:pic>
        <p:nvPicPr>
          <p:cNvPr id="20483" name="Google Shape;78;p12"/>
          <p:cNvPicPr preferRelativeResize="0">
            <a:picLocks noChangeAspect="1" noChangeArrowheads="1"/>
          </p:cNvPicPr>
          <p:nvPr/>
        </p:nvPicPr>
        <p:blipFill>
          <a:blip r:embed="rId3"/>
          <a:srcRect l="13699" t="31499" r="52432" b="22050"/>
          <a:stretch>
            <a:fillRect/>
          </a:stretch>
        </p:blipFill>
        <p:spPr bwMode="auto">
          <a:xfrm>
            <a:off x="228600" y="914400"/>
            <a:ext cx="4289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495800" y="381000"/>
            <a:ext cx="4267200" cy="6248400"/>
          </a:xfrm>
        </p:spPr>
        <p:txBody>
          <a:bodyPr/>
          <a:lstStyle/>
          <a:p>
            <a:pPr marL="342900" eaLnBrk="1" fontAlgn="auto" hangingPunct="1">
              <a:spcBef>
                <a:spcPts val="0"/>
              </a:spcBef>
              <a:buSzPts val="2800"/>
              <a:buFont typeface="Federo"/>
              <a:buChar char="•"/>
              <a:defRPr/>
            </a:pPr>
            <a:r>
              <a:rPr lang="en-US" sz="28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В каждой дольке проходят </a:t>
            </a:r>
            <a:r>
              <a:rPr lang="en-US" sz="2800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2-3 извитых семенных канальца</a:t>
            </a:r>
            <a:r>
              <a:rPr lang="en-US" sz="28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.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eaLnBrk="1" fontAlgn="auto" hangingPunct="1">
              <a:spcBef>
                <a:spcPts val="560"/>
              </a:spcBef>
              <a:buSzPts val="2800"/>
              <a:buFont typeface="Federo"/>
              <a:buChar char="•"/>
              <a:defRPr/>
            </a:pPr>
            <a:r>
              <a:rPr lang="en-US" sz="28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Общая длина всех канальцев одного яичка </a:t>
            </a:r>
            <a:r>
              <a:rPr lang="en-US" sz="28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– 300 - 400 м.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eaLnBrk="1" fontAlgn="auto" hangingPunct="1">
              <a:spcBef>
                <a:spcPts val="560"/>
              </a:spcBef>
              <a:buClr>
                <a:srgbClr val="FF0000"/>
              </a:buClr>
              <a:buSzPts val="2800"/>
              <a:buFont typeface="Federo"/>
              <a:buChar char="•"/>
              <a:defRPr/>
            </a:pPr>
            <a:r>
              <a:rPr lang="en-US" sz="2800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В этих канальцах у взрослых мужчин образуются сперматозоиды. </a:t>
            </a:r>
            <a:endParaRPr sz="3200">
              <a:solidFill>
                <a:schemeClr val="dk1"/>
              </a:solidFill>
              <a:sym typeface="Arial"/>
            </a:endParaRPr>
          </a:p>
          <a:p>
            <a:pPr marL="342900" indent="-165100" eaLnBrk="1" fontAlgn="auto" hangingPunct="1">
              <a:spcBef>
                <a:spcPts val="560"/>
              </a:spcBef>
              <a:buSzPts val="2800"/>
              <a:buFont typeface="Arial"/>
              <a:buNone/>
              <a:defRPr/>
            </a:pPr>
            <a:endParaRPr sz="2800" b="1">
              <a:solidFill>
                <a:srgbClr val="FF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id="22531" name="Google Shape;84;p13"/>
          <p:cNvPicPr preferRelativeResize="0">
            <a:picLocks noChangeAspect="1" noChangeArrowheads="1"/>
          </p:cNvPicPr>
          <p:nvPr/>
        </p:nvPicPr>
        <p:blipFill>
          <a:blip r:embed="rId3"/>
          <a:srcRect l="13699" t="31499" r="52432" b="22050"/>
          <a:stretch>
            <a:fillRect/>
          </a:stretch>
        </p:blipFill>
        <p:spPr bwMode="auto">
          <a:xfrm>
            <a:off x="228600" y="838200"/>
            <a:ext cx="39957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412</Words>
  <PresentationFormat>Экран (4:3)</PresentationFormat>
  <Paragraphs>78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Federo</vt:lpstr>
      <vt:lpstr>Noto Sans Symbols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16.03.2021 Мужские половые органы, их строение, функции. Морфофункциональные особенности мочеполовой системы.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и физиология мужской половой системы</dc:title>
  <cp:lastModifiedBy>ASER</cp:lastModifiedBy>
  <cp:revision>4</cp:revision>
  <dcterms:modified xsi:type="dcterms:W3CDTF">2021-03-15T07:30:44Z</dcterms:modified>
</cp:coreProperties>
</file>