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91" r:id="rId4"/>
    <p:sldId id="258" r:id="rId5"/>
    <p:sldId id="259" r:id="rId6"/>
    <p:sldId id="260" r:id="rId7"/>
    <p:sldId id="292" r:id="rId8"/>
    <p:sldId id="261" r:id="rId9"/>
    <p:sldId id="268" r:id="rId10"/>
    <p:sldId id="262" r:id="rId11"/>
    <p:sldId id="263" r:id="rId12"/>
    <p:sldId id="264" r:id="rId13"/>
    <p:sldId id="266" r:id="rId14"/>
    <p:sldId id="293" r:id="rId15"/>
    <p:sldId id="265" r:id="rId16"/>
    <p:sldId id="267" r:id="rId17"/>
    <p:sldId id="276" r:id="rId18"/>
    <p:sldId id="269" r:id="rId19"/>
    <p:sldId id="270" r:id="rId20"/>
    <p:sldId id="271" r:id="rId21"/>
    <p:sldId id="275" r:id="rId22"/>
    <p:sldId id="272" r:id="rId23"/>
    <p:sldId id="273" r:id="rId24"/>
    <p:sldId id="279" r:id="rId25"/>
    <p:sldId id="277" r:id="rId26"/>
    <p:sldId id="274" r:id="rId27"/>
    <p:sldId id="288" r:id="rId28"/>
    <p:sldId id="278" r:id="rId29"/>
    <p:sldId id="280" r:id="rId30"/>
    <p:sldId id="281" r:id="rId31"/>
    <p:sldId id="282" r:id="rId32"/>
    <p:sldId id="290" r:id="rId33"/>
    <p:sldId id="285" r:id="rId34"/>
    <p:sldId id="284" r:id="rId35"/>
    <p:sldId id="286" r:id="rId36"/>
    <p:sldId id="289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E3FF"/>
    <a:srgbClr val="D3FFEB"/>
    <a:srgbClr val="5E1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C9EA2-095D-4824-A88E-AFC2E7347CA9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D4ED7-0726-4B40-AECA-2CBB3AD5D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174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D4ED7-0726-4B40-AECA-2CBB3AD5D36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0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FACA476-7201-4DE9-8C2C-72C34C972891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D5B6-7C59-4A2E-98D2-4D4011F1908D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771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A476-7201-4DE9-8C2C-72C34C972891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D5B6-7C59-4A2E-98D2-4D4011F19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485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A476-7201-4DE9-8C2C-72C34C972891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D5B6-7C59-4A2E-98D2-4D4011F1908D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037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A476-7201-4DE9-8C2C-72C34C972891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D5B6-7C59-4A2E-98D2-4D4011F19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539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A476-7201-4DE9-8C2C-72C34C972891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D5B6-7C59-4A2E-98D2-4D4011F1908D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3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A476-7201-4DE9-8C2C-72C34C972891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D5B6-7C59-4A2E-98D2-4D4011F19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831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A476-7201-4DE9-8C2C-72C34C972891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D5B6-7C59-4A2E-98D2-4D4011F19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29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A476-7201-4DE9-8C2C-72C34C972891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D5B6-7C59-4A2E-98D2-4D4011F19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375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A476-7201-4DE9-8C2C-72C34C972891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D5B6-7C59-4A2E-98D2-4D4011F19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787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A476-7201-4DE9-8C2C-72C34C972891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D5B6-7C59-4A2E-98D2-4D4011F19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213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A476-7201-4DE9-8C2C-72C34C972891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D5B6-7C59-4A2E-98D2-4D4011F1908D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50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FACA476-7201-4DE9-8C2C-72C34C972891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CF9D5B6-7C59-4A2E-98D2-4D4011F1908D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95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9BC3B6-4485-1904-E35C-0933134C3C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Драма « Гроза»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1C5939-DDCC-E137-2D59-9DD3A25E24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А.Н. Островский</a:t>
            </a:r>
          </a:p>
        </p:txBody>
      </p:sp>
    </p:spTree>
    <p:extLst>
      <p:ext uri="{BB962C8B-B14F-4D97-AF65-F5344CB8AC3E}">
        <p14:creationId xmlns:p14="http://schemas.microsoft.com/office/powerpoint/2010/main" val="3918827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1763A-176D-0E76-1CFF-15E16E383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77065FA-9702-9D7D-82E4-3443B300B4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0385" t="11743" r="18070" b="17791"/>
          <a:stretch/>
        </p:blipFill>
        <p:spPr>
          <a:xfrm>
            <a:off x="518160" y="-287040"/>
            <a:ext cx="11521440" cy="8855322"/>
          </a:xfrm>
        </p:spPr>
      </p:pic>
    </p:spTree>
    <p:extLst>
      <p:ext uri="{BB962C8B-B14F-4D97-AF65-F5344CB8AC3E}">
        <p14:creationId xmlns:p14="http://schemas.microsoft.com/office/powerpoint/2010/main" val="3707417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D5B01-2307-EF94-1A6E-580DD47C0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308A9E3-7148-D244-C903-C7868000B3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7817" t="6440" r="18284" b="9834"/>
          <a:stretch/>
        </p:blipFill>
        <p:spPr>
          <a:xfrm>
            <a:off x="1341120" y="82290"/>
            <a:ext cx="9480804" cy="6984193"/>
          </a:xfrm>
        </p:spPr>
      </p:pic>
    </p:spTree>
    <p:extLst>
      <p:ext uri="{BB962C8B-B14F-4D97-AF65-F5344CB8AC3E}">
        <p14:creationId xmlns:p14="http://schemas.microsoft.com/office/powerpoint/2010/main" val="1968275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EDAE7C-28E2-DF70-8D54-E17C8B194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297FDB5-5C3F-3F58-D9D5-F3CDE9AFE1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1884" t="11602" r="15933" b="7585"/>
          <a:stretch/>
        </p:blipFill>
        <p:spPr>
          <a:xfrm>
            <a:off x="1024128" y="-386622"/>
            <a:ext cx="9247632" cy="8051817"/>
          </a:xfrm>
        </p:spPr>
      </p:pic>
    </p:spTree>
    <p:extLst>
      <p:ext uri="{BB962C8B-B14F-4D97-AF65-F5344CB8AC3E}">
        <p14:creationId xmlns:p14="http://schemas.microsoft.com/office/powerpoint/2010/main" val="449153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92140B-EE8B-718B-4495-DF94CC1F2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19EB468-257E-DDB3-6FAF-F804E72FA5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8030" t="8335" r="19774" b="9076"/>
          <a:stretch/>
        </p:blipFill>
        <p:spPr>
          <a:xfrm>
            <a:off x="929640" y="114718"/>
            <a:ext cx="10332720" cy="7714153"/>
          </a:xfrm>
        </p:spPr>
      </p:pic>
    </p:spTree>
    <p:extLst>
      <p:ext uri="{BB962C8B-B14F-4D97-AF65-F5344CB8AC3E}">
        <p14:creationId xmlns:p14="http://schemas.microsoft.com/office/powerpoint/2010/main" val="1266235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D4750-43A6-B676-150D-1754EC54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A3E143-A939-E76B-30F2-FC3620223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506" y="585216"/>
            <a:ext cx="10972800" cy="572414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Какой художественный прием и с какой целью использует автор в первом же диалоге Кулигина с Кудряшом?</a:t>
            </a:r>
            <a:endParaRPr lang="ru-RU" sz="4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008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25673B-3BF5-38C7-8095-13DD27ADC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C4871A1-255A-6F1E-8BC0-48425157E1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7839" t="14397" r="7634" b="15517"/>
          <a:stretch/>
        </p:blipFill>
        <p:spPr>
          <a:xfrm>
            <a:off x="1024128" y="-18156"/>
            <a:ext cx="10375392" cy="7497842"/>
          </a:xfrm>
        </p:spPr>
      </p:pic>
    </p:spTree>
    <p:extLst>
      <p:ext uri="{BB962C8B-B14F-4D97-AF65-F5344CB8AC3E}">
        <p14:creationId xmlns:p14="http://schemas.microsoft.com/office/powerpoint/2010/main" val="2201420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0CCE7A-0C44-6B6F-518E-0477491FAA7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986180-8188-972A-4B55-1F9D3F3D7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883920"/>
            <a:ext cx="11399520" cy="5937504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sz="5400" b="1" i="0" dirty="0">
                <a:solidFill>
                  <a:schemeClr val="tx2"/>
                </a:solidFill>
                <a:effectLst/>
                <a:latin typeface="GothamPro"/>
              </a:rPr>
              <a:t>Пейзаж в драме Островского "Гроза" очень символичен. Прекрасные картины русской природы противопоставлены закостенелому в своей дикости и безжизненности городу.  Где царствует тирания и невежество.</a:t>
            </a:r>
            <a:endParaRPr lang="ru-RU" sz="5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98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4F3583-16FF-2FB4-31A0-7728A216F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D778D9F-90EA-7A7D-B86A-0D9177966A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4835" t="758" r="14237" b="3773"/>
          <a:stretch/>
        </p:blipFill>
        <p:spPr>
          <a:xfrm>
            <a:off x="426720" y="-255291"/>
            <a:ext cx="11765280" cy="7992351"/>
          </a:xfrm>
        </p:spPr>
      </p:pic>
    </p:spTree>
    <p:extLst>
      <p:ext uri="{BB962C8B-B14F-4D97-AF65-F5344CB8AC3E}">
        <p14:creationId xmlns:p14="http://schemas.microsoft.com/office/powerpoint/2010/main" val="1102044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AE9D8C7-ADC7-4BC6-04A2-45B096386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09" y="182880"/>
            <a:ext cx="12168554" cy="1219637"/>
          </a:xfrm>
        </p:spPr>
        <p:txBody>
          <a:bodyPr>
            <a:noAutofit/>
          </a:bodyPr>
          <a:lstStyle/>
          <a:p>
            <a:pPr indent="629920"/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Какие черты самодурства намечены уже в этом первом диалоге?</a:t>
            </a:r>
            <a:b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2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94AE37A-E26C-9F7D-CE6F-6FA45A10BC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9079" t="6819" r="19774" b="10300"/>
          <a:stretch>
            <a:fillRect/>
          </a:stretch>
        </p:blipFill>
        <p:spPr>
          <a:xfrm>
            <a:off x="1702191" y="942535"/>
            <a:ext cx="8060787" cy="6066749"/>
          </a:xfrm>
        </p:spPr>
      </p:pic>
    </p:spTree>
    <p:extLst>
      <p:ext uri="{BB962C8B-B14F-4D97-AF65-F5344CB8AC3E}">
        <p14:creationId xmlns:p14="http://schemas.microsoft.com/office/powerpoint/2010/main" val="3741652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39104-B971-92B0-80C9-C37C5DE8E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213360"/>
            <a:ext cx="10759440" cy="1188720"/>
          </a:xfrm>
        </p:spPr>
        <p:txBody>
          <a:bodyPr>
            <a:normAutofit/>
          </a:bodyPr>
          <a:lstStyle/>
          <a:p>
            <a:r>
              <a:rPr lang="en-US" sz="5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Образы</a:t>
            </a:r>
            <a:r>
              <a:rPr lang="en-US" sz="5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самодуров</a:t>
            </a:r>
            <a:r>
              <a:rPr lang="en-US" sz="5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в «</a:t>
            </a:r>
            <a:r>
              <a:rPr lang="en-US" sz="5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Грозе</a:t>
            </a:r>
            <a:r>
              <a:rPr lang="en-US" sz="5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F7C324-20DB-C9CF-B13C-A10FBF2E3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27760"/>
            <a:ext cx="11887200" cy="551688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Х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удожественно</a:t>
            </a:r>
            <a:r>
              <a:rPr lang="ru-RU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- 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достоверны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сложны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лишены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психологической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однозначности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endParaRPr lang="ru-RU" sz="36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Дикой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— 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богатый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купец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значительное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лицо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в 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городе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Калинове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Савел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Прокофьевич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по</a:t>
            </a:r>
            <a:r>
              <a:rPr lang="en-US" sz="36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меткому</a:t>
            </a:r>
            <a:r>
              <a:rPr lang="en-US" sz="36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определению</a:t>
            </a:r>
            <a:r>
              <a:rPr lang="en-US" sz="36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Кудряша</a:t>
            </a:r>
            <a:r>
              <a:rPr lang="en-US" sz="36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«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как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с 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цепи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сорвался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»</a:t>
            </a:r>
            <a:r>
              <a:rPr lang="en-US" sz="36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чувствует</a:t>
            </a:r>
            <a:r>
              <a:rPr lang="en-US" sz="36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себя</a:t>
            </a:r>
            <a:r>
              <a:rPr lang="en-US" sz="36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хозяином</a:t>
            </a:r>
            <a:r>
              <a:rPr lang="en-US" sz="36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жизни</a:t>
            </a:r>
            <a:r>
              <a:rPr lang="en-US" sz="36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вершителем</a:t>
            </a:r>
            <a:r>
              <a:rPr lang="en-US" sz="36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судеб</a:t>
            </a:r>
            <a:r>
              <a:rPr lang="en-US" sz="36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подвластных</a:t>
            </a:r>
            <a:r>
              <a:rPr lang="en-US" sz="36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ему</a:t>
            </a:r>
            <a:r>
              <a:rPr lang="en-US" sz="36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людей</a:t>
            </a:r>
            <a:r>
              <a:rPr lang="en-US" sz="36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Дикой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чувствует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на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своей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стороне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силу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денег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поддержку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государственной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власти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Тщетными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оказываются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просьбы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восстановить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справедливость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с 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которыми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обращаются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обманутые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купцом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«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мужички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» к </a:t>
            </a:r>
            <a:r>
              <a:rPr lang="en-US" sz="36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городничему</a:t>
            </a:r>
            <a:r>
              <a:rPr lang="en-US" sz="36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476186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D6FD98-2A21-D478-E27F-6CEC80286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F025FB0-D1BE-294A-5970-192BAA4E25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8686" t="5421" r="19971" b="9951"/>
          <a:stretch/>
        </p:blipFill>
        <p:spPr>
          <a:xfrm>
            <a:off x="267286" y="0"/>
            <a:ext cx="11633982" cy="8302182"/>
          </a:xfrm>
        </p:spPr>
      </p:pic>
    </p:spTree>
    <p:extLst>
      <p:ext uri="{BB962C8B-B14F-4D97-AF65-F5344CB8AC3E}">
        <p14:creationId xmlns:p14="http://schemas.microsoft.com/office/powerpoint/2010/main" val="740187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9C277-2CAA-BCF4-2C7D-FB739582E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024128" y="243840"/>
            <a:ext cx="9720072" cy="3413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2E33C1-56AC-1F5A-8536-816A79F6E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" y="0"/>
            <a:ext cx="1187196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lang="ru-RU" sz="4000" b="1" dirty="0">
                <a:solidFill>
                  <a:schemeClr val="tx2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О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браз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Дикого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достаточно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сложен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Его </a:t>
            </a:r>
            <a:r>
              <a:rPr lang="ru-RU" sz="4000" b="1" dirty="0">
                <a:solidFill>
                  <a:schemeClr val="tx2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к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рутой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нрав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наталкивается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не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на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какой-то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внешний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протест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не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на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проявление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недовольства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окружающих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а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на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внутреннее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самоосуждение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Савел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Прокофьевич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сам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не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рад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своему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«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сердцу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»: «О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посту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как-то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о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великом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я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говел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а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тут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нелегкая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и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подсунь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мужичонка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;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за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деньгами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пришел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дрова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возил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…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Согрешил-таки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изругал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так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изругал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что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лучше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требовать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нельзя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чуть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не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прибил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Вот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оно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какое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сердце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у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меня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!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После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прощения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просил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в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ноги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кланялся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Вот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до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чего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меня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сердце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доводит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тут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на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дворе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в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грязи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и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кланялся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;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при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всех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ему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кланялся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». В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этом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признании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Дикого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заключается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страшный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для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устоев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«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темного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царства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»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смысл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самодурство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настолько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противоестественно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и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бесчеловечно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что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утрачивает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какие-либо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нравственные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оправдания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своего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существования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43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05CDAB-9C83-68F9-C0CA-62AF0CED5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06038C3-6810-9343-6DC3-EAD943B17A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7390" t="7198" r="19562" b="11350"/>
          <a:stretch/>
        </p:blipFill>
        <p:spPr>
          <a:xfrm>
            <a:off x="512064" y="0"/>
            <a:ext cx="10744200" cy="7804065"/>
          </a:xfrm>
        </p:spPr>
      </p:pic>
    </p:spTree>
    <p:extLst>
      <p:ext uri="{BB962C8B-B14F-4D97-AF65-F5344CB8AC3E}">
        <p14:creationId xmlns:p14="http://schemas.microsoft.com/office/powerpoint/2010/main" val="2712887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970D1-786B-8946-B873-D2935E90D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024128" y="304800"/>
            <a:ext cx="9720072" cy="2804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FAA64D-D3E8-DA94-C9C5-C3EC95943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" y="0"/>
            <a:ext cx="1193292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«</a:t>
            </a:r>
            <a:r>
              <a:rPr lang="en-US" sz="32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Самодуром</a:t>
            </a:r>
            <a:r>
              <a:rPr lang="en-US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в </a:t>
            </a:r>
            <a:r>
              <a:rPr lang="en-US" sz="32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юбке</a:t>
            </a:r>
            <a:r>
              <a:rPr lang="en-US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» </a:t>
            </a:r>
            <a:r>
              <a:rPr lang="en-US" sz="32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можно</a:t>
            </a:r>
            <a:r>
              <a:rPr lang="en-US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назвать</a:t>
            </a:r>
            <a:r>
              <a:rPr lang="en-US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и </a:t>
            </a:r>
            <a:r>
              <a:rPr lang="en-US" sz="32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богатую</a:t>
            </a:r>
            <a:r>
              <a:rPr lang="en-US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купчиху</a:t>
            </a:r>
            <a:r>
              <a:rPr lang="en-US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Кабанову</a:t>
            </a:r>
            <a:r>
              <a:rPr lang="en-US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В </a:t>
            </a:r>
            <a:r>
              <a:rPr lang="en-US" sz="32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уста</a:t>
            </a:r>
            <a:r>
              <a:rPr lang="en-US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Кулигина</a:t>
            </a:r>
            <a:r>
              <a:rPr lang="en-US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вложена</a:t>
            </a:r>
            <a:r>
              <a:rPr lang="en-US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точная</a:t>
            </a:r>
            <a:r>
              <a:rPr lang="en-US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характеристика</a:t>
            </a:r>
            <a:r>
              <a:rPr lang="en-US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Марфы</a:t>
            </a:r>
            <a:r>
              <a:rPr lang="en-US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Игнатьевны</a:t>
            </a:r>
            <a:r>
              <a:rPr lang="en-US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 «</a:t>
            </a:r>
            <a:r>
              <a:rPr lang="en-US" sz="32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Ханжа</a:t>
            </a:r>
            <a:r>
              <a:rPr lang="en-US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сударь</a:t>
            </a:r>
            <a:r>
              <a:rPr lang="en-US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! </a:t>
            </a:r>
            <a:r>
              <a:rPr lang="en-US" sz="32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Нищих</a:t>
            </a:r>
            <a:r>
              <a:rPr lang="en-US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оделяет</a:t>
            </a:r>
            <a:r>
              <a:rPr lang="en-US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а </a:t>
            </a:r>
            <a:r>
              <a:rPr lang="en-US" sz="32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домашних</a:t>
            </a:r>
            <a:r>
              <a:rPr lang="en-US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заела</a:t>
            </a:r>
            <a:r>
              <a:rPr lang="en-US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совсем</a:t>
            </a:r>
            <a:r>
              <a:rPr lang="en-US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». </a:t>
            </a:r>
            <a:r>
              <a:rPr lang="en-US" sz="32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В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разговоре</a:t>
            </a:r>
            <a:r>
              <a:rPr lang="en-US" sz="32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с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сыном</a:t>
            </a:r>
            <a:r>
              <a:rPr lang="en-US" sz="32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и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невесткой</a:t>
            </a:r>
            <a:r>
              <a:rPr lang="en-US" sz="32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Кабаниха</a:t>
            </a:r>
            <a:r>
              <a:rPr lang="en-US" sz="32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лицемерно</a:t>
            </a:r>
            <a:r>
              <a:rPr lang="en-US" sz="32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вздыхает</a:t>
            </a:r>
            <a:r>
              <a:rPr lang="en-US" sz="32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 «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Ох</a:t>
            </a:r>
            <a:r>
              <a:rPr lang="en-US" sz="32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грех</a:t>
            </a:r>
            <a:r>
              <a:rPr lang="en-US" sz="32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тяжкий</a:t>
            </a:r>
            <a:r>
              <a:rPr lang="en-US" sz="32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!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Вот</a:t>
            </a:r>
            <a:r>
              <a:rPr lang="en-US" sz="32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долго</a:t>
            </a:r>
            <a:r>
              <a:rPr lang="en-US" sz="32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ли</a:t>
            </a:r>
            <a:r>
              <a:rPr lang="en-US" sz="32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согрешить-то</a:t>
            </a:r>
            <a:r>
              <a:rPr lang="en-US" sz="32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!»</a:t>
            </a:r>
            <a:endParaRPr lang="ru-RU" sz="3200" b="1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32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За</a:t>
            </a:r>
            <a:r>
              <a:rPr lang="en-US" sz="32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этим</a:t>
            </a:r>
            <a:r>
              <a:rPr lang="en-US" sz="32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притворным</a:t>
            </a:r>
            <a:r>
              <a:rPr lang="en-US" sz="32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восклицанием</a:t>
            </a:r>
            <a:r>
              <a:rPr lang="en-US" sz="32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в Кабановой </a:t>
            </a:r>
            <a:r>
              <a:rPr lang="en-US" sz="32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кроется</a:t>
            </a:r>
            <a:r>
              <a:rPr lang="en-US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властный</a:t>
            </a:r>
            <a:r>
              <a:rPr lang="en-US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деспотический</a:t>
            </a:r>
            <a:r>
              <a:rPr lang="en-US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характер</a:t>
            </a:r>
            <a:r>
              <a:rPr lang="en-US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Марфа</a:t>
            </a:r>
            <a:r>
              <a:rPr lang="en-US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Игнатьевна</a:t>
            </a:r>
            <a:r>
              <a:rPr lang="en-US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активно</a:t>
            </a:r>
            <a:r>
              <a:rPr lang="en-US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отстаивает</a:t>
            </a:r>
            <a:r>
              <a:rPr lang="en-US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устои</a:t>
            </a:r>
            <a:r>
              <a:rPr lang="en-US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«</a:t>
            </a:r>
            <a:r>
              <a:rPr lang="en-US" sz="32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темного</a:t>
            </a:r>
            <a:r>
              <a:rPr lang="en-US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царства</a:t>
            </a:r>
            <a:r>
              <a:rPr lang="en-US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», </a:t>
            </a:r>
            <a:r>
              <a:rPr lang="en-US" sz="32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пытается</a:t>
            </a:r>
            <a:r>
              <a:rPr lang="en-US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покорить</a:t>
            </a:r>
            <a:r>
              <a:rPr lang="en-US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Тихона</a:t>
            </a:r>
            <a:r>
              <a:rPr lang="en-US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и </a:t>
            </a:r>
            <a:r>
              <a:rPr lang="en-US" sz="32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Катерину</a:t>
            </a:r>
            <a:r>
              <a:rPr lang="en-US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Отношения</a:t>
            </a:r>
            <a:r>
              <a:rPr lang="en-US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между</a:t>
            </a:r>
            <a:r>
              <a:rPr lang="en-US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людьми</a:t>
            </a:r>
            <a:r>
              <a:rPr lang="en-US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в </a:t>
            </a:r>
            <a:r>
              <a:rPr lang="en-US" sz="32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семье</a:t>
            </a:r>
            <a:r>
              <a:rPr lang="en-US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должны</a:t>
            </a:r>
            <a:r>
              <a:rPr lang="en-US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по</a:t>
            </a:r>
            <a:r>
              <a:rPr lang="en-US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мысли</a:t>
            </a:r>
            <a:r>
              <a:rPr lang="en-US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Кабановой</a:t>
            </a:r>
            <a:r>
              <a:rPr lang="en-US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регулироваться</a:t>
            </a:r>
            <a:r>
              <a:rPr lang="en-US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законом</a:t>
            </a:r>
            <a:r>
              <a:rPr lang="en-US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страха</a:t>
            </a:r>
            <a:r>
              <a:rPr lang="en-US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домостроевским</a:t>
            </a:r>
            <a:r>
              <a:rPr lang="en-US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принципом</a:t>
            </a:r>
            <a:r>
              <a:rPr lang="en-US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«</a:t>
            </a:r>
            <a:r>
              <a:rPr lang="en-US" sz="32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да</a:t>
            </a:r>
            <a:r>
              <a:rPr lang="en-US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убоится</a:t>
            </a:r>
            <a:r>
              <a:rPr lang="en-US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жена</a:t>
            </a:r>
            <a:r>
              <a:rPr lang="en-US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мужа</a:t>
            </a:r>
            <a:r>
              <a:rPr lang="en-US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своего</a:t>
            </a:r>
            <a:r>
              <a:rPr lang="en-US" sz="32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».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Желание</a:t>
            </a:r>
            <a:r>
              <a:rPr lang="en-US" sz="32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Марфы</a:t>
            </a:r>
            <a:r>
              <a:rPr lang="en-US" sz="32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Игнатьевны</a:t>
            </a:r>
            <a:r>
              <a:rPr lang="en-US" sz="32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во</a:t>
            </a:r>
            <a:r>
              <a:rPr lang="en-US" sz="32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всем</a:t>
            </a:r>
            <a:r>
              <a:rPr lang="en-US" sz="32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следовать</a:t>
            </a:r>
            <a:r>
              <a:rPr lang="en-US" sz="32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прежним</a:t>
            </a:r>
            <a:r>
              <a:rPr lang="en-US" sz="32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традициям</a:t>
            </a:r>
            <a:r>
              <a:rPr lang="en-US" sz="32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проявляется</a:t>
            </a:r>
            <a:r>
              <a:rPr lang="en-US" sz="32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в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сцене</a:t>
            </a:r>
            <a:r>
              <a:rPr lang="en-US" sz="32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прощания</a:t>
            </a:r>
            <a:r>
              <a:rPr lang="en-US" sz="32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Тихона</a:t>
            </a:r>
            <a:r>
              <a:rPr lang="en-US" sz="32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с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Катериной</a:t>
            </a:r>
            <a:r>
              <a:rPr lang="en-US" sz="32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ru-RU" sz="3200" b="1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9262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8748D-849E-4A01-E8F3-2BD17DA710F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CC7938-F7E6-1ED1-3DFB-2ADDBC341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960120"/>
            <a:ext cx="10622280" cy="565404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Положение</a:t>
            </a:r>
            <a:r>
              <a:rPr lang="en-US" sz="4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хозяйки</a:t>
            </a:r>
            <a:r>
              <a:rPr lang="en-US" sz="4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в </a:t>
            </a:r>
            <a:r>
              <a:rPr lang="en-US" sz="48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доме</a:t>
            </a:r>
            <a:r>
              <a:rPr lang="en-US" sz="4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не</a:t>
            </a:r>
            <a:r>
              <a:rPr lang="en-US" sz="4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может</a:t>
            </a:r>
            <a:r>
              <a:rPr lang="en-US" sz="4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вполне</a:t>
            </a:r>
            <a:r>
              <a:rPr lang="en-US" sz="4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успокоить</a:t>
            </a:r>
            <a:r>
              <a:rPr lang="en-US" sz="4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Кабаниху</a:t>
            </a:r>
            <a:r>
              <a:rPr lang="en-US" sz="4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endParaRPr lang="ru-RU" sz="48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48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Марфу</a:t>
            </a:r>
            <a:r>
              <a:rPr lang="en-US" sz="4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Игнатьевну</a:t>
            </a:r>
            <a:r>
              <a:rPr lang="en-US" sz="4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страшит</a:t>
            </a:r>
            <a:r>
              <a:rPr lang="en-US" sz="4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то</a:t>
            </a:r>
            <a:r>
              <a:rPr lang="en-US" sz="4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что</a:t>
            </a:r>
            <a:r>
              <a:rPr lang="en-US" sz="4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молодым</a:t>
            </a:r>
            <a:r>
              <a:rPr lang="en-US" sz="4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воли</a:t>
            </a:r>
            <a:r>
              <a:rPr lang="en-US" sz="4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хочется</a:t>
            </a:r>
            <a:r>
              <a:rPr lang="en-US" sz="4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что</a:t>
            </a:r>
            <a:r>
              <a:rPr lang="en-US" sz="4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не</a:t>
            </a:r>
            <a:r>
              <a:rPr lang="en-US" sz="4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соблюдаются</a:t>
            </a:r>
            <a:r>
              <a:rPr lang="en-US" sz="4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традиции</a:t>
            </a:r>
            <a:r>
              <a:rPr lang="en-US" sz="4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седой</a:t>
            </a:r>
            <a:r>
              <a:rPr lang="en-US" sz="4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старины</a:t>
            </a: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662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4577A-1CD3-2E08-9414-A069A9F50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024128" y="259080"/>
            <a:ext cx="9720072" cy="3261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CFD99F-873B-B182-6BB7-8A2CC5DCC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259080"/>
            <a:ext cx="11018520" cy="6598920"/>
          </a:xfrm>
        </p:spPr>
        <p:txBody>
          <a:bodyPr>
            <a:normAutofit/>
          </a:bodyPr>
          <a:lstStyle/>
          <a:p>
            <a:r>
              <a:rPr lang="en-US" sz="5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Существенную</a:t>
            </a:r>
            <a:r>
              <a:rPr lang="en-US" sz="5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роль</a:t>
            </a:r>
            <a:r>
              <a:rPr lang="en-US" sz="5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в </a:t>
            </a:r>
            <a:r>
              <a:rPr lang="en-US" sz="5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пьесе</a:t>
            </a:r>
            <a:r>
              <a:rPr lang="en-US" sz="5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Островского</a:t>
            </a:r>
            <a:r>
              <a:rPr lang="en-US" sz="5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играет</a:t>
            </a:r>
            <a:r>
              <a:rPr lang="en-US" sz="5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образ</a:t>
            </a:r>
            <a:r>
              <a:rPr lang="en-US" sz="5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странницы</a:t>
            </a:r>
            <a:r>
              <a:rPr lang="en-US" sz="5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Феклуши</a:t>
            </a:r>
            <a:r>
              <a:rPr lang="en-US" sz="5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5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Феклуша</a:t>
            </a:r>
            <a:r>
              <a:rPr lang="en-US" sz="5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не</a:t>
            </a:r>
            <a:r>
              <a:rPr lang="en-US" sz="5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участвует</a:t>
            </a:r>
            <a:r>
              <a:rPr lang="en-US" sz="5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прямо</a:t>
            </a:r>
            <a:r>
              <a:rPr lang="en-US" sz="5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в </a:t>
            </a:r>
            <a:r>
              <a:rPr lang="en-US" sz="5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действии</a:t>
            </a:r>
            <a:r>
              <a:rPr lang="en-US" sz="5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но</a:t>
            </a:r>
            <a:r>
              <a:rPr lang="en-US" sz="5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она</a:t>
            </a:r>
            <a:r>
              <a:rPr lang="en-US" sz="5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является</a:t>
            </a:r>
            <a:r>
              <a:rPr lang="en-US" sz="5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мифотворцем</a:t>
            </a:r>
            <a:r>
              <a:rPr lang="en-US" sz="5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и </a:t>
            </a:r>
            <a:r>
              <a:rPr lang="en-US" sz="5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защитником</a:t>
            </a:r>
            <a:r>
              <a:rPr lang="en-US" sz="5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«</a:t>
            </a:r>
            <a:r>
              <a:rPr lang="en-US" sz="5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темного</a:t>
            </a:r>
            <a:r>
              <a:rPr lang="en-US" sz="5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царства</a:t>
            </a:r>
            <a:r>
              <a:rPr lang="en-US" sz="5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». </a:t>
            </a:r>
            <a:r>
              <a:rPr lang="en-US" sz="5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ru-RU" sz="5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2444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008B36-3AAD-FB33-8EA6-E8C7A266E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2573BDE-2044-9F3E-3425-DAAA3C194D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8243" t="6440" r="19135" b="10213"/>
          <a:stretch/>
        </p:blipFill>
        <p:spPr>
          <a:xfrm>
            <a:off x="731520" y="-368559"/>
            <a:ext cx="10957560" cy="7595118"/>
          </a:xfrm>
        </p:spPr>
      </p:pic>
    </p:spTree>
    <p:extLst>
      <p:ext uri="{BB962C8B-B14F-4D97-AF65-F5344CB8AC3E}">
        <p14:creationId xmlns:p14="http://schemas.microsoft.com/office/powerpoint/2010/main" val="2331499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09C68E-40AB-72AF-EFCA-8D3B4B583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8AC6081-8765-72AE-207E-3817AAC86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8882" t="7199" r="18710" b="10591"/>
          <a:stretch/>
        </p:blipFill>
        <p:spPr>
          <a:xfrm>
            <a:off x="423672" y="0"/>
            <a:ext cx="10744200" cy="7957311"/>
          </a:xfrm>
        </p:spPr>
      </p:pic>
    </p:spTree>
    <p:extLst>
      <p:ext uri="{BB962C8B-B14F-4D97-AF65-F5344CB8AC3E}">
        <p14:creationId xmlns:p14="http://schemas.microsoft.com/office/powerpoint/2010/main" val="2308076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B2341F-2CD4-3FE2-1E79-5825129768E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B6EDFF"/>
          </a:solidFill>
        </p:spPr>
        <p:txBody>
          <a:bodyPr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C6DCFC-4577-2B3B-DE24-232FD5A4E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224528"/>
          </a:xfrm>
          <a:solidFill>
            <a:srgbClr val="B6EDFF"/>
          </a:solidFill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tx2">
                    <a:lumMod val="75000"/>
                  </a:schemeClr>
                </a:solidFill>
              </a:rPr>
              <a:t>Письменно написать композицию пьесы: экспозицию, завязку, развитие действия, кульминацию, развязку.</a:t>
            </a:r>
          </a:p>
        </p:txBody>
      </p:sp>
    </p:spTree>
    <p:extLst>
      <p:ext uri="{BB962C8B-B14F-4D97-AF65-F5344CB8AC3E}">
        <p14:creationId xmlns:p14="http://schemas.microsoft.com/office/powerpoint/2010/main" val="40515144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0C766-576A-A61E-CEC8-BC92D10B2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CE8BDDB-ABBF-38CA-56DE-BC66A98A06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8030" t="6061" r="20200" b="11350"/>
          <a:stretch/>
        </p:blipFill>
        <p:spPr>
          <a:xfrm>
            <a:off x="381000" y="0"/>
            <a:ext cx="11430000" cy="8592207"/>
          </a:xfrm>
        </p:spPr>
      </p:pic>
    </p:spTree>
    <p:extLst>
      <p:ext uri="{BB962C8B-B14F-4D97-AF65-F5344CB8AC3E}">
        <p14:creationId xmlns:p14="http://schemas.microsoft.com/office/powerpoint/2010/main" val="9214510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2F058-C67D-1519-9E54-28D2D4890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024128" y="228600"/>
            <a:ext cx="9720072" cy="3566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0CD65D-6BB5-7ED9-7B67-990865539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28600"/>
            <a:ext cx="11262360" cy="64008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Катерина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стала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олицетворением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новой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прогрессивной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эпохи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которая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отчаянно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нуждалась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в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освобождении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от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цепких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оков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темной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обывательщины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Она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не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могла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мириться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с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лицемерием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раболепствовать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и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унижаться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в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угоду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сложившихся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устоев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Ее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душа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стремилась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к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светлому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и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прекрасному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однако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в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условиях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затхлого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невежества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все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ее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порывы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были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обречены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на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неудачу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ru-RU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Но ее смерть – это протест против « темного царства». </a:t>
            </a:r>
          </a:p>
        </p:txBody>
      </p:sp>
    </p:spTree>
    <p:extLst>
      <p:ext uri="{BB962C8B-B14F-4D97-AF65-F5344CB8AC3E}">
        <p14:creationId xmlns:p14="http://schemas.microsoft.com/office/powerpoint/2010/main" val="2694068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71BCE-7BDF-E44C-C29C-E42EDC76FA6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ADE3FF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E90A14-67BD-F934-E688-11AE3977EA8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D3FFEB"/>
          </a:solidFill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002060"/>
                </a:solidFill>
              </a:rPr>
              <a:t>Реализм – это </a:t>
            </a:r>
            <a:r>
              <a:rPr lang="ru-RU" sz="4400" dirty="0">
                <a:solidFill>
                  <a:srgbClr val="002060"/>
                </a:solidFill>
                <a:latin typeface="Arial" panose="020B0604020202020204" pitchFamily="34" charset="0"/>
              </a:rPr>
              <a:t>н</a:t>
            </a:r>
            <a:r>
              <a:rPr lang="ru-RU" sz="4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аправление в литературе и искусстве, ставящее основной целью правдивое воспроизведение объективной действительности в её типических чертах.</a:t>
            </a:r>
            <a:r>
              <a:rPr lang="ru-RU" sz="4400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62091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73D31-7770-CCC1-8CF6-0B57A35DB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024128" y="198120"/>
            <a:ext cx="9720072" cy="38709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3B5EE6-A972-4D7C-BFEB-10979C4AC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716280"/>
            <a:ext cx="10972800" cy="5943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Гроза</a:t>
            </a:r>
            <a:r>
              <a:rPr lang="ru-RU" sz="4800" b="1" dirty="0">
                <a:solidFill>
                  <a:schemeClr val="tx2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chemeClr val="tx2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э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та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мощная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природная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стихия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стала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олицетворением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краха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застойной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атмосферы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провинциального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городка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погрязшего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в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суевериях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предрассудках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и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фальши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Смерть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Катерины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во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время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грозы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стала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тем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внутренним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толчком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который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побудил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многих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жителей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Калинова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к 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решительным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действиям</a:t>
            </a: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95134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78BF51-7B12-EF71-79B6-2D8896B37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D667367-A265-B6FE-7B5F-328587E481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7391" t="7198" r="21265" b="10970"/>
          <a:stretch/>
        </p:blipFill>
        <p:spPr>
          <a:xfrm>
            <a:off x="594360" y="0"/>
            <a:ext cx="10957560" cy="7772400"/>
          </a:xfrm>
        </p:spPr>
      </p:pic>
    </p:spTree>
    <p:extLst>
      <p:ext uri="{BB962C8B-B14F-4D97-AF65-F5344CB8AC3E}">
        <p14:creationId xmlns:p14="http://schemas.microsoft.com/office/powerpoint/2010/main" val="25467964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43BC13-D435-F1C5-A503-8267F2A4D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024128" y="539497"/>
            <a:ext cx="9720072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25805F-A539-B716-C561-D323BE8BA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14399"/>
            <a:ext cx="10180320" cy="5471161"/>
          </a:xfrm>
          <a:solidFill>
            <a:srgbClr val="B6EDFF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335B7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Борис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335B7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335B7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Племянник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335B7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335B7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Дикого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335B7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335B7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сначала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335B7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335B7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вызывающий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335B7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335B7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симпатию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335B7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а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335B7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затем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335B7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335B7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показывающий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335B7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335B7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«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335B7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прогнившую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335B7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335B7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натуру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335B7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»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335B7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335B7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Он терпит своего дядю ради денег.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335B7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335B7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Уезжая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335B7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335B7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он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335B7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335B7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говорит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335B7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335B7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Катерине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335B7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335B7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что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335B7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335B7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не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335B7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335B7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имеет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335B7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335B7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возможности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335B7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335B7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взять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335B7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335B7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её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335B7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с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335B7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собой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335B7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– обманывает.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335B74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77271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F94A45-AE0E-5E71-6F05-650AA4EE2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024128" y="289560"/>
            <a:ext cx="9720072" cy="2956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F3F23F-319B-03D5-9C28-647C5B283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0"/>
            <a:ext cx="11506200" cy="6858000"/>
          </a:xfrm>
          <a:solidFill>
            <a:srgbClr val="B6EDFF"/>
          </a:solidFill>
        </p:spPr>
        <p:txBody>
          <a:bodyPr>
            <a:noAutofit/>
          </a:bodyPr>
          <a:lstStyle/>
          <a:p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Варвара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Сестра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Тихона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дочь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Кабанихи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Хитрая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и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смелая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девушка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живущая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согласно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своим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принципам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Для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неё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главное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чтобы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всё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было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шито-крыто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а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сплетни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и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материнские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поучения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Варвару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мало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волнуют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В конце пьесы сбегает из дома- это протест.</a:t>
            </a:r>
          </a:p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Тихон. Муж Катерины. Слабый, безвольный человек, во всем слушается мать. Любит свою жену, но не способен ее защитить. Находит утешение в вине. В конце пьесы обвиняет мать в смерти Катерины- это протест.</a:t>
            </a:r>
          </a:p>
        </p:txBody>
      </p:sp>
    </p:spTree>
    <p:extLst>
      <p:ext uri="{BB962C8B-B14F-4D97-AF65-F5344CB8AC3E}">
        <p14:creationId xmlns:p14="http://schemas.microsoft.com/office/powerpoint/2010/main" val="22900820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7242C9-36E1-711D-F0DB-040D75614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024128" y="289560"/>
            <a:ext cx="9720072" cy="2956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F605A6-DBD7-840B-E7EA-B6DC004C3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89560"/>
            <a:ext cx="11109960" cy="614172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4000" b="1" dirty="0" err="1">
                <a:solidFill>
                  <a:srgbClr val="5E188B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Кулигин</a:t>
            </a:r>
            <a:r>
              <a:rPr lang="en-US" sz="4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Благородный</a:t>
            </a:r>
            <a:r>
              <a:rPr lang="en-US" sz="4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и </a:t>
            </a:r>
            <a:r>
              <a:rPr lang="en-US" sz="40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добрый</a:t>
            </a:r>
            <a:r>
              <a:rPr lang="en-US" sz="4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человек</a:t>
            </a:r>
            <a:r>
              <a:rPr lang="en-US" sz="4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мечтающий</a:t>
            </a:r>
            <a:r>
              <a:rPr lang="en-US" sz="4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о </a:t>
            </a:r>
            <a:r>
              <a:rPr lang="en-US" sz="40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всеобщем</a:t>
            </a:r>
            <a:r>
              <a:rPr lang="en-US" sz="4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благе</a:t>
            </a:r>
            <a:r>
              <a:rPr lang="en-US" sz="4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Будучи</a:t>
            </a:r>
            <a:r>
              <a:rPr lang="en-US" sz="4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механиком-самоучкой</a:t>
            </a:r>
            <a:r>
              <a:rPr lang="en-US" sz="4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Кулигин</a:t>
            </a:r>
            <a:r>
              <a:rPr lang="en-US" sz="4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пользуется</a:t>
            </a:r>
            <a:r>
              <a:rPr lang="en-US" sz="4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авторитетом</a:t>
            </a:r>
            <a:r>
              <a:rPr lang="en-US" sz="4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у </a:t>
            </a:r>
            <a:r>
              <a:rPr lang="en-US" sz="40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местного</a:t>
            </a:r>
            <a:r>
              <a:rPr lang="en-US" sz="4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населения</a:t>
            </a:r>
            <a:r>
              <a:rPr lang="en-US" sz="4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однако</a:t>
            </a:r>
            <a:r>
              <a:rPr lang="en-US" sz="4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защитить</a:t>
            </a:r>
            <a:r>
              <a:rPr lang="en-US" sz="4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кого-либо</a:t>
            </a:r>
            <a:r>
              <a:rPr lang="en-US" sz="4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он</a:t>
            </a:r>
            <a:r>
              <a:rPr lang="en-US" sz="4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не</a:t>
            </a:r>
            <a:r>
              <a:rPr lang="en-US" sz="4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в </a:t>
            </a:r>
            <a:r>
              <a:rPr lang="en-US" sz="40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состоянии</a:t>
            </a:r>
            <a:r>
              <a:rPr lang="en-US" sz="4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ru-RU" sz="4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В пьесе – представитель прогресса.</a:t>
            </a:r>
            <a:endParaRPr lang="ru-RU" sz="4000" b="1" dirty="0">
              <a:solidFill>
                <a:schemeClr val="tx2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ru-RU" sz="4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E188B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Кудряш</a:t>
            </a:r>
            <a:r>
              <a:rPr lang="en-US" sz="4000" b="1" dirty="0">
                <a:solidFill>
                  <a:srgbClr val="5E188B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sz="4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Дерзкий</a:t>
            </a:r>
            <a:r>
              <a:rPr lang="en-US" sz="4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и </a:t>
            </a:r>
            <a:r>
              <a:rPr lang="en-US" sz="40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развязный</a:t>
            </a:r>
            <a:r>
              <a:rPr lang="en-US" sz="4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молодой</a:t>
            </a:r>
            <a:r>
              <a:rPr lang="en-US" sz="4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человек</a:t>
            </a:r>
            <a:r>
              <a:rPr lang="en-US" sz="4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дружок</a:t>
            </a:r>
            <a:r>
              <a:rPr lang="en-US" sz="4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Варвары</a:t>
            </a:r>
            <a:r>
              <a:rPr lang="en-US" sz="4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который</a:t>
            </a:r>
            <a:r>
              <a:rPr lang="en-US" sz="4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не</a:t>
            </a:r>
            <a:r>
              <a:rPr lang="en-US" sz="4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боится</a:t>
            </a:r>
            <a:r>
              <a:rPr lang="en-US" sz="4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самого</a:t>
            </a:r>
            <a:r>
              <a:rPr lang="en-US" sz="4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Дикого</a:t>
            </a:r>
            <a:r>
              <a:rPr lang="en-US" sz="4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Это</a:t>
            </a:r>
            <a:r>
              <a:rPr lang="en-US" sz="4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типичный</a:t>
            </a:r>
            <a:r>
              <a:rPr lang="en-US" sz="4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калиновец</a:t>
            </a:r>
            <a:r>
              <a:rPr lang="en-US" sz="4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для</a:t>
            </a:r>
            <a:r>
              <a:rPr lang="en-US" sz="4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которого</a:t>
            </a:r>
            <a:r>
              <a:rPr lang="en-US" sz="4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главное</a:t>
            </a:r>
            <a:r>
              <a:rPr lang="en-US" sz="4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— </a:t>
            </a:r>
            <a:r>
              <a:rPr lang="en-US" sz="40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материальное</a:t>
            </a:r>
            <a:r>
              <a:rPr lang="en-US" sz="4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благополучие</a:t>
            </a:r>
            <a:r>
              <a:rPr lang="en-US" sz="4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endParaRPr lang="ru-RU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136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46FF4D-B38F-E5FE-E687-08400456A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F10250C-B0DB-7624-18B6-C017A07D4A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7818" t="4926" r="20413" b="11349"/>
          <a:stretch/>
        </p:blipFill>
        <p:spPr>
          <a:xfrm>
            <a:off x="785687" y="0"/>
            <a:ext cx="10620626" cy="8093650"/>
          </a:xfrm>
        </p:spPr>
      </p:pic>
    </p:spTree>
    <p:extLst>
      <p:ext uri="{BB962C8B-B14F-4D97-AF65-F5344CB8AC3E}">
        <p14:creationId xmlns:p14="http://schemas.microsoft.com/office/powerpoint/2010/main" val="27145211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7EFD0-0021-F0AC-0086-59EA439DF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D66A96-EA4E-D852-6440-865134CD9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" y="585216"/>
            <a:ext cx="10911840" cy="5724144"/>
          </a:xfrm>
          <a:solidFill>
            <a:srgbClr val="D8E5FF"/>
          </a:solidFill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В своем произведении Александр Николаевич поднял множество важных тем, но главной среди них стала тема конфликта двух эпох – патриархального уклада и молодого, сильного и смелого поколения, полного светлых надежд на будущее.</a:t>
            </a:r>
          </a:p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Основная мысль произведения заключена в стойком отстаивании своих интересов – стремлении к независимости, красоте, новым знаниям, духовности. В противном случае все прекрасные душевные порывы будут безжалостно уничтожены ханжескими старыми порядками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088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1BA081-E4B3-9001-B374-92A73499A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BE28BEC-221E-8BF8-A2CF-4BDFBF7475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2814" t="13115" r="26459" b="14496"/>
          <a:stretch/>
        </p:blipFill>
        <p:spPr>
          <a:xfrm>
            <a:off x="497059" y="-540462"/>
            <a:ext cx="11197882" cy="8216841"/>
          </a:xfrm>
        </p:spPr>
      </p:pic>
    </p:spTree>
    <p:extLst>
      <p:ext uri="{BB962C8B-B14F-4D97-AF65-F5344CB8AC3E}">
        <p14:creationId xmlns:p14="http://schemas.microsoft.com/office/powerpoint/2010/main" val="2647875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344E4-0FAA-356B-14B7-D975F2EC2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024128" y="351692"/>
            <a:ext cx="9720072" cy="2335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8140DF-BDA2-5973-B181-5AA5334D6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2" y="585216"/>
            <a:ext cx="10832122" cy="5921092"/>
          </a:xfrm>
        </p:spPr>
        <p:txBody>
          <a:bodyPr>
            <a:normAutofit/>
          </a:bodyPr>
          <a:lstStyle/>
          <a:p>
            <a:r>
              <a:rPr lang="ru-RU" sz="5400" b="1" i="0" dirty="0">
                <a:solidFill>
                  <a:schemeClr val="tx2"/>
                </a:solidFill>
                <a:effectLst/>
                <a:latin typeface="Google Sans"/>
              </a:rPr>
              <a:t>Драма — это пьеса, которая завязана на социальных проблемах, конфликтах и противоречиях. В драме живые люди находятся в сложных для себя обстоятельствах.</a:t>
            </a:r>
            <a:endParaRPr lang="ru-RU" sz="5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15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32A7EF-7783-5005-F4BB-172D51164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243840"/>
            <a:ext cx="9720072" cy="14478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tx2"/>
                </a:solidFill>
              </a:rPr>
              <a:t>История создания</a:t>
            </a:r>
            <a:br>
              <a:rPr lang="ru-RU" sz="4800" b="1" dirty="0">
                <a:solidFill>
                  <a:schemeClr val="tx2"/>
                </a:solidFill>
              </a:rPr>
            </a:br>
            <a:r>
              <a:rPr lang="ru-RU" sz="4800" b="1" dirty="0">
                <a:solidFill>
                  <a:schemeClr val="tx2"/>
                </a:solidFill>
              </a:rPr>
              <a:t> драмы « Гроза»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47947B-9225-E227-AB94-D55F5F24A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1691640"/>
            <a:ext cx="10850880" cy="4922520"/>
          </a:xfrm>
        </p:spPr>
        <p:txBody>
          <a:bodyPr>
            <a:normAutofit/>
          </a:bodyPr>
          <a:lstStyle/>
          <a:p>
            <a:pPr algn="just"/>
            <a:r>
              <a:rPr lang="ru-RU" sz="4400" b="1" dirty="0">
                <a:solidFill>
                  <a:schemeClr val="tx2"/>
                </a:solidFill>
              </a:rPr>
              <a:t>Драма « Гроза» написана в 1859 г.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Вдохновением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для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писателя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послужила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этнографическая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экспедиция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по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Волге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организованная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морским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министерством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для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изучения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нравов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и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обычаев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коренного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населения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России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Одним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из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участников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этой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экспедиции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был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и </a:t>
            </a:r>
            <a:r>
              <a:rPr lang="en-US" sz="44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Островский</a:t>
            </a:r>
            <a:r>
              <a:rPr lang="en-US" sz="4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ru-RU" sz="44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6786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873A88-E835-A3CC-9A01-A4F2D199A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877D8E-9BAA-AFBE-AFEA-3B091C638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046" y="585216"/>
            <a:ext cx="10789920" cy="6068802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indent="629920" algn="just">
              <a:buNone/>
            </a:pPr>
            <a:r>
              <a:rPr lang="ru-RU" sz="4400" b="1" dirty="0">
                <a:solidFill>
                  <a:srgbClr val="00206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Что примечательного можно обнаружить в описании действующих лиц и обстановки действия?</a:t>
            </a:r>
            <a:endParaRPr lang="ru-RU" sz="4000" b="1" dirty="0">
              <a:solidFill>
                <a:srgbClr val="002060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indent="629920" algn="just">
              <a:buNone/>
            </a:pPr>
            <a:endParaRPr lang="ru-RU" sz="4400" dirty="0">
              <a:solidFill>
                <a:srgbClr val="002060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047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2B6683-E275-2C2D-540D-3E32F283A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08C32F7-12BC-D58F-9AAC-954912A3F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5698" t="12882" r="21692" b="15517"/>
          <a:stretch/>
        </p:blipFill>
        <p:spPr>
          <a:xfrm>
            <a:off x="0" y="-337254"/>
            <a:ext cx="12108180" cy="9200825"/>
          </a:xfrm>
        </p:spPr>
      </p:pic>
    </p:spTree>
    <p:extLst>
      <p:ext uri="{BB962C8B-B14F-4D97-AF65-F5344CB8AC3E}">
        <p14:creationId xmlns:p14="http://schemas.microsoft.com/office/powerpoint/2010/main" val="1688540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5A45F1-5740-77AD-37C1-A89197084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164E56-64DF-D713-8249-171AF84F8EF9}"/>
              </a:ext>
            </a:extLst>
          </p:cNvPr>
          <p:cNvSpPr>
            <a:spLocks noGrp="1"/>
          </p:cNvSpPr>
          <p:nvPr>
            <p:ph idx="1"/>
          </p:nvPr>
        </p:nvSpPr>
        <p:spPr>
          <a:gradFill>
            <a:gsLst>
              <a:gs pos="88270">
                <a:srgbClr val="A4DEF4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Вымышленный</a:t>
            </a:r>
            <a:r>
              <a:rPr lang="en-US" sz="4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город</a:t>
            </a:r>
            <a:r>
              <a:rPr lang="en-US" sz="4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Калинов</a:t>
            </a:r>
            <a:r>
              <a:rPr lang="en-US" sz="4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описанный</a:t>
            </a:r>
            <a:r>
              <a:rPr lang="en-US" sz="4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в </a:t>
            </a:r>
            <a:r>
              <a:rPr lang="en-US" sz="48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пьесе</a:t>
            </a:r>
            <a:r>
              <a:rPr lang="en-US" sz="4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вобрал</a:t>
            </a:r>
            <a:r>
              <a:rPr lang="en-US" sz="4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в </a:t>
            </a:r>
            <a:r>
              <a:rPr lang="en-US" sz="48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себя</a:t>
            </a:r>
            <a:r>
              <a:rPr lang="en-US" sz="4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характерные</a:t>
            </a:r>
            <a:r>
              <a:rPr lang="en-US" sz="4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черты</a:t>
            </a:r>
            <a:r>
              <a:rPr lang="en-US" sz="4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приволжских</a:t>
            </a:r>
            <a:r>
              <a:rPr lang="en-US" sz="4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городов</a:t>
            </a:r>
            <a:r>
              <a:rPr lang="en-US" sz="4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ru-RU" sz="4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832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428</TotalTime>
  <Words>977</Words>
  <Application>Microsoft Office PowerPoint</Application>
  <PresentationFormat>Широкоэкранный</PresentationFormat>
  <Paragraphs>33</Paragraphs>
  <Slides>36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7" baseType="lpstr">
      <vt:lpstr>Arial</vt:lpstr>
      <vt:lpstr>Arial Black</vt:lpstr>
      <vt:lpstr>Calibri</vt:lpstr>
      <vt:lpstr>Google Sans</vt:lpstr>
      <vt:lpstr>GothamPro</vt:lpstr>
      <vt:lpstr>Segoe UI Black</vt:lpstr>
      <vt:lpstr>Times New Roman</vt:lpstr>
      <vt:lpstr>Tw Cen MT</vt:lpstr>
      <vt:lpstr>Tw Cen MT Condensed</vt:lpstr>
      <vt:lpstr>Wingdings 3</vt:lpstr>
      <vt:lpstr>Интеграл</vt:lpstr>
      <vt:lpstr>Драма « Гроза»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История создания  драмы « Гроза»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Какие черты самодурства намечены уже в этом первом диалоге? </vt:lpstr>
      <vt:lpstr>Образы самодуров в «Грозе»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Елена</dc:creator>
  <cp:lastModifiedBy>Елена</cp:lastModifiedBy>
  <cp:revision>8</cp:revision>
  <dcterms:created xsi:type="dcterms:W3CDTF">2024-09-12T13:03:53Z</dcterms:created>
  <dcterms:modified xsi:type="dcterms:W3CDTF">2025-10-09T17:40:59Z</dcterms:modified>
</cp:coreProperties>
</file>