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295" r:id="rId3"/>
    <p:sldId id="329" r:id="rId4"/>
    <p:sldId id="343" r:id="rId5"/>
    <p:sldId id="328" r:id="rId6"/>
    <p:sldId id="327" r:id="rId7"/>
    <p:sldId id="326" r:id="rId8"/>
    <p:sldId id="325" r:id="rId9"/>
    <p:sldId id="324" r:id="rId10"/>
    <p:sldId id="323" r:id="rId11"/>
    <p:sldId id="321" r:id="rId12"/>
    <p:sldId id="303" r:id="rId13"/>
    <p:sldId id="309" r:id="rId14"/>
    <p:sldId id="322" r:id="rId15"/>
    <p:sldId id="332" r:id="rId16"/>
    <p:sldId id="331" r:id="rId17"/>
    <p:sldId id="330" r:id="rId18"/>
    <p:sldId id="310" r:id="rId19"/>
    <p:sldId id="334" r:id="rId20"/>
    <p:sldId id="333" r:id="rId21"/>
    <p:sldId id="335" r:id="rId22"/>
    <p:sldId id="339" r:id="rId23"/>
    <p:sldId id="338" r:id="rId24"/>
    <p:sldId id="337" r:id="rId25"/>
    <p:sldId id="336" r:id="rId26"/>
    <p:sldId id="340" r:id="rId27"/>
    <p:sldId id="341" r:id="rId28"/>
    <p:sldId id="342" r:id="rId2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66FF"/>
    <a:srgbClr val="66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8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249792C-6027-4A62-8019-C70B7BC72292}" type="datetimeFigureOut">
              <a:rPr lang="ru-RU"/>
              <a:pPr>
                <a:defRPr/>
              </a:pPr>
              <a:t>31.01.2021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1B3C881-AC9B-4B82-97D8-364F33C472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077257-6DA1-4C8E-9FFA-A2BCE0039575}" type="datetimeFigureOut">
              <a:rPr lang="ru-RU"/>
              <a:pPr>
                <a:defRPr/>
              </a:pPr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9A08D2-44C4-4693-8F7A-48D57F9DD7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B3019-E0EE-4DD6-9C06-8BFDB0283ADA}" type="datetimeFigureOut">
              <a:rPr lang="ru-RU"/>
              <a:pPr>
                <a:defRPr/>
              </a:pPr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938F8B-D26D-4BB9-98A5-8C99FFD424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B7A43-BBFF-4966-A409-A33C40370D86}" type="datetimeFigureOut">
              <a:rPr lang="ru-RU"/>
              <a:pPr>
                <a:defRPr/>
              </a:pPr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191634-47D8-41CF-9330-DB328561E0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17593-A928-4B0A-87A9-555F5D6C99EE}" type="datetimeFigureOut">
              <a:rPr lang="ru-RU"/>
              <a:pPr>
                <a:defRPr/>
              </a:pPr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D02E87-14B8-4277-8639-B3C134F4B8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B014EC-150B-4180-8521-DBA4ED4008DD}" type="datetimeFigureOut">
              <a:rPr lang="ru-RU"/>
              <a:pPr>
                <a:defRPr/>
              </a:pPr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AB6E9-D511-4996-80DC-3DA660D30F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A95368-4AED-4527-9AA0-1CD734960A20}" type="datetimeFigureOut">
              <a:rPr lang="ru-RU"/>
              <a:pPr>
                <a:defRPr/>
              </a:pPr>
              <a:t>31.01.2021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201076-171F-42C2-BC4B-A5CE71CC72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14FEA0-F273-4768-B1A0-BB38C81AD980}" type="datetimeFigureOut">
              <a:rPr lang="ru-RU"/>
              <a:pPr>
                <a:defRPr/>
              </a:pPr>
              <a:t>31.01.2021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4FD794-A4E2-46F3-8209-998E591540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A7C44-44A4-4AF6-9D58-D9C553B37F83}" type="datetimeFigureOut">
              <a:rPr lang="ru-RU"/>
              <a:pPr>
                <a:defRPr/>
              </a:pPr>
              <a:t>31.01.2021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58C879-E89D-4922-8071-F4510C7042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2C30AA-5255-4007-8B95-B3A46CA03537}" type="datetimeFigureOut">
              <a:rPr lang="ru-RU"/>
              <a:pPr>
                <a:defRPr/>
              </a:pPr>
              <a:t>31.01.2021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901AD5-76E8-4565-BD8A-7F3FDC7D91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469A24-3E6D-4107-A71F-7C1116AD3B86}" type="datetimeFigureOut">
              <a:rPr lang="ru-RU"/>
              <a:pPr>
                <a:defRPr/>
              </a:pPr>
              <a:t>31.01.2021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669D2A-04D4-4D52-9486-57498DA0E9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9B3B15-30DB-4073-8552-5A52A6A2AAC7}" type="datetimeFigureOut">
              <a:rPr lang="ru-RU"/>
              <a:pPr>
                <a:defRPr/>
              </a:pPr>
              <a:t>31.01.2021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06AEF9-757C-46ED-98E9-BDD9F7BDE6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68B435C-EFBF-4288-B10F-22111DBC5F64}" type="datetimeFigureOut">
              <a:rPr lang="ru-RU"/>
              <a:pPr>
                <a:defRPr/>
              </a:pPr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7B5808E-562D-433F-8120-7A1B2B52EC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650" y="2133600"/>
            <a:ext cx="7772400" cy="1470025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/>
              <a:t/>
            </a:r>
            <a:br>
              <a:rPr lang="ru-RU" b="1" dirty="0"/>
            </a:br>
            <a:r>
              <a:rPr lang="ru-RU" b="1" dirty="0"/>
              <a:t>Физиология пищеварительной системы</a:t>
            </a:r>
            <a:br>
              <a:rPr lang="ru-RU" b="1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ф</a:t>
            </a:r>
            <a:endParaRPr lang="ru-RU" sz="8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pPr eaLnBrk="1" hangingPunct="1">
              <a:defRPr/>
            </a:pPr>
            <a:endParaRPr lang="ru-RU" b="1" smtClean="0">
              <a:solidFill>
                <a:srgbClr val="898989"/>
              </a:solidFill>
              <a:cs typeface="Arial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313" y="115888"/>
            <a:ext cx="9056687" cy="114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/>
              <a:t>Желудочный сок</a:t>
            </a:r>
          </a:p>
        </p:txBody>
      </p:sp>
      <p:sp>
        <p:nvSpPr>
          <p:cNvPr id="22530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В желудочном соке обнаружены также непротеолитические ферменты. Одним из таких ферментов является  </a:t>
            </a:r>
            <a:r>
              <a:rPr lang="ru-RU" i="1" u="sng" smtClean="0"/>
              <a:t>лизоцим</a:t>
            </a:r>
            <a:r>
              <a:rPr lang="ru-RU" smtClean="0"/>
              <a:t>, обеспечивающий бактерицидные свойства желудочного сока.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/>
            </a:r>
            <a:br>
              <a:rPr lang="ru-RU" dirty="0"/>
            </a:br>
            <a:r>
              <a:rPr lang="ru-RU" dirty="0"/>
              <a:t>Влияние состава пищевых продуктов на желудочную секрецию.</a:t>
            </a:r>
            <a:br>
              <a:rPr lang="ru-RU" dirty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/>
              <a:t> </a:t>
            </a:r>
            <a:r>
              <a:rPr lang="ru-RU" dirty="0"/>
              <a:t>После поступления пищи в ротовую полость или при виде пищи, ее запахе и действии на организм других раздражителей, связанных с едой, начинается </a:t>
            </a:r>
            <a:r>
              <a:rPr lang="ru-RU" dirty="0" err="1"/>
              <a:t>сокоотделение</a:t>
            </a:r>
            <a:r>
              <a:rPr lang="ru-RU" dirty="0"/>
              <a:t> в желудке. </a:t>
            </a:r>
            <a:r>
              <a:rPr lang="ru-RU" dirty="0" err="1"/>
              <a:t>Сокоотделение</a:t>
            </a:r>
            <a:r>
              <a:rPr lang="ru-RU" dirty="0"/>
              <a:t> начинается через 5—9 мин после того, как человек или животное начали есть.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i="1" dirty="0"/>
              <a:t>  </a:t>
            </a:r>
            <a:r>
              <a:rPr lang="ru-RU" dirty="0"/>
              <a:t> </a:t>
            </a:r>
            <a:r>
              <a:rPr lang="ru-RU" i="1" dirty="0"/>
              <a:t>Больше всего сока выделяется после приема мяса, меньше — хлеба и молока. Длительность секреции сока различна: на мясо сок выделяется в течение 7 ч, на хлеб — 10 ч, на молоко — 6ч.</a:t>
            </a:r>
            <a:r>
              <a:rPr lang="ru-RU" dirty="0"/>
              <a:t> </a:t>
            </a:r>
            <a:r>
              <a:rPr lang="ru-RU" i="1" dirty="0"/>
              <a:t>	Самая высокая кислотность желудочного сока наблюдается после употребления мяса и наиболее низкая – после приема хлеба. </a:t>
            </a:r>
            <a:r>
              <a:rPr lang="ru-RU" dirty="0"/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936625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/>
              <a:t/>
            </a:r>
            <a:br>
              <a:rPr lang="ru-RU" b="1" dirty="0"/>
            </a:br>
            <a:r>
              <a:rPr lang="ru-RU" u="sng" dirty="0"/>
              <a:t>Эвакуация пищевой кашицы в двенадцатиперстную кишку</a:t>
            </a:r>
            <a:r>
              <a:rPr lang="ru-RU" dirty="0"/>
              <a:t/>
            </a:r>
            <a:br>
              <a:rPr lang="ru-RU" dirty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8313" y="1268413"/>
            <a:ext cx="8372475" cy="5113337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/>
              <a:t> Содержимое желудка переходит в двенадцатиперстную кишку только тогда, когда его консистенция становится жидкой или полужидкой. Пища находится в желудке от 6 до 10 ч. Сокращения пилорического отдела желудка способствуют передвижению пищевой кашицы к сфинктеру привратника. Возбуждение его рецепторов через блуждающие нервы приводит к расслаблению и открытию сфинктера.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u="sng" dirty="0"/>
              <a:t/>
            </a:r>
            <a:br>
              <a:rPr lang="ru-RU" u="sng" dirty="0"/>
            </a:br>
            <a:r>
              <a:rPr lang="ru-RU" u="sng" dirty="0"/>
              <a:t>Пищеварение в двенадцатиперстной кишке.</a:t>
            </a:r>
            <a:r>
              <a:rPr lang="ru-RU" dirty="0"/>
              <a:t/>
            </a:r>
            <a:br>
              <a:rPr lang="ru-RU" dirty="0"/>
            </a:br>
            <a:endParaRPr lang="ru-RU" b="1" dirty="0"/>
          </a:p>
        </p:txBody>
      </p:sp>
      <p:sp>
        <p:nvSpPr>
          <p:cNvPr id="25602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 Двенадцатиперстная кишка является центральным отделом пищеварительного канала. В  процессе пищеварения в двенадцатиперстной кишке участвуют </a:t>
            </a:r>
            <a:r>
              <a:rPr lang="ru-RU" b="1" smtClean="0"/>
              <a:t>панкреатический (поджелудочный) сок, желчь и кишечный сок, которые имеют выраженную щелочную реакцию. </a:t>
            </a:r>
            <a:r>
              <a:rPr lang="ru-RU" smtClean="0"/>
              <a:t>  В   результате  расщепляются  белки,жиры,углеводы.                                        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 состав поджелудочного сока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/>
              <a:t>Органические (протеолитические, </a:t>
            </a:r>
            <a:r>
              <a:rPr lang="ru-RU" dirty="0" err="1"/>
              <a:t>амилолитические</a:t>
            </a:r>
            <a:r>
              <a:rPr lang="ru-RU" dirty="0"/>
              <a:t>, </a:t>
            </a:r>
            <a:r>
              <a:rPr lang="ru-RU" dirty="0" err="1"/>
              <a:t>липолитические</a:t>
            </a:r>
            <a:r>
              <a:rPr lang="ru-RU" dirty="0"/>
              <a:t> ферменты) и неорганические вещества.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>
                <a:solidFill>
                  <a:srgbClr val="FF0000"/>
                </a:solidFill>
              </a:rPr>
              <a:t> </a:t>
            </a:r>
            <a:r>
              <a:rPr lang="ru-RU" b="1" i="1" u="sng" dirty="0">
                <a:solidFill>
                  <a:srgbClr val="FF0000"/>
                </a:solidFill>
              </a:rPr>
              <a:t>протеолитические ферменты</a:t>
            </a:r>
            <a:r>
              <a:rPr lang="ru-RU" dirty="0"/>
              <a:t> панкреатического сока относятся: </a:t>
            </a:r>
            <a:r>
              <a:rPr lang="ru-RU" b="1" dirty="0"/>
              <a:t>трипсин, химотрипсин, </a:t>
            </a:r>
            <a:r>
              <a:rPr lang="ru-RU" b="1" dirty="0" err="1"/>
              <a:t>панкреатопептид</a:t>
            </a:r>
            <a:r>
              <a:rPr lang="ru-RU" b="1" dirty="0"/>
              <a:t> (</a:t>
            </a:r>
            <a:r>
              <a:rPr lang="ru-RU" b="1" dirty="0" err="1"/>
              <a:t>эластаза</a:t>
            </a:r>
            <a:r>
              <a:rPr lang="ru-RU" b="1" dirty="0"/>
              <a:t>) и </a:t>
            </a:r>
            <a:r>
              <a:rPr lang="ru-RU" b="1" dirty="0" err="1"/>
              <a:t>карбоксипептидазы</a:t>
            </a:r>
            <a:r>
              <a:rPr lang="ru-RU" dirty="0"/>
              <a:t>. Под их влиянием белки расщепляются до </a:t>
            </a:r>
            <a:r>
              <a:rPr lang="ru-RU" b="1" dirty="0"/>
              <a:t>низкомолекулярных полипептидов и аминокислот</a:t>
            </a:r>
            <a:r>
              <a:rPr lang="ru-RU" dirty="0"/>
              <a:t>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/>
              <a:t>Состав поджелудочного сока</a:t>
            </a:r>
          </a:p>
        </p:txBody>
      </p:sp>
      <p:sp>
        <p:nvSpPr>
          <p:cNvPr id="27650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i="1" u="sng" smtClean="0"/>
              <a:t> </a:t>
            </a:r>
            <a:r>
              <a:rPr lang="ru-RU" b="1" i="1" u="sng" smtClean="0">
                <a:solidFill>
                  <a:srgbClr val="FF0000"/>
                </a:solidFill>
              </a:rPr>
              <a:t>амилолитические ферменты</a:t>
            </a:r>
            <a:r>
              <a:rPr lang="ru-RU" smtClean="0"/>
              <a:t> :</a:t>
            </a:r>
          </a:p>
          <a:p>
            <a:pPr eaLnBrk="1" hangingPunct="1"/>
            <a:r>
              <a:rPr lang="ru-RU" i="1" smtClean="0"/>
              <a:t>амилаза</a:t>
            </a:r>
            <a:r>
              <a:rPr lang="ru-RU" smtClean="0"/>
              <a:t>, расщепляющая углеводы до мальтозы,</a:t>
            </a:r>
          </a:p>
          <a:p>
            <a:pPr eaLnBrk="1" hangingPunct="1"/>
            <a:r>
              <a:rPr lang="ru-RU" i="1" smtClean="0"/>
              <a:t>мальтаза</a:t>
            </a:r>
            <a:r>
              <a:rPr lang="ru-RU" smtClean="0"/>
              <a:t>, превращающая солодовый сахар (мальтозу) в глюкозу, </a:t>
            </a:r>
          </a:p>
          <a:p>
            <a:pPr eaLnBrk="1" hangingPunct="1"/>
            <a:r>
              <a:rPr lang="ru-RU" i="1" smtClean="0"/>
              <a:t>лактаза</a:t>
            </a:r>
            <a:r>
              <a:rPr lang="ru-RU" smtClean="0"/>
              <a:t>, расщепляющая молочный сахар (лактозу) до моносахаридов.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/>
              <a:t>Состав поджелудочного сока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/>
              <a:t> </a:t>
            </a:r>
            <a:r>
              <a:rPr lang="ru-RU" i="1" u="sng" dirty="0" err="1">
                <a:solidFill>
                  <a:srgbClr val="FF0000"/>
                </a:solidFill>
              </a:rPr>
              <a:t>липолитические</a:t>
            </a:r>
            <a:r>
              <a:rPr lang="ru-RU" i="1" u="sng" dirty="0">
                <a:solidFill>
                  <a:srgbClr val="FF0000"/>
                </a:solidFill>
              </a:rPr>
              <a:t> ферменты: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/>
              <a:t> - </a:t>
            </a:r>
            <a:r>
              <a:rPr lang="ru-RU" b="1" i="1" dirty="0"/>
              <a:t>Липаза</a:t>
            </a:r>
            <a:r>
              <a:rPr lang="ru-RU" dirty="0"/>
              <a:t> расщепляет жиры до глицерина и жирных кислот. 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i="1" dirty="0"/>
              <a:t>Фосфолипаза</a:t>
            </a:r>
            <a:r>
              <a:rPr lang="ru-RU" i="1" dirty="0"/>
              <a:t> </a:t>
            </a:r>
            <a:r>
              <a:rPr lang="ru-RU" dirty="0"/>
              <a:t> действует на продукты расщепления жиров.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u="sng" dirty="0"/>
              <a:t/>
            </a:r>
            <a:br>
              <a:rPr lang="ru-RU" u="sng" dirty="0"/>
            </a:br>
            <a:r>
              <a:rPr lang="ru-RU" b="1" u="sng" dirty="0"/>
              <a:t>Состав, свойства желчи и ее значение в пищеварении.</a:t>
            </a:r>
            <a:r>
              <a:rPr lang="ru-RU" b="1" dirty="0"/>
              <a:t/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/>
              <a:t> </a:t>
            </a:r>
            <a:r>
              <a:rPr lang="ru-RU" i="1" dirty="0"/>
              <a:t>Желчь</a:t>
            </a:r>
            <a:r>
              <a:rPr lang="ru-RU" dirty="0"/>
              <a:t> — продукт секреции печеночных клеток, жидкость золотисто-желтого цвета, имеет щелочную реакцию (рН 7,3—8,0).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/>
              <a:t>Состав: воды 97,5%, сухого остатка 2,5%. Основными компонентами сухого остатка являются </a:t>
            </a:r>
            <a:r>
              <a:rPr lang="ru-RU" b="1" i="1" dirty="0"/>
              <a:t>желчные кислоты, пигменты и холестерин.</a:t>
            </a:r>
            <a:r>
              <a:rPr lang="ru-RU" b="1" dirty="0"/>
              <a:t> </a:t>
            </a:r>
            <a:r>
              <a:rPr lang="ru-RU" dirty="0"/>
              <a:t>В желчи содержатся также муцин, жирные кислоты, неорганические соли, ферменты и витамины.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/>
              <a:t>Желчь</a:t>
            </a:r>
          </a:p>
        </p:txBody>
      </p:sp>
      <p:sp>
        <p:nvSpPr>
          <p:cNvPr id="30722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У здорового человека в сутки выделяется 0,5—1,2 л желчи. Секреция желчи осуществляется непрерывно, а поступление ее в двенадцатиперстную кишку происходит во время пищеварения. Вне пищеварения желчь поступает в желчный пузырь.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i="1" u="sng" dirty="0"/>
              <a:t>Желчь относят к пищеварительным сокам</a:t>
            </a:r>
            <a:r>
              <a:rPr lang="ru-RU" u="sng" dirty="0"/>
              <a:t>.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/>
              <a:t>повышает  </a:t>
            </a:r>
            <a:r>
              <a:rPr lang="ru-RU" dirty="0" err="1"/>
              <a:t>сокоотделение</a:t>
            </a:r>
            <a:r>
              <a:rPr lang="ru-RU" dirty="0"/>
              <a:t> и активность ферментов панкреатического сока, прежде всего липазы.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/>
              <a:t> Желчные кислоты </a:t>
            </a:r>
            <a:r>
              <a:rPr lang="ru-RU" dirty="0" err="1"/>
              <a:t>эмульгируют</a:t>
            </a:r>
            <a:r>
              <a:rPr lang="ru-RU" dirty="0"/>
              <a:t> нейтральные жиры.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/>
              <a:t>необходима для всасывания жирных кислот, а следовательно, жирорастворимых витаминов А, В, Е и К.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/>
              <a:t>повышает тонус и стимулирует перистальтику кишечника (двенадцатиперстная и толстая кишка). Желчь участвует в пристеночном пищеварении.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/>
              <a:t>Она оказывает бактериостатическое действие на кишечную флору, предупреждая развитие гнилостных процессов.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u="sng" dirty="0"/>
              <a:t>Пищеварение</a:t>
            </a:r>
            <a:r>
              <a:rPr lang="ru-RU" b="1" dirty="0"/>
              <a:t> </a:t>
            </a:r>
          </a:p>
        </p:txBody>
      </p:sp>
      <p:sp>
        <p:nvSpPr>
          <p:cNvPr id="15362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- совокупность физических, химических и физиологических процессов, обеспечивающих обработку и превращение пищевых продуктов в простые химические соединения, способные усваиваться клетками организма.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8788" y="260350"/>
            <a:ext cx="8229600" cy="114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u="sng" dirty="0"/>
              <a:t/>
            </a:r>
            <a:br>
              <a:rPr lang="ru-RU" u="sng" dirty="0"/>
            </a:br>
            <a:r>
              <a:rPr lang="ru-RU" u="sng" dirty="0"/>
              <a:t>ПИЩЕВАРЕНИЕ В ТОНКОМ КИШЕЧНИКЕ.</a:t>
            </a:r>
            <a:r>
              <a:rPr lang="ru-RU" dirty="0"/>
              <a:t/>
            </a:r>
            <a:br>
              <a:rPr lang="ru-RU" dirty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/>
              <a:t> В тонкий кишечник поступает секрет </a:t>
            </a:r>
            <a:r>
              <a:rPr lang="ru-RU" b="1" dirty="0"/>
              <a:t>дуоденальных желез, поджелудочной железы и печени. </a:t>
            </a:r>
            <a:r>
              <a:rPr lang="ru-RU" dirty="0"/>
              <a:t>К влиянию этих пищеварительных секретов присоединяется мощное действие </a:t>
            </a:r>
            <a:r>
              <a:rPr lang="ru-RU" b="1" dirty="0"/>
              <a:t>кишечного сока. </a:t>
            </a:r>
            <a:r>
              <a:rPr lang="ru-RU" dirty="0"/>
              <a:t>В кишечнике различают полостное и пристеночное, или мембранное, пищеварение. </a:t>
            </a:r>
            <a:r>
              <a:rPr lang="ru-RU" i="1" dirty="0"/>
              <a:t>Полостное пищеварение</a:t>
            </a:r>
            <a:r>
              <a:rPr lang="ru-RU" dirty="0"/>
              <a:t> обеспечивает начальный гидролиз пищевых веществ до промежуточных продуктов. </a:t>
            </a:r>
            <a:r>
              <a:rPr lang="ru-RU" i="1" dirty="0"/>
              <a:t>Мембранное пищеварение</a:t>
            </a:r>
            <a:r>
              <a:rPr lang="ru-RU" dirty="0"/>
              <a:t> обеспечивает гидролиз промежуточной и заключительной его стадий, а также переход к всасыванию.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8788" y="260350"/>
            <a:ext cx="8229600" cy="114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u="sng" dirty="0"/>
              <a:t/>
            </a:r>
            <a:br>
              <a:rPr lang="ru-RU" u="sng" dirty="0"/>
            </a:br>
            <a:r>
              <a:rPr lang="ru-RU" u="sng" dirty="0"/>
              <a:t>Кишечный сок.</a:t>
            </a:r>
            <a:r>
              <a:rPr lang="ru-RU" dirty="0"/>
              <a:t> </a:t>
            </a:r>
            <a:br>
              <a:rPr lang="ru-RU" dirty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/>
              <a:t>У взрослого человека за сутки отделяется 2-3 л кишечного сока слабощелочной реакции.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>
                <a:solidFill>
                  <a:srgbClr val="FF0000"/>
                </a:solidFill>
              </a:rPr>
              <a:t>Ферменты  </a:t>
            </a:r>
            <a:r>
              <a:rPr lang="ru-RU" b="1" i="1" u="sng" dirty="0">
                <a:solidFill>
                  <a:srgbClr val="FF0000"/>
                </a:solidFill>
              </a:rPr>
              <a:t>пептидазы</a:t>
            </a:r>
            <a:r>
              <a:rPr lang="ru-RU" b="1" dirty="0">
                <a:solidFill>
                  <a:srgbClr val="FF0000"/>
                </a:solidFill>
              </a:rPr>
              <a:t>  : </a:t>
            </a:r>
            <a:r>
              <a:rPr lang="ru-RU" b="1" dirty="0" err="1">
                <a:solidFill>
                  <a:srgbClr val="FF0000"/>
                </a:solidFill>
              </a:rPr>
              <a:t>лейцинаминопептидаза</a:t>
            </a:r>
            <a:r>
              <a:rPr lang="ru-RU" b="1" dirty="0">
                <a:solidFill>
                  <a:srgbClr val="FF0000"/>
                </a:solidFill>
              </a:rPr>
              <a:t> и </a:t>
            </a:r>
            <a:r>
              <a:rPr lang="ru-RU" b="1" dirty="0" err="1">
                <a:solidFill>
                  <a:srgbClr val="FF0000"/>
                </a:solidFill>
              </a:rPr>
              <a:t>аминопептидаза</a:t>
            </a:r>
            <a:r>
              <a:rPr lang="ru-RU" b="1" dirty="0">
                <a:solidFill>
                  <a:srgbClr val="FF0000"/>
                </a:solidFill>
              </a:rPr>
              <a:t> - </a:t>
            </a:r>
            <a:r>
              <a:rPr lang="ru-RU" b="1" dirty="0"/>
              <a:t> расщепляют продукты переваривания белка.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>
                <a:solidFill>
                  <a:srgbClr val="FF0000"/>
                </a:solidFill>
              </a:rPr>
              <a:t>кислая и щелочная </a:t>
            </a:r>
            <a:r>
              <a:rPr lang="ru-RU" b="1" i="1" u="sng" dirty="0">
                <a:solidFill>
                  <a:srgbClr val="FF0000"/>
                </a:solidFill>
              </a:rPr>
              <a:t>фосфатаза </a:t>
            </a:r>
            <a:r>
              <a:rPr lang="ru-RU" dirty="0"/>
              <a:t>переваривают фосфолипиды, 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i="1" u="sng" dirty="0">
                <a:solidFill>
                  <a:srgbClr val="FF0000"/>
                </a:solidFill>
              </a:rPr>
              <a:t>липаза</a:t>
            </a:r>
            <a:r>
              <a:rPr lang="ru-RU" dirty="0"/>
              <a:t>,  - действует на нейтральные жиры,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i="1" dirty="0">
                <a:solidFill>
                  <a:srgbClr val="FF0000"/>
                </a:solidFill>
              </a:rPr>
              <a:t> </a:t>
            </a:r>
            <a:r>
              <a:rPr lang="ru-RU" b="1" i="1" dirty="0" err="1">
                <a:solidFill>
                  <a:srgbClr val="FF0000"/>
                </a:solidFill>
              </a:rPr>
              <a:t>карбогидразы</a:t>
            </a:r>
            <a:r>
              <a:rPr lang="ru-RU" b="1" i="1" dirty="0">
                <a:solidFill>
                  <a:srgbClr val="FF0000"/>
                </a:solidFill>
              </a:rPr>
              <a:t> </a:t>
            </a:r>
            <a:r>
              <a:rPr lang="ru-RU" dirty="0"/>
              <a:t>(</a:t>
            </a:r>
            <a:r>
              <a:rPr lang="ru-RU" dirty="0">
                <a:solidFill>
                  <a:srgbClr val="FF0000"/>
                </a:solidFill>
              </a:rPr>
              <a:t>амилаза, </a:t>
            </a:r>
            <a:r>
              <a:rPr lang="ru-RU" dirty="0" err="1">
                <a:solidFill>
                  <a:srgbClr val="FF0000"/>
                </a:solidFill>
              </a:rPr>
              <a:t>мальтаза</a:t>
            </a:r>
            <a:r>
              <a:rPr lang="ru-RU" dirty="0">
                <a:solidFill>
                  <a:srgbClr val="FF0000"/>
                </a:solidFill>
              </a:rPr>
              <a:t>, сахараза, </a:t>
            </a:r>
            <a:r>
              <a:rPr lang="ru-RU" dirty="0" err="1">
                <a:solidFill>
                  <a:srgbClr val="FF0000"/>
                </a:solidFill>
              </a:rPr>
              <a:t>лактаза</a:t>
            </a:r>
            <a:r>
              <a:rPr lang="ru-RU" dirty="0">
                <a:solidFill>
                  <a:srgbClr val="FF0000"/>
                </a:solidFill>
              </a:rPr>
              <a:t>), </a:t>
            </a:r>
            <a:r>
              <a:rPr lang="ru-RU" dirty="0"/>
              <a:t>расщепляют полисахариды и дисахариды до стадии </a:t>
            </a:r>
            <a:r>
              <a:rPr lang="ru-RU" dirty="0" err="1"/>
              <a:t>моносахаров</a:t>
            </a:r>
            <a:r>
              <a:rPr lang="ru-RU" dirty="0"/>
              <a:t>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/>
              <a:t> </a:t>
            </a:r>
            <a:r>
              <a:rPr lang="ru-RU" b="1" i="1" u="sng" dirty="0">
                <a:solidFill>
                  <a:srgbClr val="FF0000"/>
                </a:solidFill>
              </a:rPr>
              <a:t>энтерокиназа</a:t>
            </a:r>
            <a:r>
              <a:rPr lang="ru-RU" b="1" dirty="0">
                <a:solidFill>
                  <a:srgbClr val="FF0000"/>
                </a:solidFill>
              </a:rPr>
              <a:t>, </a:t>
            </a:r>
            <a:r>
              <a:rPr lang="ru-RU" dirty="0"/>
              <a:t>которая катализирует превращение трипсиногена в трипсин. 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8788" y="260350"/>
            <a:ext cx="8229600" cy="114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u="sng" dirty="0"/>
              <a:t/>
            </a:r>
            <a:br>
              <a:rPr lang="ru-RU" u="sng" dirty="0"/>
            </a:br>
            <a:r>
              <a:rPr lang="ru-RU" u="sng" dirty="0"/>
              <a:t/>
            </a:r>
            <a:br>
              <a:rPr lang="ru-RU" u="sng" dirty="0"/>
            </a:br>
            <a:r>
              <a:rPr lang="ru-RU" u="sng" dirty="0"/>
              <a:t>ПИЩЕВАРЕНИЕ В ТОЛСТОМ КИШЕЧНИКЕ.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b="1" dirty="0"/>
          </a:p>
        </p:txBody>
      </p:sp>
      <p:sp>
        <p:nvSpPr>
          <p:cNvPr id="34818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Основной функцией </a:t>
            </a:r>
            <a:r>
              <a:rPr lang="ru-RU" b="1" smtClean="0"/>
              <a:t>проксимальной части </a:t>
            </a:r>
            <a:r>
              <a:rPr lang="ru-RU" smtClean="0"/>
              <a:t>толстых кишок является </a:t>
            </a:r>
            <a:r>
              <a:rPr lang="ru-RU" b="1" smtClean="0"/>
              <a:t>всасывание воды</a:t>
            </a:r>
            <a:r>
              <a:rPr lang="ru-RU" smtClean="0"/>
              <a:t>. Роль </a:t>
            </a:r>
            <a:r>
              <a:rPr lang="ru-RU" b="1" smtClean="0"/>
              <a:t>дистального отдела </a:t>
            </a:r>
            <a:r>
              <a:rPr lang="ru-RU" smtClean="0"/>
              <a:t>толстого кишечника состоит в </a:t>
            </a:r>
            <a:r>
              <a:rPr lang="ru-RU" b="1" smtClean="0"/>
              <a:t>формировании каловых масс и удалении их из организма</a:t>
            </a:r>
            <a:r>
              <a:rPr lang="ru-RU" smtClean="0"/>
              <a:t>. Всасывание питательных веществ в толстом кишечнике незначительно.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8788" y="260350"/>
            <a:ext cx="8229600" cy="114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u="sng" dirty="0"/>
              <a:t/>
            </a:r>
            <a:br>
              <a:rPr lang="ru-RU" u="sng" dirty="0"/>
            </a:br>
            <a:r>
              <a:rPr lang="ru-RU" u="sng" dirty="0"/>
              <a:t>Микрофлора</a:t>
            </a:r>
            <a:r>
              <a:rPr lang="ru-RU" dirty="0"/>
              <a:t/>
            </a:r>
            <a:br>
              <a:rPr lang="ru-RU" dirty="0"/>
            </a:br>
            <a:endParaRPr lang="ru-RU" b="1" dirty="0"/>
          </a:p>
        </p:txBody>
      </p:sp>
      <p:sp>
        <p:nvSpPr>
          <p:cNvPr id="35842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 </a:t>
            </a:r>
            <a:r>
              <a:rPr lang="ru-RU" i="1" u="sng" smtClean="0"/>
              <a:t>микрофлора</a:t>
            </a:r>
            <a:r>
              <a:rPr lang="ru-RU" smtClean="0"/>
              <a:t> – кишечная палочка и бактериям молочнокислого брожения.</a:t>
            </a:r>
          </a:p>
          <a:p>
            <a:pPr eaLnBrk="1" hangingPunct="1"/>
            <a:r>
              <a:rPr lang="ru-RU" smtClean="0"/>
              <a:t> Бактерии молочнокислого брожения образуют </a:t>
            </a:r>
            <a:r>
              <a:rPr lang="ru-RU" b="1" smtClean="0"/>
              <a:t>молочную кислоту</a:t>
            </a:r>
            <a:r>
              <a:rPr lang="ru-RU" smtClean="0"/>
              <a:t>, которая обладает антисептическим свойством. Бактерии синтезируют витамины группы </a:t>
            </a:r>
            <a:r>
              <a:rPr lang="ru-RU" b="1" smtClean="0"/>
              <a:t>В, витамин К. </a:t>
            </a:r>
            <a:r>
              <a:rPr lang="ru-RU" smtClean="0"/>
              <a:t>Микроорганизмы подавляют размножение патогенных микробов.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8788" y="260350"/>
            <a:ext cx="8229600" cy="114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u="sng" dirty="0"/>
              <a:t/>
            </a:r>
            <a:br>
              <a:rPr lang="ru-RU" u="sng" dirty="0"/>
            </a:br>
            <a:r>
              <a:rPr lang="ru-RU" u="sng" dirty="0"/>
              <a:t>Микрофлора</a:t>
            </a:r>
            <a:r>
              <a:rPr lang="ru-RU" dirty="0"/>
              <a:t/>
            </a:r>
            <a:br>
              <a:rPr lang="ru-RU" dirty="0"/>
            </a:br>
            <a:endParaRPr lang="ru-RU" b="1" dirty="0"/>
          </a:p>
        </p:txBody>
      </p:sp>
      <p:sp>
        <p:nvSpPr>
          <p:cNvPr id="36866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Отрицательная роль микроорганизмов кишечника - они образуют </a:t>
            </a:r>
            <a:r>
              <a:rPr lang="ru-RU" b="1" smtClean="0"/>
              <a:t>эндотоксины, вызывают брожение и гнилостные процессы</a:t>
            </a:r>
            <a:r>
              <a:rPr lang="ru-RU" smtClean="0"/>
              <a:t> с образованием ядовитых веществ (индол, скатол, фенол) и могут стать причиной заболеваний.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8788" y="260350"/>
            <a:ext cx="8229600" cy="114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u="sng" dirty="0"/>
              <a:t/>
            </a:r>
            <a:br>
              <a:rPr lang="ru-RU" u="sng" dirty="0"/>
            </a:br>
            <a:r>
              <a:rPr lang="ru-RU" u="sng" dirty="0"/>
              <a:t>Всасывание</a:t>
            </a:r>
            <a:r>
              <a:rPr lang="ru-RU" dirty="0"/>
              <a:t/>
            </a:r>
            <a:br>
              <a:rPr lang="ru-RU" dirty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/>
              <a:t>В </a:t>
            </a:r>
            <a:r>
              <a:rPr lang="ru-RU" b="1" dirty="0"/>
              <a:t>ротовой полости </a:t>
            </a:r>
            <a:r>
              <a:rPr lang="ru-RU" dirty="0"/>
              <a:t>всасываются некоторые лекарственные вещества.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/>
              <a:t> В </a:t>
            </a:r>
            <a:r>
              <a:rPr lang="ru-RU" b="1" dirty="0"/>
              <a:t>желудке</a:t>
            </a:r>
            <a:r>
              <a:rPr lang="ru-RU" dirty="0"/>
              <a:t> всасываются вода, минеральные соли, </a:t>
            </a:r>
            <a:r>
              <a:rPr lang="ru-RU" dirty="0" err="1"/>
              <a:t>моносахара</a:t>
            </a:r>
            <a:r>
              <a:rPr lang="ru-RU" dirty="0"/>
              <a:t>, алкоголь, лекарственные вещества, гормоны, </a:t>
            </a:r>
            <a:r>
              <a:rPr lang="ru-RU" dirty="0" err="1"/>
              <a:t>альбумозы</a:t>
            </a:r>
            <a:r>
              <a:rPr lang="ru-RU" dirty="0"/>
              <a:t>, пептоны.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/>
              <a:t> В </a:t>
            </a:r>
            <a:r>
              <a:rPr lang="ru-RU" b="1" dirty="0"/>
              <a:t>двенадцатиперстной кишке </a:t>
            </a:r>
            <a:r>
              <a:rPr lang="ru-RU" dirty="0"/>
              <a:t>также осуществляется всасывание воды, минеральных веществ, гормонов и продуктов расщепления белка.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8788" y="260350"/>
            <a:ext cx="8229600" cy="114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u="sng" dirty="0"/>
              <a:t>Всасывание</a:t>
            </a:r>
            <a:br>
              <a:rPr lang="ru-RU" u="sng" dirty="0"/>
            </a:br>
            <a:endParaRPr lang="ru-RU" b="1" dirty="0"/>
          </a:p>
        </p:txBody>
      </p:sp>
      <p:sp>
        <p:nvSpPr>
          <p:cNvPr id="38914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Основной процесс всасывания происходит в тонком кишечнике. 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8788" y="260350"/>
            <a:ext cx="8229600" cy="114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u="sng" dirty="0"/>
              <a:t>Всасывание</a:t>
            </a:r>
            <a:br>
              <a:rPr lang="ru-RU" u="sng" dirty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/>
              <a:t> </a:t>
            </a:r>
            <a:r>
              <a:rPr lang="ru-RU" dirty="0">
                <a:solidFill>
                  <a:srgbClr val="FF0000"/>
                </a:solidFill>
              </a:rPr>
              <a:t>Углеводы</a:t>
            </a:r>
            <a:r>
              <a:rPr lang="ru-RU" dirty="0"/>
              <a:t> всасываются в кровь в виде глюкозы и отчасти в виде других </a:t>
            </a:r>
            <a:r>
              <a:rPr lang="ru-RU" dirty="0" err="1"/>
              <a:t>моносахаров</a:t>
            </a:r>
            <a:r>
              <a:rPr lang="ru-RU" dirty="0"/>
              <a:t> (галактоза, фруктоза). 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>
                <a:solidFill>
                  <a:srgbClr val="FF0000"/>
                </a:solidFill>
              </a:rPr>
              <a:t>Белки</a:t>
            </a:r>
            <a:r>
              <a:rPr lang="ru-RU" dirty="0"/>
              <a:t> всасываются в кровь в виде аминокислот и простых пептидов. 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>
                <a:solidFill>
                  <a:srgbClr val="FF0000"/>
                </a:solidFill>
              </a:rPr>
              <a:t>Нейтральные жиры</a:t>
            </a:r>
            <a:r>
              <a:rPr lang="ru-RU" dirty="0"/>
              <a:t> расщепляются ферментами до глицерина и жирных кислот.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/>
              <a:t>Жиры поступают главным образом в лимфу и только небольшая часть (30%) — в кровь.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>
                <a:solidFill>
                  <a:srgbClr val="FF0000"/>
                </a:solidFill>
              </a:rPr>
              <a:t>Вода, минеральные соли, витамины </a:t>
            </a:r>
            <a:r>
              <a:rPr lang="ru-RU" dirty="0"/>
              <a:t>всасываются в кровь на всем протяжении тонкого кишечника.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/>
              <a:t>В толстом кишечнике также происходит всасывание воды и минеральных солей.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8788" y="260350"/>
            <a:ext cx="8229600" cy="114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b="1" dirty="0"/>
          </a:p>
        </p:txBody>
      </p:sp>
      <p:sp>
        <p:nvSpPr>
          <p:cNvPr id="40962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3375"/>
            <a:ext cx="8229600" cy="114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/>
              <a:t>  </a:t>
            </a:r>
            <a:br>
              <a:rPr lang="ru-RU" b="1" dirty="0"/>
            </a:br>
            <a:r>
              <a:rPr lang="ru-RU" u="sng" dirty="0"/>
              <a:t>Функции желудочно-кишечного тракта:</a:t>
            </a:r>
            <a:r>
              <a:rPr lang="ru-RU" dirty="0"/>
              <a:t/>
            </a:r>
            <a:br>
              <a:rPr lang="ru-RU" dirty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sz="1500" b="1" smtClean="0"/>
              <a:t>           </a:t>
            </a:r>
            <a:r>
              <a:rPr lang="ru-RU" sz="2400" smtClean="0"/>
              <a:t>1. </a:t>
            </a:r>
            <a:r>
              <a:rPr lang="ru-RU" sz="2400" i="1" u="sng" smtClean="0"/>
              <a:t>Моторная</a:t>
            </a:r>
            <a:r>
              <a:rPr lang="ru-RU" sz="2400" smtClean="0"/>
              <a:t>, или двигательная, функция осуществляется мускулатурой пищеварительного аппарата и заключается в жевании, глотании, передвижении пищи по пищеварительному тракту и удалении из организма непереваренных остатков.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/>
              <a:t>2. </a:t>
            </a:r>
            <a:r>
              <a:rPr lang="ru-RU" sz="2400" i="1" u="sng" smtClean="0"/>
              <a:t>Секреторная</a:t>
            </a:r>
            <a:r>
              <a:rPr lang="ru-RU" sz="2400" smtClean="0"/>
              <a:t> функция заключается в выработке железистыми клетками пищеварительных соков: слюны, желудочного, поджелудочного, кишечного соков и желчи.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/>
              <a:t>3. </a:t>
            </a:r>
            <a:r>
              <a:rPr lang="ru-RU" sz="2400" i="1" u="sng" smtClean="0"/>
              <a:t>Инкреторная</a:t>
            </a:r>
            <a:r>
              <a:rPr lang="ru-RU" sz="2400" smtClean="0"/>
              <a:t> функция связана с образованием в пищеварительном тракте ряда гормонов, которые оказывают специфическое воздействие на процесс пищеварения.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4198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400" smtClean="0"/>
              <a:t>4. </a:t>
            </a:r>
            <a:r>
              <a:rPr lang="ru-RU" sz="2400" i="1" u="sng" smtClean="0"/>
              <a:t>Экскреторная</a:t>
            </a:r>
            <a:r>
              <a:rPr lang="ru-RU" sz="2400" smtClean="0"/>
              <a:t> функция пищеварительного аппарата обеспечивается выделением пищеварительными железами в полость желудочно-кишечного тракта продуктов обмена (например, мочевины, аммиака, желчных пигментов), воды, солей тяжелых металлов, лекарственных веществ, которые затем удаляются из организма.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/>
              <a:t>5. </a:t>
            </a:r>
            <a:r>
              <a:rPr lang="ru-RU" sz="2400" i="1" u="sng" smtClean="0"/>
              <a:t>Всасывательная</a:t>
            </a:r>
            <a:r>
              <a:rPr lang="ru-RU" sz="2400" smtClean="0"/>
              <a:t> функция осуществляется слизистой оболочкой желудка и кишечника.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/>
              <a:t>Процесс пищеварения происходит в полости рта, желудке, двенадцатиперстной кишке, тонком и толстом кишечнике. </a:t>
            </a:r>
          </a:p>
          <a:p>
            <a:pPr eaLnBrk="1" hangingPunct="1">
              <a:lnSpc>
                <a:spcPct val="80000"/>
              </a:lnSpc>
            </a:pPr>
            <a:endParaRPr lang="ru-RU" sz="2400" smtClean="0"/>
          </a:p>
          <a:p>
            <a:endParaRPr lang="ru-RU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u="sng" dirty="0"/>
              <a:t>Состав, свойства и значение слюны.</a:t>
            </a:r>
            <a:r>
              <a:rPr lang="ru-RU" dirty="0"/>
              <a:t/>
            </a:r>
            <a:br>
              <a:rPr lang="ru-RU" dirty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/>
              <a:t>Слюна — первый пищеварительный сок. У взрослого человека за сутки ее образуется 0,5—2 л. В слюне имеется белковое слизистое вещество — </a:t>
            </a:r>
            <a:r>
              <a:rPr lang="ru-RU" i="1" u="sng" dirty="0"/>
              <a:t>муцин.</a:t>
            </a:r>
            <a:r>
              <a:rPr lang="ru-RU" dirty="0"/>
              <a:t> Пищевой комок, увлажненный слюной, благодаря муцину становится скользким и легко проходит по пищеводу.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/>
              <a:t>Основными ферментами слюны являются</a:t>
            </a:r>
            <a:r>
              <a:rPr lang="ru-RU" b="1" i="1" dirty="0"/>
              <a:t> амилаза</a:t>
            </a:r>
            <a:r>
              <a:rPr lang="ru-RU" dirty="0"/>
              <a:t> и </a:t>
            </a:r>
            <a:r>
              <a:rPr lang="ru-RU" b="1" i="1" dirty="0" err="1"/>
              <a:t>мальтаза</a:t>
            </a:r>
            <a:r>
              <a:rPr lang="ru-RU" dirty="0"/>
              <a:t>. Амилаза расщепляет крахмал (полисахарид) до мальтозы (дисахарид). </a:t>
            </a:r>
            <a:r>
              <a:rPr lang="ru-RU" dirty="0" err="1"/>
              <a:t>Мальтаза</a:t>
            </a:r>
            <a:r>
              <a:rPr lang="ru-RU" dirty="0"/>
              <a:t> действует на мальтозу и сахарозу и расщепляет их до глюкозы.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Слюна выполняет ряд функций:</a:t>
            </a:r>
            <a:br>
              <a:rPr lang="ru-RU" dirty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/>
              <a:t> - </a:t>
            </a:r>
            <a:r>
              <a:rPr lang="ru-RU" i="1" dirty="0"/>
              <a:t>Пищеварительная функция</a:t>
            </a: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/>
              <a:t> - </a:t>
            </a:r>
            <a:r>
              <a:rPr lang="ru-RU" i="1" dirty="0"/>
              <a:t>Экскреторная  функция слюны</a:t>
            </a:r>
            <a:r>
              <a:rPr lang="ru-RU" dirty="0"/>
              <a:t> заключается в том, что в составе слюны могут выделяться некоторые продукты обмена ( мочевина, мочевая кислота), лекарственные средства (хинин, стрихнин) и ряд других веществ, поступивших в организм (соли ртути, свинца, алкоголь).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i="1" dirty="0"/>
              <a:t>-  Защитная функция слюны</a:t>
            </a:r>
            <a:r>
              <a:rPr lang="ru-RU" dirty="0"/>
              <a:t> состоит в отмывании раздражающих веществ, попавших в ротовую полость; 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/>
              <a:t>- </a:t>
            </a:r>
            <a:r>
              <a:rPr lang="ru-RU" i="1" dirty="0"/>
              <a:t>бактерицидным действием</a:t>
            </a:r>
            <a:r>
              <a:rPr lang="ru-RU" dirty="0"/>
              <a:t> слюна обладает благодаря присутствию лизоцима; 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/>
              <a:t>- </a:t>
            </a:r>
            <a:r>
              <a:rPr lang="ru-RU" i="1" dirty="0"/>
              <a:t>кровоостанавливающим действием</a:t>
            </a:r>
            <a:r>
              <a:rPr lang="ru-RU" dirty="0"/>
              <a:t> в связи с наличием в слюне тромбопластических веществ.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Пища в полости рта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/>
              <a:t> находится непродолжительное время — 15—30 с. Однако действие ферментов слюны продолжается некоторое время в желудке. Это становится возможным потому, что пищевой комок, попавший в желудок, пропитывается кислым желудочным соком не сразу, а постепенно — в течение 20— 30 мин. В это время во внутренних слоях пищевого комка продолжается действие ферментов слюны и происходит расщепление углеводов.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b="1" i="1" dirty="0"/>
              <a:t>Железы желудка</a:t>
            </a:r>
            <a:endParaRPr lang="ru-RU" sz="2400" b="1" dirty="0"/>
          </a:p>
        </p:txBody>
      </p:sp>
      <p:sp>
        <p:nvSpPr>
          <p:cNvPr id="20482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b="1" smtClean="0"/>
              <a:t> </a:t>
            </a:r>
            <a:r>
              <a:rPr lang="ru-RU" smtClean="0"/>
              <a:t>В слизистой оболочке желудка различают три вида желез: кардиальные, собственные железы желудка (фундальные) и железы привратника (пилорические). </a:t>
            </a:r>
          </a:p>
          <a:p>
            <a:pPr eaLnBrk="1" hangingPunct="1"/>
            <a:r>
              <a:rPr lang="ru-RU" smtClean="0"/>
              <a:t>Главные клетки вырабатывают </a:t>
            </a:r>
            <a:r>
              <a:rPr lang="ru-RU" i="1" u="sng" smtClean="0"/>
              <a:t>пепсиноген</a:t>
            </a:r>
            <a:r>
              <a:rPr lang="ru-RU" smtClean="0"/>
              <a:t>, добавочные клетки и мукоциты — </a:t>
            </a:r>
            <a:r>
              <a:rPr lang="ru-RU" i="1" u="sng" smtClean="0"/>
              <a:t>мукоидный секрет</a:t>
            </a:r>
            <a:r>
              <a:rPr lang="ru-RU" smtClean="0"/>
              <a:t>. Обкладочные клетки выделяют </a:t>
            </a:r>
            <a:r>
              <a:rPr lang="ru-RU" i="1" u="sng" smtClean="0"/>
              <a:t>хлористоводородную кислоту</a:t>
            </a:r>
            <a:r>
              <a:rPr lang="ru-RU" smtClean="0"/>
              <a:t>.  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u="sng" dirty="0"/>
              <a:t/>
            </a:r>
            <a:br>
              <a:rPr lang="ru-RU" b="1" u="sng" dirty="0"/>
            </a:br>
            <a:r>
              <a:rPr lang="ru-RU" b="1" u="sng" dirty="0"/>
              <a:t>Состав, свойства и значение желудочного сока.</a:t>
            </a:r>
            <a:r>
              <a:rPr lang="ru-RU" b="1" dirty="0"/>
              <a:t/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/>
              <a:t> У взрослого человека в течение суток образуется около 2—2,5 л желудочного сока.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/>
              <a:t>Желудочный сок содержит ферменты (</a:t>
            </a:r>
            <a:r>
              <a:rPr lang="ru-RU" b="1" dirty="0"/>
              <a:t>пепсин, </a:t>
            </a:r>
            <a:r>
              <a:rPr lang="ru-RU" b="1" dirty="0" err="1"/>
              <a:t>гастриксин</a:t>
            </a:r>
            <a:r>
              <a:rPr lang="ru-RU" b="1" dirty="0"/>
              <a:t>, </a:t>
            </a:r>
            <a:r>
              <a:rPr lang="ru-RU" b="1" dirty="0" err="1"/>
              <a:t>желатиназу</a:t>
            </a:r>
            <a:r>
              <a:rPr lang="ru-RU" b="1" dirty="0"/>
              <a:t>, химозин и др</a:t>
            </a:r>
            <a:r>
              <a:rPr lang="ru-RU" dirty="0"/>
              <a:t>.), </a:t>
            </a:r>
            <a:r>
              <a:rPr lang="ru-RU" b="1" dirty="0"/>
              <a:t>хлористоводородную кислоту </a:t>
            </a:r>
            <a:r>
              <a:rPr lang="ru-RU" dirty="0"/>
              <a:t>(0,4—0,6%), </a:t>
            </a:r>
            <a:r>
              <a:rPr lang="ru-RU" b="1" dirty="0" err="1"/>
              <a:t>гастромукопротеин</a:t>
            </a:r>
            <a:r>
              <a:rPr lang="ru-RU" b="1" dirty="0"/>
              <a:t>, слизь, минеральные вещества, воду. 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/>
              <a:t> Первостепенное значение среди ферментов имеет </a:t>
            </a:r>
            <a:r>
              <a:rPr lang="ru-RU" i="1" u="sng" dirty="0"/>
              <a:t>пепсин.</a:t>
            </a:r>
            <a:r>
              <a:rPr lang="ru-RU" dirty="0"/>
              <a:t> </a:t>
            </a:r>
            <a:r>
              <a:rPr lang="ru-RU" b="1" dirty="0"/>
              <a:t>Пепсин</a:t>
            </a:r>
            <a:r>
              <a:rPr lang="ru-RU" dirty="0"/>
              <a:t> проявляет свое действие только в кислой среде. Он расщепляет </a:t>
            </a:r>
            <a:r>
              <a:rPr lang="ru-RU" b="1" dirty="0"/>
              <a:t>белки</a:t>
            </a:r>
            <a:r>
              <a:rPr lang="ru-RU" dirty="0"/>
              <a:t> до </a:t>
            </a:r>
            <a:r>
              <a:rPr lang="ru-RU" dirty="0" err="1"/>
              <a:t>альбумоз</a:t>
            </a:r>
            <a:r>
              <a:rPr lang="ru-RU" dirty="0"/>
              <a:t> и пептонов. Ферментативная активность </a:t>
            </a:r>
            <a:r>
              <a:rPr lang="ru-RU" b="1" i="1" dirty="0" err="1"/>
              <a:t>гастриксина</a:t>
            </a:r>
            <a:r>
              <a:rPr lang="ru-RU" dirty="0"/>
              <a:t> близка к активности пепсина.</a:t>
            </a:r>
            <a:r>
              <a:rPr lang="ru-RU" b="1" dirty="0"/>
              <a:t> </a:t>
            </a:r>
            <a:r>
              <a:rPr lang="ru-RU" b="1" i="1" dirty="0"/>
              <a:t>Химозин</a:t>
            </a:r>
            <a:r>
              <a:rPr lang="ru-RU" dirty="0"/>
              <a:t> вызывает створаживание молока.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475</TotalTime>
  <Words>1157</Words>
  <Application>Microsoft Office PowerPoint</Application>
  <PresentationFormat>Экран (4:3)</PresentationFormat>
  <Paragraphs>89</Paragraphs>
  <Slides>28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1" baseType="lpstr">
      <vt:lpstr>Arial</vt:lpstr>
      <vt:lpstr>Calibri</vt:lpstr>
      <vt:lpstr>Тема Office</vt:lpstr>
      <vt:lpstr> Физиология пищеварительной системы  ф</vt:lpstr>
      <vt:lpstr>Пищеварение </vt:lpstr>
      <vt:lpstr>   Функции желудочно-кишечного тракта: </vt:lpstr>
      <vt:lpstr>Слайд 4</vt:lpstr>
      <vt:lpstr>Состав, свойства и значение слюны. </vt:lpstr>
      <vt:lpstr>Слюна выполняет ряд функций: </vt:lpstr>
      <vt:lpstr>Пища в полости рта </vt:lpstr>
      <vt:lpstr>Железы желудка</vt:lpstr>
      <vt:lpstr> Состав, свойства и значение желудочного сока. </vt:lpstr>
      <vt:lpstr>Желудочный сок</vt:lpstr>
      <vt:lpstr> Влияние состава пищевых продуктов на желудочную секрецию. </vt:lpstr>
      <vt:lpstr> Эвакуация пищевой кашицы в двенадцатиперстную кишку </vt:lpstr>
      <vt:lpstr> Пищеварение в двенадцатиперстной кишке. </vt:lpstr>
      <vt:lpstr> состав поджелудочного сока</vt:lpstr>
      <vt:lpstr>Состав поджелудочного сока</vt:lpstr>
      <vt:lpstr>Состав поджелудочного сока</vt:lpstr>
      <vt:lpstr> Состав, свойства желчи и ее значение в пищеварении. </vt:lpstr>
      <vt:lpstr>Желчь</vt:lpstr>
      <vt:lpstr>Желчь относят к пищеварительным сокам.</vt:lpstr>
      <vt:lpstr> ПИЩЕВАРЕНИЕ В ТОНКОМ КИШЕЧНИКЕ. </vt:lpstr>
      <vt:lpstr> Кишечный сок.  </vt:lpstr>
      <vt:lpstr>  ПИЩЕВАРЕНИЕ В ТОЛСТОМ КИШЕЧНИКЕ.  </vt:lpstr>
      <vt:lpstr> Микрофлора </vt:lpstr>
      <vt:lpstr> Микрофлора </vt:lpstr>
      <vt:lpstr> Всасывание </vt:lpstr>
      <vt:lpstr>Всасывание </vt:lpstr>
      <vt:lpstr>Всасывание </vt:lpstr>
      <vt:lpstr>Слайд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ВИЧ</dc:title>
  <dc:creator>User</dc:creator>
  <cp:lastModifiedBy>ASER</cp:lastModifiedBy>
  <cp:revision>82</cp:revision>
  <dcterms:created xsi:type="dcterms:W3CDTF">2014-11-28T10:00:14Z</dcterms:created>
  <dcterms:modified xsi:type="dcterms:W3CDTF">2021-01-31T10:12:09Z</dcterms:modified>
</cp:coreProperties>
</file>