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ppt/theme/themeOverride1.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3" r:id="rId6"/>
    <p:sldId id="264" r:id="rId7"/>
    <p:sldId id="282" r:id="rId8"/>
    <p:sldId id="265" r:id="rId9"/>
    <p:sldId id="266" r:id="rId10"/>
    <p:sldId id="283" r:id="rId11"/>
    <p:sldId id="284" r:id="rId12"/>
    <p:sldId id="285" r:id="rId13"/>
    <p:sldId id="286" r:id="rId14"/>
    <p:sldId id="267" r:id="rId15"/>
    <p:sldId id="270" r:id="rId16"/>
    <p:sldId id="271" r:id="rId17"/>
    <p:sldId id="272" r:id="rId18"/>
    <p:sldId id="273" r:id="rId19"/>
    <p:sldId id="274" r:id="rId20"/>
    <p:sldId id="277" r:id="rId21"/>
    <p:sldId id="278" r:id="rId22"/>
    <p:sldId id="281" r:id="rId23"/>
    <p:sldId id="279" r:id="rId24"/>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5" d="100"/>
          <a:sy n="75" d="100"/>
        </p:scale>
        <p:origin x="-1212"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29" name="Заголовок 28"/>
          <p:cNvSpPr>
            <a:spLocks noGrp="1"/>
          </p:cNvSpPr>
          <p:nvPr>
            <p:ph type="ctrTitle"/>
          </p:nvPr>
        </p:nvSpPr>
        <p:spPr>
          <a:xfrm>
            <a:off x="381000" y="4853411"/>
            <a:ext cx="8458200" cy="1222375"/>
          </a:xfrm>
        </p:spPr>
        <p:txBody>
          <a:bodyPr anchor="t"/>
          <a:lstStyle/>
          <a:p>
            <a:r>
              <a:rPr lang="ru-RU" smtClean="0"/>
              <a:t>Образец заголовка</a:t>
            </a:r>
            <a:endParaRPr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5" name="Дата 15"/>
          <p:cNvSpPr>
            <a:spLocks noGrp="1"/>
          </p:cNvSpPr>
          <p:nvPr>
            <p:ph type="dt" sz="half" idx="10"/>
          </p:nvPr>
        </p:nvSpPr>
        <p:spPr/>
        <p:txBody>
          <a:bodyPr/>
          <a:lstStyle>
            <a:lvl1pPr>
              <a:defRPr/>
            </a:lvl1pPr>
          </a:lstStyle>
          <a:p>
            <a:pPr>
              <a:defRPr/>
            </a:pPr>
            <a:fld id="{9C939F3B-1861-4C0C-A994-70AAE12D02D4}" type="datetimeFigureOut">
              <a:rPr lang="ru-RU"/>
              <a:pPr>
                <a:defRPr/>
              </a:pPr>
              <a:t>15.03.2021</a:t>
            </a:fld>
            <a:endParaRPr lang="ru-RU"/>
          </a:p>
        </p:txBody>
      </p:sp>
      <p:sp>
        <p:nvSpPr>
          <p:cNvPr id="6" name="Нижний колонтитул 1"/>
          <p:cNvSpPr>
            <a:spLocks noGrp="1"/>
          </p:cNvSpPr>
          <p:nvPr>
            <p:ph type="ftr" sz="quarter" idx="11"/>
          </p:nvPr>
        </p:nvSpPr>
        <p:spPr/>
        <p:txBody>
          <a:bodyPr/>
          <a:lstStyle>
            <a:lvl1pPr>
              <a:defRPr/>
            </a:lvl1pPr>
          </a:lstStyle>
          <a:p>
            <a:pPr>
              <a:defRPr/>
            </a:pPr>
            <a:endParaRPr lang="ru-RU"/>
          </a:p>
        </p:txBody>
      </p:sp>
      <p:sp>
        <p:nvSpPr>
          <p:cNvPr id="7" name="Номер слайда 14"/>
          <p:cNvSpPr>
            <a:spLocks noGrp="1"/>
          </p:cNvSpPr>
          <p:nvPr>
            <p:ph type="sldNum" sz="quarter" idx="12"/>
          </p:nvPr>
        </p:nvSpPr>
        <p:spPr>
          <a:xfrm>
            <a:off x="8229600" y="6473825"/>
            <a:ext cx="758825" cy="247650"/>
          </a:xfrm>
        </p:spPr>
        <p:txBody>
          <a:bodyPr/>
          <a:lstStyle>
            <a:lvl1pPr>
              <a:defRPr/>
            </a:lvl1pPr>
          </a:lstStyle>
          <a:p>
            <a:pPr>
              <a:defRPr/>
            </a:pPr>
            <a:fld id="{BA215012-F91E-4665-B36F-02EBAB775BB9}"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0"/>
          <p:cNvSpPr>
            <a:spLocks noGrp="1"/>
          </p:cNvSpPr>
          <p:nvPr>
            <p:ph type="dt" sz="half" idx="10"/>
          </p:nvPr>
        </p:nvSpPr>
        <p:spPr/>
        <p:txBody>
          <a:bodyPr/>
          <a:lstStyle>
            <a:lvl1pPr>
              <a:defRPr/>
            </a:lvl1pPr>
          </a:lstStyle>
          <a:p>
            <a:pPr>
              <a:defRPr/>
            </a:pPr>
            <a:fld id="{54C63CD1-5B43-4813-82F6-180FCB30E046}" type="datetimeFigureOut">
              <a:rPr lang="ru-RU"/>
              <a:pPr>
                <a:defRPr/>
              </a:pPr>
              <a:t>15.03.2021</a:t>
            </a:fld>
            <a:endParaRPr lang="ru-RU"/>
          </a:p>
        </p:txBody>
      </p:sp>
      <p:sp>
        <p:nvSpPr>
          <p:cNvPr id="5" name="Нижний колонтитул 27"/>
          <p:cNvSpPr>
            <a:spLocks noGrp="1"/>
          </p:cNvSpPr>
          <p:nvPr>
            <p:ph type="ftr" sz="quarter" idx="11"/>
          </p:nvPr>
        </p:nvSpPr>
        <p:spPr/>
        <p:txBody>
          <a:bodyPr/>
          <a:lstStyle>
            <a:lvl1pPr>
              <a:defRPr/>
            </a:lvl1pPr>
          </a:lstStyle>
          <a:p>
            <a:pPr>
              <a:defRPr/>
            </a:pPr>
            <a:endParaRPr lang="ru-RU"/>
          </a:p>
        </p:txBody>
      </p:sp>
      <p:sp>
        <p:nvSpPr>
          <p:cNvPr id="6" name="Номер слайда 4"/>
          <p:cNvSpPr>
            <a:spLocks noGrp="1"/>
          </p:cNvSpPr>
          <p:nvPr>
            <p:ph type="sldNum" sz="quarter" idx="12"/>
          </p:nvPr>
        </p:nvSpPr>
        <p:spPr/>
        <p:txBody>
          <a:bodyPr/>
          <a:lstStyle>
            <a:lvl1pPr>
              <a:defRPr/>
            </a:lvl1pPr>
          </a:lstStyle>
          <a:p>
            <a:pPr>
              <a:defRPr/>
            </a:pPr>
            <a:fld id="{373451F3-9B02-4DE9-BE42-441E1FE4DC08}"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lvl1pPr>
              <a:defRPr/>
            </a:lvl1pPr>
          </a:lstStyle>
          <a:p>
            <a:pPr>
              <a:defRPr/>
            </a:pPr>
            <a:fld id="{985E6FF0-0EF4-4524-82C4-88AAF324CA48}" type="datetimeFigureOut">
              <a:rPr lang="ru-RU"/>
              <a:pPr>
                <a:defRPr/>
              </a:pPr>
              <a:t>15.03.2021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5BDC0894-206B-46EC-9ACB-E38B847BA052}"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lang="ru-RU" smtClean="0"/>
              <a:t>Образец заголовка</a:t>
            </a:r>
            <a:endParaRPr lang="en-US"/>
          </a:p>
        </p:txBody>
      </p:sp>
      <p:sp>
        <p:nvSpPr>
          <p:cNvPr id="27" name="Содержимое 26"/>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4"/>
          <p:cNvSpPr>
            <a:spLocks noGrp="1"/>
          </p:cNvSpPr>
          <p:nvPr>
            <p:ph type="dt" sz="half" idx="10"/>
          </p:nvPr>
        </p:nvSpPr>
        <p:spPr/>
        <p:txBody>
          <a:bodyPr/>
          <a:lstStyle>
            <a:lvl1pPr>
              <a:defRPr/>
            </a:lvl1pPr>
          </a:lstStyle>
          <a:p>
            <a:pPr>
              <a:defRPr/>
            </a:pPr>
            <a:fld id="{59E19EFA-66A2-4B64-AFAC-F2BCC67AB1B2}" type="datetimeFigureOut">
              <a:rPr lang="ru-RU"/>
              <a:pPr>
                <a:defRPr/>
              </a:pPr>
              <a:t>15.03.2021</a:t>
            </a:fld>
            <a:endParaRPr lang="ru-RU"/>
          </a:p>
        </p:txBody>
      </p:sp>
      <p:sp>
        <p:nvSpPr>
          <p:cNvPr id="5" name="Нижний колонтитул 18"/>
          <p:cNvSpPr>
            <a:spLocks noGrp="1"/>
          </p:cNvSpPr>
          <p:nvPr>
            <p:ph type="ftr" sz="quarter" idx="11"/>
          </p:nvPr>
        </p:nvSpPr>
        <p:spPr>
          <a:xfrm>
            <a:off x="3581400" y="76200"/>
            <a:ext cx="2895600" cy="288925"/>
          </a:xfrm>
        </p:spPr>
        <p:txBody>
          <a:bodyPr/>
          <a:lstStyle>
            <a:lvl1pPr>
              <a:defRPr/>
            </a:lvl1pPr>
          </a:lstStyle>
          <a:p>
            <a:pPr>
              <a:defRPr/>
            </a:pPr>
            <a:endParaRPr lang="ru-RU"/>
          </a:p>
        </p:txBody>
      </p:sp>
      <p:sp>
        <p:nvSpPr>
          <p:cNvPr id="6" name="Номер слайда 15"/>
          <p:cNvSpPr>
            <a:spLocks noGrp="1"/>
          </p:cNvSpPr>
          <p:nvPr>
            <p:ph type="sldNum" sz="quarter" idx="12"/>
          </p:nvPr>
        </p:nvSpPr>
        <p:spPr>
          <a:xfrm>
            <a:off x="8229600" y="6473825"/>
            <a:ext cx="758825" cy="247650"/>
          </a:xfrm>
        </p:spPr>
        <p:txBody>
          <a:bodyPr/>
          <a:lstStyle>
            <a:lvl1pPr>
              <a:defRPr/>
            </a:lvl1pPr>
          </a:lstStyle>
          <a:p>
            <a:pPr>
              <a:defRPr/>
            </a:pPr>
            <a:fld id="{8152B42E-803D-4022-A48F-4B6D3135B306}"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4"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lang="ru-RU" smtClean="0"/>
              <a:t>Образец заголовка</a:t>
            </a:r>
            <a:endParaRPr lang="en-US"/>
          </a:p>
        </p:txBody>
      </p:sp>
      <p:sp>
        <p:nvSpPr>
          <p:cNvPr id="5" name="Дата 18"/>
          <p:cNvSpPr>
            <a:spLocks noGrp="1"/>
          </p:cNvSpPr>
          <p:nvPr>
            <p:ph type="dt" sz="half" idx="10"/>
          </p:nvPr>
        </p:nvSpPr>
        <p:spPr/>
        <p:txBody>
          <a:bodyPr/>
          <a:lstStyle>
            <a:lvl1pPr>
              <a:defRPr/>
            </a:lvl1pPr>
          </a:lstStyle>
          <a:p>
            <a:pPr>
              <a:defRPr/>
            </a:pPr>
            <a:fld id="{FC4A3BCA-8A10-4811-9E49-E85E708486D6}" type="datetimeFigureOut">
              <a:rPr lang="ru-RU"/>
              <a:pPr>
                <a:defRPr/>
              </a:pPr>
              <a:t>15.03.2021</a:t>
            </a:fld>
            <a:endParaRPr lang="ru-RU"/>
          </a:p>
        </p:txBody>
      </p:sp>
      <p:sp>
        <p:nvSpPr>
          <p:cNvPr id="7" name="Нижний колонтитул 10"/>
          <p:cNvSpPr>
            <a:spLocks noGrp="1"/>
          </p:cNvSpPr>
          <p:nvPr>
            <p:ph type="ftr" sz="quarter" idx="11"/>
          </p:nvPr>
        </p:nvSpPr>
        <p:spPr/>
        <p:txBody>
          <a:bodyPr/>
          <a:lstStyle>
            <a:lvl1pPr>
              <a:defRPr/>
            </a:lvl1pPr>
          </a:lstStyle>
          <a:p>
            <a:pPr>
              <a:defRPr/>
            </a:pPr>
            <a:endParaRPr lang="ru-RU"/>
          </a:p>
        </p:txBody>
      </p:sp>
      <p:sp>
        <p:nvSpPr>
          <p:cNvPr id="9" name="Номер слайда 15"/>
          <p:cNvSpPr>
            <a:spLocks noGrp="1"/>
          </p:cNvSpPr>
          <p:nvPr>
            <p:ph type="sldNum" sz="quarter" idx="12"/>
          </p:nvPr>
        </p:nvSpPr>
        <p:spPr/>
        <p:txBody>
          <a:bodyPr/>
          <a:lstStyle>
            <a:lvl1pPr>
              <a:defRPr/>
            </a:lvl1pPr>
          </a:lstStyle>
          <a:p>
            <a:pPr>
              <a:defRPr/>
            </a:pPr>
            <a:fld id="{AB04E6C9-0328-4F34-92D8-7941F411C705}" type="slidenum">
              <a:rPr lang="ru-RU"/>
              <a:pPr>
                <a:defRPr/>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lang="ru-RU" smtClean="0"/>
              <a:t>Образец заголовка</a:t>
            </a:r>
            <a:endParaRPr lang="en-US"/>
          </a:p>
        </p:txBody>
      </p:sp>
      <p:sp>
        <p:nvSpPr>
          <p:cNvPr id="14" name="Содержимое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3" name="Содержимое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10"/>
          <p:cNvSpPr>
            <a:spLocks noGrp="1"/>
          </p:cNvSpPr>
          <p:nvPr>
            <p:ph type="dt" sz="half" idx="10"/>
          </p:nvPr>
        </p:nvSpPr>
        <p:spPr/>
        <p:txBody>
          <a:bodyPr/>
          <a:lstStyle>
            <a:lvl1pPr>
              <a:defRPr/>
            </a:lvl1pPr>
          </a:lstStyle>
          <a:p>
            <a:pPr>
              <a:defRPr/>
            </a:pPr>
            <a:fld id="{04C3D2CD-1A34-4CC1-B189-5ECB5EFE6767}" type="datetimeFigureOut">
              <a:rPr lang="ru-RU"/>
              <a:pPr>
                <a:defRPr/>
              </a:pPr>
              <a:t>15.03.2021</a:t>
            </a:fld>
            <a:endParaRPr lang="ru-RU"/>
          </a:p>
        </p:txBody>
      </p:sp>
      <p:sp>
        <p:nvSpPr>
          <p:cNvPr id="6" name="Нижний колонтитул 27"/>
          <p:cNvSpPr>
            <a:spLocks noGrp="1"/>
          </p:cNvSpPr>
          <p:nvPr>
            <p:ph type="ftr" sz="quarter" idx="11"/>
          </p:nvPr>
        </p:nvSpPr>
        <p:spPr/>
        <p:txBody>
          <a:bodyPr/>
          <a:lstStyle>
            <a:lvl1pPr>
              <a:defRPr/>
            </a:lvl1pPr>
          </a:lstStyle>
          <a:p>
            <a:pPr>
              <a:defRPr/>
            </a:pPr>
            <a:endParaRPr lang="ru-RU"/>
          </a:p>
        </p:txBody>
      </p:sp>
      <p:sp>
        <p:nvSpPr>
          <p:cNvPr id="7" name="Номер слайда 4"/>
          <p:cNvSpPr>
            <a:spLocks noGrp="1"/>
          </p:cNvSpPr>
          <p:nvPr>
            <p:ph type="sldNum" sz="quarter" idx="12"/>
          </p:nvPr>
        </p:nvSpPr>
        <p:spPr/>
        <p:txBody>
          <a:bodyPr/>
          <a:lstStyle>
            <a:lvl1pPr>
              <a:defRPr/>
            </a:lvl1pPr>
          </a:lstStyle>
          <a:p>
            <a:pPr>
              <a:defRPr/>
            </a:pPr>
            <a:fld id="{918BEEEC-1131-44F0-92F3-E0D75409E69F}"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7"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29" name="Заголовок 28"/>
          <p:cNvSpPr>
            <a:spLocks noGrp="1"/>
          </p:cNvSpPr>
          <p:nvPr>
            <p:ph type="title"/>
          </p:nvPr>
        </p:nvSpPr>
        <p:spPr>
          <a:xfrm>
            <a:off x="304800" y="5410200"/>
            <a:ext cx="8610600" cy="882650"/>
          </a:xfrm>
        </p:spPr>
        <p:txBody>
          <a:bodyPr/>
          <a:lstStyle>
            <a:lvl1pPr>
              <a:defRPr/>
            </a:lvl1pPr>
          </a:lstStyle>
          <a:p>
            <a:r>
              <a:rPr lang="ru-RU" smtClean="0"/>
              <a:t>Образец заголовка</a:t>
            </a:r>
            <a:endParaRPr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Содержимое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28" name="Содержимое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8" name="Дата 9"/>
          <p:cNvSpPr>
            <a:spLocks noGrp="1"/>
          </p:cNvSpPr>
          <p:nvPr>
            <p:ph type="dt" sz="half" idx="10"/>
          </p:nvPr>
        </p:nvSpPr>
        <p:spPr/>
        <p:txBody>
          <a:bodyPr/>
          <a:lstStyle>
            <a:lvl1pPr>
              <a:defRPr/>
            </a:lvl1pPr>
          </a:lstStyle>
          <a:p>
            <a:pPr>
              <a:defRPr/>
            </a:pPr>
            <a:fld id="{5EB97B9B-EF24-480F-A974-51F50F5A9648}" type="datetimeFigureOut">
              <a:rPr lang="ru-RU"/>
              <a:pPr>
                <a:defRPr/>
              </a:pPr>
              <a:t>15.03.2021</a:t>
            </a:fld>
            <a:endParaRPr lang="ru-RU"/>
          </a:p>
        </p:txBody>
      </p:sp>
      <p:sp>
        <p:nvSpPr>
          <p:cNvPr id="9" name="Нижний колонтитул 5"/>
          <p:cNvSpPr>
            <a:spLocks noGrp="1"/>
          </p:cNvSpPr>
          <p:nvPr>
            <p:ph type="ftr" sz="quarter" idx="11"/>
          </p:nvPr>
        </p:nvSpPr>
        <p:spPr/>
        <p:txBody>
          <a:bodyPr/>
          <a:lstStyle>
            <a:lvl1pPr>
              <a:defRPr/>
            </a:lvl1pPr>
          </a:lstStyle>
          <a:p>
            <a:pPr>
              <a:defRPr/>
            </a:pPr>
            <a:endParaRPr lang="ru-RU"/>
          </a:p>
        </p:txBody>
      </p:sp>
      <p:sp>
        <p:nvSpPr>
          <p:cNvPr id="10" name="Номер слайда 6"/>
          <p:cNvSpPr>
            <a:spLocks noGrp="1"/>
          </p:cNvSpPr>
          <p:nvPr>
            <p:ph type="sldNum" sz="quarter" idx="12"/>
          </p:nvPr>
        </p:nvSpPr>
        <p:spPr>
          <a:xfrm>
            <a:off x="8229600" y="6477000"/>
            <a:ext cx="762000" cy="247650"/>
          </a:xfrm>
        </p:spPr>
        <p:txBody>
          <a:bodyPr/>
          <a:lstStyle>
            <a:lvl1pPr>
              <a:defRPr/>
            </a:lvl1pPr>
          </a:lstStyle>
          <a:p>
            <a:pPr>
              <a:defRPr/>
            </a:pPr>
            <a:fld id="{DB9287DF-EC49-415B-80FB-FB8CA54F10B0}"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lang="ru-RU" smtClean="0"/>
              <a:t>Образец заголовка</a:t>
            </a:r>
            <a:endParaRPr lang="en-US"/>
          </a:p>
        </p:txBody>
      </p:sp>
      <p:sp>
        <p:nvSpPr>
          <p:cNvPr id="3" name="Дата 10"/>
          <p:cNvSpPr>
            <a:spLocks noGrp="1"/>
          </p:cNvSpPr>
          <p:nvPr>
            <p:ph type="dt" sz="half" idx="10"/>
          </p:nvPr>
        </p:nvSpPr>
        <p:spPr/>
        <p:txBody>
          <a:bodyPr/>
          <a:lstStyle>
            <a:lvl1pPr>
              <a:defRPr/>
            </a:lvl1pPr>
          </a:lstStyle>
          <a:p>
            <a:pPr>
              <a:defRPr/>
            </a:pPr>
            <a:fld id="{0C8FD173-1AB1-4C1D-94E1-2AF23200D012}" type="datetimeFigureOut">
              <a:rPr lang="ru-RU"/>
              <a:pPr>
                <a:defRPr/>
              </a:pPr>
              <a:t>15.03.2021</a:t>
            </a:fld>
            <a:endParaRPr lang="ru-RU"/>
          </a:p>
        </p:txBody>
      </p:sp>
      <p:sp>
        <p:nvSpPr>
          <p:cNvPr id="4" name="Нижний колонтитул 27"/>
          <p:cNvSpPr>
            <a:spLocks noGrp="1"/>
          </p:cNvSpPr>
          <p:nvPr>
            <p:ph type="ftr" sz="quarter" idx="11"/>
          </p:nvPr>
        </p:nvSpPr>
        <p:spPr/>
        <p:txBody>
          <a:bodyPr/>
          <a:lstStyle>
            <a:lvl1pPr>
              <a:defRPr/>
            </a:lvl1pPr>
          </a:lstStyle>
          <a:p>
            <a:pPr>
              <a:defRPr/>
            </a:pPr>
            <a:endParaRPr lang="ru-RU"/>
          </a:p>
        </p:txBody>
      </p:sp>
      <p:sp>
        <p:nvSpPr>
          <p:cNvPr id="5" name="Номер слайда 4"/>
          <p:cNvSpPr>
            <a:spLocks noGrp="1"/>
          </p:cNvSpPr>
          <p:nvPr>
            <p:ph type="sldNum" sz="quarter" idx="12"/>
          </p:nvPr>
        </p:nvSpPr>
        <p:spPr/>
        <p:txBody>
          <a:bodyPr/>
          <a:lstStyle>
            <a:lvl1pPr>
              <a:defRPr/>
            </a:lvl1pPr>
          </a:lstStyle>
          <a:p>
            <a:pPr>
              <a:defRPr/>
            </a:pPr>
            <a:fld id="{87796F1C-DBBB-4EA5-B498-40AA5C0D64A1}"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2"/>
          <p:cNvSpPr>
            <a:spLocks noGrp="1"/>
          </p:cNvSpPr>
          <p:nvPr>
            <p:ph type="dt" sz="half" idx="10"/>
          </p:nvPr>
        </p:nvSpPr>
        <p:spPr/>
        <p:txBody>
          <a:bodyPr/>
          <a:lstStyle>
            <a:lvl1pPr>
              <a:defRPr/>
            </a:lvl1pPr>
          </a:lstStyle>
          <a:p>
            <a:pPr>
              <a:defRPr/>
            </a:pPr>
            <a:fld id="{26895BA2-C53A-49F3-A441-D45421FD3148}" type="datetimeFigureOut">
              <a:rPr lang="ru-RU"/>
              <a:pPr>
                <a:defRPr/>
              </a:pPr>
              <a:t>15.03.2021</a:t>
            </a:fld>
            <a:endParaRPr lang="ru-RU"/>
          </a:p>
        </p:txBody>
      </p:sp>
      <p:sp>
        <p:nvSpPr>
          <p:cNvPr id="3" name="Нижний колонтитул 23"/>
          <p:cNvSpPr>
            <a:spLocks noGrp="1"/>
          </p:cNvSpPr>
          <p:nvPr>
            <p:ph type="ftr" sz="quarter" idx="11"/>
          </p:nvPr>
        </p:nvSpPr>
        <p:spPr/>
        <p:txBody>
          <a:bodyPr/>
          <a:lstStyle>
            <a:lvl1pPr>
              <a:defRPr/>
            </a:lvl1pPr>
          </a:lstStyle>
          <a:p>
            <a:pPr>
              <a:defRPr/>
            </a:pPr>
            <a:endParaRPr lang="ru-RU"/>
          </a:p>
        </p:txBody>
      </p:sp>
      <p:sp>
        <p:nvSpPr>
          <p:cNvPr id="4" name="Номер слайда 6"/>
          <p:cNvSpPr>
            <a:spLocks noGrp="1"/>
          </p:cNvSpPr>
          <p:nvPr>
            <p:ph type="sldNum" sz="quarter" idx="12"/>
          </p:nvPr>
        </p:nvSpPr>
        <p:spPr/>
        <p:txBody>
          <a:bodyPr/>
          <a:lstStyle>
            <a:lvl1pPr>
              <a:defRPr/>
            </a:lvl1pPr>
          </a:lstStyle>
          <a:p>
            <a:pPr>
              <a:defRPr/>
            </a:pPr>
            <a:fld id="{B403FBB4-5F43-4C3E-A20F-DC19032F11C3}"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5"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2" name="Заголовок 11"/>
          <p:cNvSpPr>
            <a:spLocks noGrp="1"/>
          </p:cNvSpPr>
          <p:nvPr>
            <p:ph type="title"/>
          </p:nvPr>
        </p:nvSpPr>
        <p:spPr>
          <a:xfrm>
            <a:off x="457200" y="5486400"/>
            <a:ext cx="8458200" cy="520700"/>
          </a:xfrm>
        </p:spPr>
        <p:txBody>
          <a:bodyPr/>
          <a:lstStyle>
            <a:lvl1pPr algn="l">
              <a:buNone/>
              <a:defRPr sz="2000" b="1"/>
            </a:lvl1pPr>
          </a:lstStyle>
          <a:p>
            <a:r>
              <a:rPr lang="ru-RU" smtClean="0"/>
              <a:t>Образец заголовка</a:t>
            </a:r>
            <a:endParaRPr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ru-RU" smtClean="0"/>
              <a:t>Образец текста</a:t>
            </a:r>
          </a:p>
        </p:txBody>
      </p:sp>
      <p:sp>
        <p:nvSpPr>
          <p:cNvPr id="14" name="Содержимое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Дата 24"/>
          <p:cNvSpPr>
            <a:spLocks noGrp="1"/>
          </p:cNvSpPr>
          <p:nvPr>
            <p:ph type="dt" sz="half" idx="10"/>
          </p:nvPr>
        </p:nvSpPr>
        <p:spPr/>
        <p:txBody>
          <a:bodyPr/>
          <a:lstStyle>
            <a:lvl1pPr>
              <a:defRPr/>
            </a:lvl1pPr>
          </a:lstStyle>
          <a:p>
            <a:pPr>
              <a:defRPr/>
            </a:pPr>
            <a:fld id="{CE259C38-99F8-4294-A55F-AB8CF9211581}" type="datetimeFigureOut">
              <a:rPr lang="ru-RU"/>
              <a:pPr>
                <a:defRPr/>
              </a:pPr>
              <a:t>15.03.2021</a:t>
            </a:fld>
            <a:endParaRPr lang="ru-RU"/>
          </a:p>
        </p:txBody>
      </p:sp>
      <p:sp>
        <p:nvSpPr>
          <p:cNvPr id="7" name="Нижний колонтитул 28"/>
          <p:cNvSpPr>
            <a:spLocks noGrp="1"/>
          </p:cNvSpPr>
          <p:nvPr>
            <p:ph type="ftr" sz="quarter" idx="11"/>
          </p:nvPr>
        </p:nvSpPr>
        <p:spPr/>
        <p:txBody>
          <a:bodyPr/>
          <a:lstStyle>
            <a:lvl1pPr>
              <a:defRPr/>
            </a:lvl1pPr>
          </a:lstStyle>
          <a:p>
            <a:pPr>
              <a:defRPr/>
            </a:pPr>
            <a:endParaRPr lang="ru-RU"/>
          </a:p>
        </p:txBody>
      </p:sp>
      <p:sp>
        <p:nvSpPr>
          <p:cNvPr id="8" name="Номер слайда 6"/>
          <p:cNvSpPr>
            <a:spLocks noGrp="1"/>
          </p:cNvSpPr>
          <p:nvPr>
            <p:ph type="sldNum" sz="quarter" idx="12"/>
          </p:nvPr>
        </p:nvSpPr>
        <p:spPr/>
        <p:txBody>
          <a:bodyPr/>
          <a:lstStyle>
            <a:lvl1pPr>
              <a:defRPr/>
            </a:lvl1pPr>
          </a:lstStyle>
          <a:p>
            <a:pPr>
              <a:defRPr/>
            </a:pPr>
            <a:fld id="{F2E5CCEF-5FB1-47A1-96EC-68B39E690785}"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normAutofit/>
          </a:bodyPr>
          <a:lstStyle>
            <a:lvl1pPr marL="0" indent="0">
              <a:buNone/>
              <a:defRPr sz="3200"/>
            </a:lvl1pPr>
          </a:lstStyle>
          <a:p>
            <a:pPr lvl="0"/>
            <a:r>
              <a:rPr lang="ru-RU" noProof="0" smtClean="0"/>
              <a:t>Вставка рисунка</a:t>
            </a:r>
            <a:endParaRPr lang="en-US" noProof="0" dirty="0"/>
          </a:p>
        </p:txBody>
      </p:sp>
      <p:sp>
        <p:nvSpPr>
          <p:cNvPr id="17" name="Заголовок 16"/>
          <p:cNvSpPr>
            <a:spLocks noGrp="1"/>
          </p:cNvSpPr>
          <p:nvPr>
            <p:ph type="title"/>
          </p:nvPr>
        </p:nvSpPr>
        <p:spPr>
          <a:xfrm>
            <a:off x="381000" y="4993760"/>
            <a:ext cx="5867400" cy="522288"/>
          </a:xfrm>
        </p:spPr>
        <p:txBody>
          <a:bodyPr/>
          <a:lstStyle>
            <a:lvl1pPr algn="l">
              <a:buNone/>
              <a:defRPr sz="2000" b="1"/>
            </a:lvl1pPr>
          </a:lstStyle>
          <a:p>
            <a:r>
              <a:rPr lang="ru-RU" smtClean="0"/>
              <a:t>Образец заголовка</a:t>
            </a:r>
            <a:endParaRPr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a:r>
              <a:rPr lang="ru-RU" smtClean="0"/>
              <a:t>Образец текста</a:t>
            </a:r>
          </a:p>
        </p:txBody>
      </p:sp>
      <p:sp>
        <p:nvSpPr>
          <p:cNvPr id="5" name="Дата 6"/>
          <p:cNvSpPr>
            <a:spLocks noGrp="1"/>
          </p:cNvSpPr>
          <p:nvPr>
            <p:ph type="dt" sz="half" idx="10"/>
          </p:nvPr>
        </p:nvSpPr>
        <p:spPr/>
        <p:txBody>
          <a:bodyPr/>
          <a:lstStyle>
            <a:lvl1pPr>
              <a:defRPr/>
            </a:lvl1pPr>
          </a:lstStyle>
          <a:p>
            <a:pPr>
              <a:defRPr/>
            </a:pPr>
            <a:fld id="{81A1CAD6-1E4C-428B-A7D6-39624908D905}" type="datetimeFigureOut">
              <a:rPr lang="ru-RU"/>
              <a:pPr>
                <a:defRPr/>
              </a:pPr>
              <a:t>15.03.2021</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30"/>
          <p:cNvSpPr>
            <a:spLocks noGrp="1"/>
          </p:cNvSpPr>
          <p:nvPr>
            <p:ph type="sldNum" sz="quarter" idx="12"/>
          </p:nvPr>
        </p:nvSpPr>
        <p:spPr/>
        <p:txBody>
          <a:bodyPr/>
          <a:lstStyle>
            <a:lvl1pPr>
              <a:defRPr/>
            </a:lvl1pPr>
          </a:lstStyle>
          <a:p>
            <a:pPr>
              <a:defRPr/>
            </a:pPr>
            <a:fld id="{1BE59EAF-213B-46BD-B3C3-D15A055163DA}"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029" name="Текст 7"/>
          <p:cNvSpPr>
            <a:spLocks noGrp="1"/>
          </p:cNvSpPr>
          <p:nvPr>
            <p:ph type="body" idx="1"/>
          </p:nvPr>
        </p:nvSpPr>
        <p:spPr bwMode="auto">
          <a:xfrm>
            <a:off x="304800" y="1554163"/>
            <a:ext cx="86868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fontAlgn="auto" latinLnBrk="0" hangingPunct="1">
              <a:spcBef>
                <a:spcPts val="0"/>
              </a:spcBef>
              <a:spcAft>
                <a:spcPts val="0"/>
              </a:spcAft>
              <a:defRPr kumimoji="0" sz="1200" smtClean="0">
                <a:solidFill>
                  <a:schemeClr val="accent1">
                    <a:shade val="75000"/>
                  </a:schemeClr>
                </a:solidFill>
                <a:latin typeface="+mn-lt"/>
                <a:cs typeface="+mn-cs"/>
              </a:defRPr>
            </a:lvl1pPr>
          </a:lstStyle>
          <a:p>
            <a:pPr>
              <a:defRPr/>
            </a:pPr>
            <a:fld id="{CC5BC958-7CE5-4033-BFF0-5BCED3B4595B}" type="datetimeFigureOut">
              <a:rPr lang="ru-RU"/>
              <a:pPr>
                <a:defRPr/>
              </a:pPr>
              <a:t>15.03.2021</a:t>
            </a:fld>
            <a:endParaRPr lang="ru-RU"/>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fontAlgn="auto" latinLnBrk="0" hangingPunct="1">
              <a:spcBef>
                <a:spcPts val="0"/>
              </a:spcBef>
              <a:spcAft>
                <a:spcPts val="0"/>
              </a:spcAft>
              <a:defRPr kumimoji="0" sz="1200">
                <a:solidFill>
                  <a:schemeClr val="accent1">
                    <a:shade val="75000"/>
                  </a:schemeClr>
                </a:solidFill>
                <a:latin typeface="+mn-lt"/>
                <a:cs typeface="+mn-cs"/>
              </a:defRPr>
            </a:lvl1pPr>
          </a:lstStyle>
          <a:p>
            <a:pPr>
              <a:defRPr/>
            </a:pPr>
            <a:endParaRPr lang="ru-RU"/>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fontAlgn="auto" latinLnBrk="0" hangingPunct="1">
              <a:spcBef>
                <a:spcPts val="0"/>
              </a:spcBef>
              <a:spcAft>
                <a:spcPts val="0"/>
              </a:spcAft>
              <a:defRPr kumimoji="0" sz="1200" smtClean="0">
                <a:solidFill>
                  <a:schemeClr val="accent1">
                    <a:shade val="75000"/>
                  </a:schemeClr>
                </a:solidFill>
                <a:latin typeface="+mn-lt"/>
                <a:cs typeface="+mn-cs"/>
              </a:defRPr>
            </a:lvl1pPr>
          </a:lstStyle>
          <a:p>
            <a:pPr>
              <a:defRPr/>
            </a:pPr>
            <a:fld id="{7D599BE3-81C7-4B97-9B6E-C7C382A4F968}" type="slidenum">
              <a:rPr lang="ru-RU"/>
              <a:pPr>
                <a:defRPr/>
              </a:pPr>
              <a:t>‹#›</a:t>
            </a:fld>
            <a:endParaRPr lang="ru-RU"/>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lang="ru-RU" smtClean="0"/>
              <a:t>Образец заголовка</a:t>
            </a:r>
            <a:endParaRPr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1" r:id="rId4"/>
    <p:sldLayoutId id="2147483675" r:id="rId5"/>
    <p:sldLayoutId id="2147483670" r:id="rId6"/>
    <p:sldLayoutId id="2147483676" r:id="rId7"/>
    <p:sldLayoutId id="2147483677" r:id="rId8"/>
    <p:sldLayoutId id="2147483678" r:id="rId9"/>
    <p:sldLayoutId id="2147483669" r:id="rId10"/>
    <p:sldLayoutId id="2147483679" r:id="rId11"/>
  </p:sldLayoutIdLst>
  <p:txStyles>
    <p:titleStyle>
      <a:lvl1pPr algn="l" rtl="0" fontAlgn="base">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fontAlgn="base">
        <a:spcBef>
          <a:spcPct val="0"/>
        </a:spcBef>
        <a:spcAft>
          <a:spcPct val="0"/>
        </a:spcAft>
        <a:defRPr sz="3600">
          <a:solidFill>
            <a:schemeClr val="tx2"/>
          </a:solidFill>
          <a:latin typeface="Franklin Gothic Medium" pitchFamily="34" charset="0"/>
        </a:defRPr>
      </a:lvl2pPr>
      <a:lvl3pPr algn="l" rtl="0" fontAlgn="base">
        <a:spcBef>
          <a:spcPct val="0"/>
        </a:spcBef>
        <a:spcAft>
          <a:spcPct val="0"/>
        </a:spcAft>
        <a:defRPr sz="3600">
          <a:solidFill>
            <a:schemeClr val="tx2"/>
          </a:solidFill>
          <a:latin typeface="Franklin Gothic Medium" pitchFamily="34" charset="0"/>
        </a:defRPr>
      </a:lvl3pPr>
      <a:lvl4pPr algn="l" rtl="0" fontAlgn="base">
        <a:spcBef>
          <a:spcPct val="0"/>
        </a:spcBef>
        <a:spcAft>
          <a:spcPct val="0"/>
        </a:spcAft>
        <a:defRPr sz="3600">
          <a:solidFill>
            <a:schemeClr val="tx2"/>
          </a:solidFill>
          <a:latin typeface="Franklin Gothic Medium" pitchFamily="34" charset="0"/>
        </a:defRPr>
      </a:lvl4pPr>
      <a:lvl5pPr algn="l" rtl="0" fontAlgn="base">
        <a:spcBef>
          <a:spcPct val="0"/>
        </a:spcBef>
        <a:spcAft>
          <a:spcPct val="0"/>
        </a:spcAft>
        <a:defRPr sz="3600">
          <a:solidFill>
            <a:schemeClr val="tx2"/>
          </a:solidFill>
          <a:latin typeface="Franklin Gothic Medium" pitchFamily="34" charset="0"/>
        </a:defRPr>
      </a:lvl5pPr>
      <a:lvl6pPr marL="457200" algn="l" rtl="0" fontAlgn="base">
        <a:spcBef>
          <a:spcPct val="0"/>
        </a:spcBef>
        <a:spcAft>
          <a:spcPct val="0"/>
        </a:spcAft>
        <a:defRPr sz="3600">
          <a:solidFill>
            <a:schemeClr val="tx2"/>
          </a:solidFill>
          <a:latin typeface="Franklin Gothic Medium" pitchFamily="34" charset="0"/>
        </a:defRPr>
      </a:lvl6pPr>
      <a:lvl7pPr marL="914400" algn="l" rtl="0" fontAlgn="base">
        <a:spcBef>
          <a:spcPct val="0"/>
        </a:spcBef>
        <a:spcAft>
          <a:spcPct val="0"/>
        </a:spcAft>
        <a:defRPr sz="3600">
          <a:solidFill>
            <a:schemeClr val="tx2"/>
          </a:solidFill>
          <a:latin typeface="Franklin Gothic Medium" pitchFamily="34" charset="0"/>
        </a:defRPr>
      </a:lvl7pPr>
      <a:lvl8pPr marL="1371600" algn="l" rtl="0" fontAlgn="base">
        <a:spcBef>
          <a:spcPct val="0"/>
        </a:spcBef>
        <a:spcAft>
          <a:spcPct val="0"/>
        </a:spcAft>
        <a:defRPr sz="3600">
          <a:solidFill>
            <a:schemeClr val="tx2"/>
          </a:solidFill>
          <a:latin typeface="Franklin Gothic Medium" pitchFamily="34" charset="0"/>
        </a:defRPr>
      </a:lvl8pPr>
      <a:lvl9pPr marL="1828800" algn="l" rtl="0" fontAlgn="base">
        <a:spcBef>
          <a:spcPct val="0"/>
        </a:spcBef>
        <a:spcAft>
          <a:spcPct val="0"/>
        </a:spcAft>
        <a:defRPr sz="3600">
          <a:solidFill>
            <a:schemeClr val="tx2"/>
          </a:solidFill>
          <a:latin typeface="Franklin Gothic Medium" pitchFamily="34" charset="0"/>
        </a:defRPr>
      </a:lvl9pPr>
    </p:titleStyle>
    <p:bodyStyle>
      <a:lvl1pPr marL="342900" indent="-342900" algn="l" rtl="0" fontAlgn="base">
        <a:spcBef>
          <a:spcPct val="20000"/>
        </a:spcBef>
        <a:spcAft>
          <a:spcPct val="0"/>
        </a:spcAft>
        <a:buClr>
          <a:schemeClr val="accent1"/>
        </a:buClr>
        <a:buSzPct val="70000"/>
        <a:buFont typeface="Wingdings 2" pitchFamily="18" charset="2"/>
        <a:buChar char=""/>
        <a:defRPr sz="3200" kern="1200">
          <a:solidFill>
            <a:schemeClr val="tx2"/>
          </a:solidFill>
          <a:latin typeface="+mn-lt"/>
          <a:ea typeface="+mn-ea"/>
          <a:cs typeface="+mn-cs"/>
        </a:defRPr>
      </a:lvl1pPr>
      <a:lvl2pPr marL="742950" indent="-285750" algn="l" rtl="0" fontAlgn="base">
        <a:spcBef>
          <a:spcPct val="20000"/>
        </a:spcBef>
        <a:spcAft>
          <a:spcPct val="0"/>
        </a:spcAft>
        <a:buClr>
          <a:schemeClr val="accent1"/>
        </a:buClr>
        <a:buSzPct val="70000"/>
        <a:buFont typeface="Wingdings 2" pitchFamily="18" charset="2"/>
        <a:buChar char=""/>
        <a:defRPr sz="2800" kern="1200">
          <a:solidFill>
            <a:schemeClr val="tx2"/>
          </a:solidFill>
          <a:latin typeface="+mn-lt"/>
          <a:ea typeface="+mn-ea"/>
          <a:cs typeface="+mn-cs"/>
        </a:defRPr>
      </a:lvl2pPr>
      <a:lvl3pPr marL="1143000" indent="-228600" algn="l" rtl="0" fontAlgn="base">
        <a:spcBef>
          <a:spcPct val="20000"/>
        </a:spcBef>
        <a:spcAft>
          <a:spcPct val="0"/>
        </a:spcAft>
        <a:buClr>
          <a:schemeClr val="accent1"/>
        </a:buClr>
        <a:buSzPct val="70000"/>
        <a:buFont typeface="Wingdings 2" pitchFamily="18" charset="2"/>
        <a:buChar char=""/>
        <a:defRPr sz="2400" kern="1200">
          <a:solidFill>
            <a:schemeClr val="tx2"/>
          </a:solidFill>
          <a:latin typeface="+mn-lt"/>
          <a:ea typeface="+mn-ea"/>
          <a:cs typeface="+mn-cs"/>
        </a:defRPr>
      </a:lvl3pPr>
      <a:lvl4pPr marL="1600200" indent="-228600" algn="l" rtl="0" fontAlgn="base">
        <a:spcBef>
          <a:spcPct val="20000"/>
        </a:spcBef>
        <a:spcAft>
          <a:spcPct val="0"/>
        </a:spcAft>
        <a:buClr>
          <a:schemeClr val="accent1"/>
        </a:buClr>
        <a:buSzPct val="70000"/>
        <a:buFont typeface="Wingdings 2" pitchFamily="18" charset="2"/>
        <a:buChar char=""/>
        <a:defRPr sz="2000" kern="1200">
          <a:solidFill>
            <a:schemeClr val="tx2"/>
          </a:solidFill>
          <a:latin typeface="+mn-lt"/>
          <a:ea typeface="+mn-ea"/>
          <a:cs typeface="+mn-cs"/>
        </a:defRPr>
      </a:lvl4pPr>
      <a:lvl5pPr marL="2057400" indent="-228600" algn="l" rtl="0" fontAlgn="base">
        <a:spcBef>
          <a:spcPct val="20000"/>
        </a:spcBef>
        <a:spcAft>
          <a:spcPct val="0"/>
        </a:spcAft>
        <a:buClr>
          <a:schemeClr val="accent1"/>
        </a:buClr>
        <a:buSzPct val="60000"/>
        <a:buFont typeface="Wingdings 2" pitchFamily="18" charset="2"/>
        <a:buChar char=""/>
        <a:defRPr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p:txBody>
          <a:bodyPr>
            <a:noAutofit/>
          </a:bodyPr>
          <a:lstStyle/>
          <a:p>
            <a:pPr algn="ctr" fontAlgn="auto">
              <a:spcAft>
                <a:spcPts val="0"/>
              </a:spcAft>
              <a:buFont typeface="Wingdings 2"/>
              <a:buNone/>
              <a:defRPr/>
            </a:pPr>
            <a:r>
              <a:rPr lang="ru-RU" sz="6600" dirty="0" smtClean="0">
                <a:latin typeface="Times New Roman" pitchFamily="18" charset="0"/>
                <a:cs typeface="Times New Roman" pitchFamily="18" charset="0"/>
              </a:rPr>
              <a:t>Тема: «Анатомия и физиология женских половых органов»</a:t>
            </a:r>
            <a:endParaRPr lang="ru-RU" sz="66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Содержимое 2"/>
          <p:cNvSpPr>
            <a:spLocks noGrp="1"/>
          </p:cNvSpPr>
          <p:nvPr>
            <p:ph idx="1"/>
          </p:nvPr>
        </p:nvSpPr>
        <p:spPr>
          <a:xfrm>
            <a:off x="304800" y="285750"/>
            <a:ext cx="8686800" cy="5794375"/>
          </a:xfrm>
        </p:spPr>
        <p:txBody>
          <a:bodyPr/>
          <a:lstStyle/>
          <a:p>
            <a:pPr>
              <a:buFont typeface="Wingdings 2" pitchFamily="18" charset="2"/>
              <a:buNone/>
            </a:pPr>
            <a:r>
              <a:rPr lang="ru-RU" sz="2400" smtClean="0">
                <a:latin typeface="Times New Roman" pitchFamily="18" charset="0"/>
                <a:cs typeface="Times New Roman" pitchFamily="18" charset="0"/>
              </a:rPr>
              <a:t>Матка</a:t>
            </a:r>
            <a:r>
              <a:rPr lang="ru-RU" sz="2000" smtClean="0">
                <a:latin typeface="Times New Roman" pitchFamily="18" charset="0"/>
                <a:cs typeface="Times New Roman" pitchFamily="18" charset="0"/>
              </a:rPr>
              <a:t> (</a:t>
            </a:r>
            <a:r>
              <a:rPr lang="en-US" sz="2000" smtClean="0">
                <a:latin typeface="Times New Roman" pitchFamily="18" charset="0"/>
                <a:cs typeface="Times New Roman" pitchFamily="18" charset="0"/>
              </a:rPr>
              <a:t>uterus</a:t>
            </a:r>
            <a:r>
              <a:rPr lang="ru-RU" sz="2000" smtClean="0">
                <a:latin typeface="Times New Roman" pitchFamily="18" charset="0"/>
                <a:cs typeface="Times New Roman" pitchFamily="18" charset="0"/>
              </a:rPr>
              <a:t>, </a:t>
            </a:r>
            <a:r>
              <a:rPr lang="en-US" sz="2000" smtClean="0">
                <a:latin typeface="Times New Roman" pitchFamily="18" charset="0"/>
                <a:cs typeface="Times New Roman" pitchFamily="18" charset="0"/>
              </a:rPr>
              <a:t>metra</a:t>
            </a:r>
            <a:r>
              <a:rPr lang="ru-RU" sz="2000" smtClean="0">
                <a:latin typeface="Times New Roman" pitchFamily="18" charset="0"/>
                <a:cs typeface="Times New Roman" pitchFamily="18" charset="0"/>
              </a:rPr>
              <a:t>) – располагается в центре малого таза, обладает</a:t>
            </a:r>
          </a:p>
          <a:p>
            <a:pPr>
              <a:buFont typeface="Wingdings 2" pitchFamily="18" charset="2"/>
              <a:buNone/>
            </a:pPr>
            <a:r>
              <a:rPr lang="ru-RU" sz="2000" smtClean="0">
                <a:latin typeface="Times New Roman" pitchFamily="18" charset="0"/>
                <a:cs typeface="Times New Roman" pitchFamily="18" charset="0"/>
              </a:rPr>
              <a:t>физиологической подвижностью за счет связочного аппарата, это</a:t>
            </a:r>
          </a:p>
          <a:p>
            <a:pPr>
              <a:buFont typeface="Wingdings 2" pitchFamily="18" charset="2"/>
              <a:buNone/>
            </a:pPr>
            <a:r>
              <a:rPr lang="ru-RU" sz="2000" smtClean="0">
                <a:latin typeface="Times New Roman" pitchFamily="18" charset="0"/>
                <a:cs typeface="Times New Roman" pitchFamily="18" charset="0"/>
              </a:rPr>
              <a:t>гладкомышечный полый орган, грушевидной формы.</a:t>
            </a:r>
          </a:p>
          <a:p>
            <a:pPr>
              <a:buFont typeface="Wingdings 2" pitchFamily="18" charset="2"/>
              <a:buNone/>
            </a:pPr>
            <a:r>
              <a:rPr lang="ru-RU" sz="2000" smtClean="0">
                <a:latin typeface="Times New Roman" pitchFamily="18" charset="0"/>
                <a:cs typeface="Times New Roman" pitchFamily="18" charset="0"/>
              </a:rPr>
              <a:t>Матка состоит из трех отделов: шейки, перешейка и тела.</a:t>
            </a:r>
          </a:p>
          <a:p>
            <a:pPr>
              <a:buFont typeface="Wingdings 2" pitchFamily="18" charset="2"/>
              <a:buNone/>
            </a:pPr>
            <a:r>
              <a:rPr lang="ru-RU" sz="2000" smtClean="0">
                <a:latin typeface="Times New Roman" pitchFamily="18" charset="0"/>
                <a:cs typeface="Times New Roman" pitchFamily="18" charset="0"/>
              </a:rPr>
              <a:t>Стенка матки состоит из трех слоев:</a:t>
            </a:r>
          </a:p>
          <a:p>
            <a:pPr>
              <a:buClr>
                <a:schemeClr val="tx1"/>
              </a:buClr>
              <a:buFont typeface="Wingdings" pitchFamily="2" charset="2"/>
              <a:buChar char="Ø"/>
            </a:pPr>
            <a:r>
              <a:rPr lang="ru-RU" sz="2000" smtClean="0">
                <a:latin typeface="Times New Roman" pitchFamily="18" charset="0"/>
                <a:cs typeface="Times New Roman" pitchFamily="18" charset="0"/>
              </a:rPr>
              <a:t>Внутренний – слизистая оболочка (эндометрий)</a:t>
            </a:r>
          </a:p>
          <a:p>
            <a:pPr>
              <a:buClr>
                <a:schemeClr val="tx1"/>
              </a:buClr>
              <a:buFont typeface="Wingdings" pitchFamily="2" charset="2"/>
              <a:buChar char="Ø"/>
            </a:pPr>
            <a:r>
              <a:rPr lang="ru-RU" sz="2000" smtClean="0">
                <a:latin typeface="Times New Roman" pitchFamily="18" charset="0"/>
                <a:cs typeface="Times New Roman" pitchFamily="18" charset="0"/>
              </a:rPr>
              <a:t>Средний – мышечная оболочка (миометрий)</a:t>
            </a:r>
          </a:p>
          <a:p>
            <a:pPr>
              <a:buClr>
                <a:schemeClr val="tx1"/>
              </a:buClr>
              <a:buFont typeface="Wingdings" pitchFamily="2" charset="2"/>
              <a:buChar char="Ø"/>
            </a:pPr>
            <a:r>
              <a:rPr lang="ru-RU" sz="2000" smtClean="0">
                <a:latin typeface="Times New Roman" pitchFamily="18" charset="0"/>
                <a:cs typeface="Times New Roman" pitchFamily="18" charset="0"/>
              </a:rPr>
              <a:t>Наружный – серозная оболочка (периметрий).  </a:t>
            </a:r>
          </a:p>
          <a:p>
            <a:pPr>
              <a:buFont typeface="Wingdings 2" pitchFamily="18" charset="2"/>
              <a:buNone/>
            </a:pPr>
            <a:endParaRPr lang="ru-RU" sz="2000" smtClean="0">
              <a:latin typeface="Times New Roman" pitchFamily="18" charset="0"/>
              <a:cs typeface="Times New Roman" pitchFamily="18" charset="0"/>
            </a:endParaRPr>
          </a:p>
        </p:txBody>
      </p:sp>
      <p:pic>
        <p:nvPicPr>
          <p:cNvPr id="4" name="Рисунок 3" descr="endometrit.jpg"/>
          <p:cNvPicPr>
            <a:picLocks noChangeAspect="1"/>
          </p:cNvPicPr>
          <p:nvPr/>
        </p:nvPicPr>
        <p:blipFill>
          <a:blip r:embed="rId2"/>
          <a:stretch>
            <a:fillRect/>
          </a:stretch>
        </p:blipFill>
        <p:spPr>
          <a:xfrm>
            <a:off x="2428860" y="3357562"/>
            <a:ext cx="5143536" cy="3286124"/>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Содержимое 2"/>
          <p:cNvSpPr>
            <a:spLocks noGrp="1"/>
          </p:cNvSpPr>
          <p:nvPr>
            <p:ph idx="1"/>
          </p:nvPr>
        </p:nvSpPr>
        <p:spPr>
          <a:xfrm>
            <a:off x="304800" y="142875"/>
            <a:ext cx="8686800" cy="6715125"/>
          </a:xfrm>
        </p:spPr>
        <p:txBody>
          <a:bodyPr/>
          <a:lstStyle/>
          <a:p>
            <a:pPr>
              <a:buFont typeface="Wingdings 2" pitchFamily="18" charset="2"/>
              <a:buNone/>
            </a:pPr>
            <a:r>
              <a:rPr lang="ru-RU" sz="2400" smtClean="0">
                <a:latin typeface="Times New Roman" pitchFamily="18" charset="0"/>
                <a:cs typeface="Times New Roman" pitchFamily="18" charset="0"/>
              </a:rPr>
              <a:t>Шейка матки </a:t>
            </a:r>
            <a:r>
              <a:rPr lang="ru-RU" sz="1800" smtClean="0">
                <a:latin typeface="Times New Roman" pitchFamily="18" charset="0"/>
                <a:cs typeface="Times New Roman" pitchFamily="18" charset="0"/>
              </a:rPr>
              <a:t>(cervix, collum </a:t>
            </a:r>
            <a:r>
              <a:rPr lang="en-US" sz="1800" smtClean="0">
                <a:latin typeface="Times New Roman" pitchFamily="18" charset="0"/>
                <a:cs typeface="Times New Roman" pitchFamily="18" charset="0"/>
              </a:rPr>
              <a:t>uteri</a:t>
            </a:r>
            <a:r>
              <a:rPr lang="ru-RU" sz="1800" smtClean="0">
                <a:latin typeface="Times New Roman" pitchFamily="18" charset="0"/>
                <a:cs typeface="Times New Roman" pitchFamily="18" charset="0"/>
              </a:rPr>
              <a:t>), составляет приблизительно треть всей длины</a:t>
            </a:r>
          </a:p>
          <a:p>
            <a:pPr>
              <a:buFont typeface="Wingdings 2" pitchFamily="18" charset="2"/>
              <a:buNone/>
            </a:pPr>
            <a:r>
              <a:rPr lang="ru-RU" sz="1800" smtClean="0">
                <a:latin typeface="Times New Roman" pitchFamily="18" charset="0"/>
                <a:cs typeface="Times New Roman" pitchFamily="18" charset="0"/>
              </a:rPr>
              <a:t>матки. Шейка делится на влагалищную часть и надвлагалищную. Шейка матки у</a:t>
            </a:r>
          </a:p>
          <a:p>
            <a:pPr>
              <a:buFont typeface="Wingdings 2" pitchFamily="18" charset="2"/>
              <a:buNone/>
            </a:pPr>
            <a:r>
              <a:rPr lang="ru-RU" sz="1800" smtClean="0">
                <a:latin typeface="Times New Roman" pitchFamily="18" charset="0"/>
                <a:cs typeface="Times New Roman" pitchFamily="18" charset="0"/>
              </a:rPr>
              <a:t>нерожавших женщин – конической формы, у рожавших – цилиндрической формы.</a:t>
            </a:r>
          </a:p>
          <a:p>
            <a:pPr>
              <a:buFont typeface="Wingdings 2" pitchFamily="18" charset="2"/>
              <a:buNone/>
            </a:pPr>
            <a:r>
              <a:rPr lang="ru-RU" sz="1800" smtClean="0">
                <a:latin typeface="Times New Roman" pitchFamily="18" charset="0"/>
                <a:cs typeface="Times New Roman" pitchFamily="18" charset="0"/>
              </a:rPr>
              <a:t>Внутри шейки проходит шеечный или цервикальный канал, который имеет 2 зева:</a:t>
            </a:r>
          </a:p>
          <a:p>
            <a:pPr>
              <a:buFont typeface="Wingdings 2" pitchFamily="18" charset="2"/>
              <a:buNone/>
            </a:pPr>
            <a:r>
              <a:rPr lang="ru-RU" sz="1800" smtClean="0">
                <a:latin typeface="Times New Roman" pitchFamily="18" charset="0"/>
                <a:cs typeface="Times New Roman" pitchFamily="18" charset="0"/>
              </a:rPr>
              <a:t>внутренний и наружный. У нерожавшей женщины наружный зев точечной формы, у</a:t>
            </a:r>
          </a:p>
          <a:p>
            <a:pPr>
              <a:buFont typeface="Wingdings 2" pitchFamily="18" charset="2"/>
              <a:buNone/>
            </a:pPr>
            <a:r>
              <a:rPr lang="ru-RU" sz="1800" smtClean="0">
                <a:latin typeface="Times New Roman" pitchFamily="18" charset="0"/>
                <a:cs typeface="Times New Roman" pitchFamily="18" charset="0"/>
              </a:rPr>
              <a:t>рожавшей – в виде поперечной щели. </a:t>
            </a:r>
          </a:p>
        </p:txBody>
      </p:sp>
      <p:pic>
        <p:nvPicPr>
          <p:cNvPr id="4" name="Рисунок 3" descr="308415.jpg"/>
          <p:cNvPicPr>
            <a:picLocks noChangeAspect="1"/>
          </p:cNvPicPr>
          <p:nvPr/>
        </p:nvPicPr>
        <p:blipFill>
          <a:blip r:embed="rId2"/>
          <a:stretch>
            <a:fillRect/>
          </a:stretch>
        </p:blipFill>
        <p:spPr>
          <a:xfrm>
            <a:off x="714348" y="2714620"/>
            <a:ext cx="7924237" cy="3690947"/>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Содержимое 2"/>
          <p:cNvSpPr>
            <a:spLocks noGrp="1"/>
          </p:cNvSpPr>
          <p:nvPr>
            <p:ph idx="1"/>
          </p:nvPr>
        </p:nvSpPr>
        <p:spPr>
          <a:xfrm>
            <a:off x="304800" y="285750"/>
            <a:ext cx="8686800" cy="5794375"/>
          </a:xfrm>
        </p:spPr>
        <p:txBody>
          <a:bodyPr/>
          <a:lstStyle/>
          <a:p>
            <a:pPr>
              <a:buFont typeface="Wingdings 2" pitchFamily="18" charset="2"/>
              <a:buNone/>
            </a:pPr>
            <a:r>
              <a:rPr lang="ru-RU" sz="2400" smtClean="0">
                <a:latin typeface="Times New Roman" pitchFamily="18" charset="0"/>
                <a:cs typeface="Times New Roman" pitchFamily="18" charset="0"/>
              </a:rPr>
              <a:t>Маточные трубы </a:t>
            </a:r>
            <a:r>
              <a:rPr lang="ru-RU" sz="1800" smtClean="0">
                <a:latin typeface="Times New Roman" pitchFamily="18" charset="0"/>
                <a:cs typeface="Times New Roman" pitchFamily="18" charset="0"/>
              </a:rPr>
              <a:t>(</a:t>
            </a:r>
            <a:r>
              <a:rPr lang="en-US" sz="1800" smtClean="0">
                <a:latin typeface="Times New Roman" pitchFamily="18" charset="0"/>
                <a:cs typeface="Times New Roman" pitchFamily="18" charset="0"/>
              </a:rPr>
              <a:t>tubae uterinae</a:t>
            </a:r>
            <a:r>
              <a:rPr lang="ru-RU" sz="1800" smtClean="0">
                <a:latin typeface="Times New Roman" pitchFamily="18" charset="0"/>
                <a:cs typeface="Times New Roman" pitchFamily="18" charset="0"/>
              </a:rPr>
              <a:t>) – это парный орган, их называют фаллопиевы</a:t>
            </a:r>
          </a:p>
          <a:p>
            <a:pPr>
              <a:buFont typeface="Wingdings 2" pitchFamily="18" charset="2"/>
              <a:buNone/>
            </a:pPr>
            <a:r>
              <a:rPr lang="ru-RU" sz="1800" smtClean="0">
                <a:latin typeface="Times New Roman" pitchFamily="18" charset="0"/>
                <a:cs typeface="Times New Roman" pitchFamily="18" charset="0"/>
              </a:rPr>
              <a:t>трубы, отходят от дна матки в области ее углов, идут к боковым стенкам таза в составе</a:t>
            </a:r>
          </a:p>
          <a:p>
            <a:pPr>
              <a:buFont typeface="Wingdings 2" pitchFamily="18" charset="2"/>
              <a:buNone/>
            </a:pPr>
            <a:r>
              <a:rPr lang="ru-RU" sz="1800" smtClean="0">
                <a:latin typeface="Times New Roman" pitchFamily="18" charset="0"/>
                <a:cs typeface="Times New Roman" pitchFamily="18" charset="0"/>
              </a:rPr>
              <a:t>широких маточных связок. Маточные трубы являются яйцеводами, по которым</a:t>
            </a:r>
          </a:p>
          <a:p>
            <a:pPr>
              <a:buFont typeface="Wingdings 2" pitchFamily="18" charset="2"/>
              <a:buNone/>
            </a:pPr>
            <a:r>
              <a:rPr lang="ru-RU" sz="1800" smtClean="0">
                <a:latin typeface="Times New Roman" pitchFamily="18" charset="0"/>
                <a:cs typeface="Times New Roman" pitchFamily="18" charset="0"/>
              </a:rPr>
              <a:t>яйцеклетка попадает в полость матки</a:t>
            </a:r>
            <a:r>
              <a:rPr lang="ru-RU" sz="1800" smtClean="0"/>
              <a:t>. </a:t>
            </a:r>
            <a:endParaRPr lang="ru-RU" sz="1800" smtClean="0">
              <a:latin typeface="Times New Roman" pitchFamily="18" charset="0"/>
              <a:cs typeface="Times New Roman" pitchFamily="18" charset="0"/>
            </a:endParaRPr>
          </a:p>
        </p:txBody>
      </p:sp>
      <p:pic>
        <p:nvPicPr>
          <p:cNvPr id="24578" name="Рисунок 3" descr="Gidrosalpinks.jpg"/>
          <p:cNvPicPr>
            <a:picLocks noChangeAspect="1"/>
          </p:cNvPicPr>
          <p:nvPr/>
        </p:nvPicPr>
        <p:blipFill>
          <a:blip r:embed="rId2"/>
          <a:srcRect/>
          <a:stretch>
            <a:fillRect/>
          </a:stretch>
        </p:blipFill>
        <p:spPr bwMode="auto">
          <a:xfrm>
            <a:off x="1214438" y="2428875"/>
            <a:ext cx="6572250" cy="3962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Содержимое 2"/>
          <p:cNvSpPr>
            <a:spLocks noGrp="1"/>
          </p:cNvSpPr>
          <p:nvPr>
            <p:ph idx="1"/>
          </p:nvPr>
        </p:nvSpPr>
        <p:spPr>
          <a:xfrm>
            <a:off x="304800" y="142875"/>
            <a:ext cx="8686800" cy="5937250"/>
          </a:xfrm>
        </p:spPr>
        <p:txBody>
          <a:bodyPr/>
          <a:lstStyle/>
          <a:p>
            <a:pPr>
              <a:buFont typeface="Wingdings 2" pitchFamily="18" charset="2"/>
              <a:buNone/>
            </a:pPr>
            <a:r>
              <a:rPr lang="ru-RU" sz="2400" smtClean="0">
                <a:latin typeface="Times New Roman" pitchFamily="18" charset="0"/>
                <a:cs typeface="Times New Roman" pitchFamily="18" charset="0"/>
              </a:rPr>
              <a:t>Яичники</a:t>
            </a:r>
            <a:r>
              <a:rPr lang="ru-RU" sz="1800" smtClean="0">
                <a:latin typeface="Times New Roman" pitchFamily="18" charset="0"/>
                <a:cs typeface="Times New Roman" pitchFamily="18" charset="0"/>
              </a:rPr>
              <a:t> (</a:t>
            </a:r>
            <a:r>
              <a:rPr lang="en-US" sz="1800" smtClean="0">
                <a:latin typeface="Times New Roman" pitchFamily="18" charset="0"/>
                <a:cs typeface="Times New Roman" pitchFamily="18" charset="0"/>
              </a:rPr>
              <a:t>ovarium</a:t>
            </a:r>
            <a:r>
              <a:rPr lang="ru-RU" sz="1800" smtClean="0">
                <a:latin typeface="Times New Roman" pitchFamily="18" charset="0"/>
                <a:cs typeface="Times New Roman" pitchFamily="18" charset="0"/>
              </a:rPr>
              <a:t>) – это женские парные половые железы (гонады), располагаются</a:t>
            </a:r>
          </a:p>
          <a:p>
            <a:pPr>
              <a:buFont typeface="Wingdings 2" pitchFamily="18" charset="2"/>
              <a:buNone/>
            </a:pPr>
            <a:r>
              <a:rPr lang="ru-RU" sz="1800" smtClean="0">
                <a:latin typeface="Times New Roman" pitchFamily="18" charset="0"/>
                <a:cs typeface="Times New Roman" pitchFamily="18" charset="0"/>
              </a:rPr>
              <a:t>на заднем листке широкой маточной связки, ниже маточных труб, имеют форму</a:t>
            </a:r>
          </a:p>
          <a:p>
            <a:pPr>
              <a:buFont typeface="Wingdings 2" pitchFamily="18" charset="2"/>
              <a:buNone/>
            </a:pPr>
            <a:r>
              <a:rPr lang="ru-RU" sz="1800" smtClean="0">
                <a:latin typeface="Times New Roman" pitchFamily="18" charset="0"/>
                <a:cs typeface="Times New Roman" pitchFamily="18" charset="0"/>
              </a:rPr>
              <a:t>миндаля. В фолликуле происходит  рост и развитие яйцеклетки. Основные функции</a:t>
            </a:r>
          </a:p>
          <a:p>
            <a:pPr>
              <a:buFont typeface="Wingdings 2" pitchFamily="18" charset="2"/>
              <a:buNone/>
            </a:pPr>
            <a:r>
              <a:rPr lang="ru-RU" sz="1800" smtClean="0">
                <a:latin typeface="Times New Roman" pitchFamily="18" charset="0"/>
                <a:cs typeface="Times New Roman" pitchFamily="18" charset="0"/>
              </a:rPr>
              <a:t>яичников: репродуктивная (в фолликулах созревают яйцеклетки), гормональная</a:t>
            </a:r>
          </a:p>
          <a:p>
            <a:pPr>
              <a:buFont typeface="Wingdings 2" pitchFamily="18" charset="2"/>
              <a:buNone/>
            </a:pPr>
            <a:r>
              <a:rPr lang="ru-RU" sz="1800" smtClean="0">
                <a:latin typeface="Times New Roman" pitchFamily="18" charset="0"/>
                <a:cs typeface="Times New Roman" pitchFamily="18" charset="0"/>
              </a:rPr>
              <a:t>(выработка эстрогенов и прогестерона)</a:t>
            </a:r>
          </a:p>
        </p:txBody>
      </p:sp>
      <p:pic>
        <p:nvPicPr>
          <p:cNvPr id="4" name="Рисунок 3" descr="zabolevanija_jaichnikov_i_matki2.jpg"/>
          <p:cNvPicPr>
            <a:picLocks noChangeAspect="1"/>
          </p:cNvPicPr>
          <p:nvPr/>
        </p:nvPicPr>
        <p:blipFill>
          <a:blip r:embed="rId2"/>
          <a:stretch>
            <a:fillRect/>
          </a:stretch>
        </p:blipFill>
        <p:spPr>
          <a:xfrm>
            <a:off x="1500166" y="2214554"/>
            <a:ext cx="6072230" cy="4327686"/>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fontAlgn="auto">
              <a:spcAft>
                <a:spcPts val="0"/>
              </a:spcAft>
              <a:defRPr/>
            </a:pPr>
            <a:r>
              <a:rPr lang="ru-RU" sz="3100" dirty="0" smtClean="0">
                <a:latin typeface="Times New Roman" pitchFamily="18" charset="0"/>
                <a:cs typeface="Times New Roman" pitchFamily="18" charset="0"/>
              </a:rPr>
              <a:t>Связочный аппарат</a:t>
            </a:r>
            <a:r>
              <a:rPr lang="ru-RU" dirty="0" smtClean="0"/>
              <a:t/>
            </a:r>
            <a:br>
              <a:rPr lang="ru-RU" dirty="0" smtClean="0"/>
            </a:br>
            <a:endParaRPr lang="ru-RU" dirty="0"/>
          </a:p>
        </p:txBody>
      </p:sp>
      <p:sp>
        <p:nvSpPr>
          <p:cNvPr id="26626" name="Содержимое 2"/>
          <p:cNvSpPr>
            <a:spLocks noGrp="1"/>
          </p:cNvSpPr>
          <p:nvPr>
            <p:ph idx="1"/>
          </p:nvPr>
        </p:nvSpPr>
        <p:spPr/>
        <p:txBody>
          <a:bodyPr/>
          <a:lstStyle/>
          <a:p>
            <a:pPr>
              <a:buFont typeface="Wingdings 2" pitchFamily="18" charset="2"/>
              <a:buNone/>
            </a:pPr>
            <a:r>
              <a:rPr lang="ru-RU" sz="2000" smtClean="0">
                <a:latin typeface="Times New Roman" pitchFamily="18" charset="0"/>
                <a:cs typeface="Times New Roman" pitchFamily="18" charset="0"/>
              </a:rPr>
              <a:t>Обеспечивается наличием:</a:t>
            </a:r>
          </a:p>
          <a:p>
            <a:pPr>
              <a:buFont typeface="Wingdings" pitchFamily="2" charset="2"/>
              <a:buChar char="v"/>
            </a:pPr>
            <a:r>
              <a:rPr lang="ru-RU" sz="2000" smtClean="0">
                <a:latin typeface="Times New Roman" pitchFamily="18" charset="0"/>
                <a:cs typeface="Times New Roman" pitchFamily="18" charset="0"/>
              </a:rPr>
              <a:t>Подвешивающего аппарата</a:t>
            </a:r>
          </a:p>
          <a:p>
            <a:pPr>
              <a:buFont typeface="Wingdings" pitchFamily="2" charset="2"/>
              <a:buChar char="v"/>
            </a:pPr>
            <a:r>
              <a:rPr lang="ru-RU" sz="2000" smtClean="0">
                <a:latin typeface="Times New Roman" pitchFamily="18" charset="0"/>
                <a:cs typeface="Times New Roman" pitchFamily="18" charset="0"/>
              </a:rPr>
              <a:t>Фиксирующего аппарата</a:t>
            </a:r>
          </a:p>
          <a:p>
            <a:pPr>
              <a:buFont typeface="Wingdings" pitchFamily="2" charset="2"/>
              <a:buChar char="v"/>
            </a:pPr>
            <a:r>
              <a:rPr lang="ru-RU" sz="2000" smtClean="0">
                <a:latin typeface="Times New Roman" pitchFamily="18" charset="0"/>
                <a:cs typeface="Times New Roman" pitchFamily="18" charset="0"/>
              </a:rPr>
              <a:t>Поддерживающего аппарата</a:t>
            </a:r>
          </a:p>
          <a:p>
            <a:pPr>
              <a:buFont typeface="Wingdings 2" pitchFamily="18" charset="2"/>
              <a:buNone/>
            </a:pPr>
            <a:endParaRPr lang="ru-RU" smtClean="0"/>
          </a:p>
        </p:txBody>
      </p:sp>
      <p:pic>
        <p:nvPicPr>
          <p:cNvPr id="6" name="Рисунок 5" descr="3.jpg"/>
          <p:cNvPicPr>
            <a:picLocks noChangeAspect="1"/>
          </p:cNvPicPr>
          <p:nvPr/>
        </p:nvPicPr>
        <p:blipFill>
          <a:blip r:embed="rId2" cstate="print"/>
          <a:stretch>
            <a:fillRect/>
          </a:stretch>
        </p:blipFill>
        <p:spPr>
          <a:xfrm>
            <a:off x="4071934" y="1857364"/>
            <a:ext cx="4714908" cy="444699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Содержимое 2"/>
          <p:cNvSpPr>
            <a:spLocks noGrp="1"/>
          </p:cNvSpPr>
          <p:nvPr>
            <p:ph idx="1"/>
          </p:nvPr>
        </p:nvSpPr>
        <p:spPr>
          <a:xfrm>
            <a:off x="304800" y="214313"/>
            <a:ext cx="8686800" cy="6429375"/>
          </a:xfrm>
        </p:spPr>
        <p:txBody>
          <a:bodyPr/>
          <a:lstStyle/>
          <a:p>
            <a:pPr>
              <a:buFont typeface="Wingdings 2" pitchFamily="18" charset="2"/>
              <a:buNone/>
            </a:pPr>
            <a:r>
              <a:rPr lang="ru-RU" sz="1800" smtClean="0">
                <a:latin typeface="Times New Roman" pitchFamily="18" charset="0"/>
                <a:cs typeface="Times New Roman" pitchFamily="18" charset="0"/>
              </a:rPr>
              <a:t>Подвешивающий аппарат матки и ее придатков представлен парными связками, которые соединяют эти органы друг с другом и его стенками таза:</a:t>
            </a:r>
          </a:p>
          <a:p>
            <a:pPr>
              <a:buFont typeface="Wingdings" pitchFamily="2" charset="2"/>
              <a:buChar char="Ø"/>
            </a:pPr>
            <a:r>
              <a:rPr lang="ru-RU" sz="1800" b="1" smtClean="0">
                <a:latin typeface="Times New Roman" pitchFamily="18" charset="0"/>
                <a:cs typeface="Times New Roman" pitchFamily="18" charset="0"/>
              </a:rPr>
              <a:t>Широкая маточная связка </a:t>
            </a:r>
            <a:r>
              <a:rPr lang="ru-RU" sz="1800" smtClean="0">
                <a:latin typeface="Times New Roman" pitchFamily="18" charset="0"/>
                <a:cs typeface="Times New Roman" pitchFamily="18" charset="0"/>
              </a:rPr>
              <a:t>– парная складка брюшины, покрывающая тело матки и трубы, составляет их серозный покров. Широкие связки идут к боковым стенкам таза. На задней их поверхности в боковых отделах расположены яичники;</a:t>
            </a:r>
          </a:p>
          <a:p>
            <a:pPr>
              <a:buFont typeface="Wingdings" pitchFamily="2" charset="2"/>
              <a:buChar char="Ø"/>
            </a:pPr>
            <a:r>
              <a:rPr lang="ru-RU" sz="1800" b="1" smtClean="0">
                <a:latin typeface="Times New Roman" pitchFamily="18" charset="0"/>
                <a:cs typeface="Times New Roman" pitchFamily="18" charset="0"/>
              </a:rPr>
              <a:t>Поддерживающая связка яичника</a:t>
            </a:r>
            <a:r>
              <a:rPr lang="ru-RU" sz="1800" smtClean="0">
                <a:latin typeface="Times New Roman" pitchFamily="18" charset="0"/>
                <a:cs typeface="Times New Roman" pitchFamily="18" charset="0"/>
              </a:rPr>
              <a:t> – наружная часть широкой связки, идущая от яичника и ампулярной части трубы к боковой стенке таза; </a:t>
            </a:r>
          </a:p>
          <a:p>
            <a:pPr>
              <a:buFont typeface="Wingdings" pitchFamily="2" charset="2"/>
              <a:buChar char="Ø"/>
            </a:pPr>
            <a:r>
              <a:rPr lang="ru-RU" sz="1800" b="1" smtClean="0">
                <a:latin typeface="Times New Roman" pitchFamily="18" charset="0"/>
                <a:cs typeface="Times New Roman" pitchFamily="18" charset="0"/>
              </a:rPr>
              <a:t>Собственная связка яичника </a:t>
            </a:r>
            <a:r>
              <a:rPr lang="ru-RU" sz="1800" smtClean="0">
                <a:latin typeface="Times New Roman" pitchFamily="18" charset="0"/>
                <a:cs typeface="Times New Roman" pitchFamily="18" charset="0"/>
              </a:rPr>
              <a:t>– проходит в толще заднего листа широкой связки от яичника к матке;</a:t>
            </a:r>
          </a:p>
          <a:p>
            <a:pPr>
              <a:buFont typeface="Wingdings" pitchFamily="2" charset="2"/>
              <a:buChar char="Ø"/>
            </a:pPr>
            <a:r>
              <a:rPr lang="ru-RU" sz="1800" b="1" smtClean="0">
                <a:latin typeface="Times New Roman" pitchFamily="18" charset="0"/>
                <a:cs typeface="Times New Roman" pitchFamily="18" charset="0"/>
              </a:rPr>
              <a:t>Крупная маточная связка </a:t>
            </a:r>
            <a:r>
              <a:rPr lang="ru-RU" sz="1800" smtClean="0">
                <a:latin typeface="Times New Roman" pitchFamily="18" charset="0"/>
                <a:cs typeface="Times New Roman" pitchFamily="18" charset="0"/>
              </a:rPr>
              <a:t>– длинной 10-15 см., диаметром 3-5 мм., начинается кпереди и книзу от трубных углов матки, идет под передними листами широких связок в паховых каналах, разветвляется в толще больших половых губ.</a:t>
            </a:r>
          </a:p>
          <a:p>
            <a:endParaRPr lang="ru-RU" sz="2400" smtClean="0">
              <a:latin typeface="Times New Roman" pitchFamily="18" charset="0"/>
              <a:cs typeface="Times New Roman" pitchFamily="18" charset="0"/>
            </a:endParaRPr>
          </a:p>
        </p:txBody>
      </p:sp>
      <p:pic>
        <p:nvPicPr>
          <p:cNvPr id="27650" name="Рисунок 3" descr="Безымянный.png"/>
          <p:cNvPicPr>
            <a:picLocks noChangeAspect="1"/>
          </p:cNvPicPr>
          <p:nvPr/>
        </p:nvPicPr>
        <p:blipFill>
          <a:blip r:embed="rId2"/>
          <a:srcRect/>
          <a:stretch>
            <a:fillRect/>
          </a:stretch>
        </p:blipFill>
        <p:spPr bwMode="auto">
          <a:xfrm>
            <a:off x="1643063" y="3857625"/>
            <a:ext cx="5715000" cy="3000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Содержимое 2"/>
          <p:cNvSpPr>
            <a:spLocks noGrp="1"/>
          </p:cNvSpPr>
          <p:nvPr>
            <p:ph idx="1"/>
          </p:nvPr>
        </p:nvSpPr>
        <p:spPr>
          <a:xfrm>
            <a:off x="304800" y="142875"/>
            <a:ext cx="8686800" cy="6500813"/>
          </a:xfrm>
        </p:spPr>
        <p:txBody>
          <a:bodyPr/>
          <a:lstStyle/>
          <a:p>
            <a:pPr>
              <a:buFont typeface="Wingdings 2" pitchFamily="18" charset="2"/>
              <a:buNone/>
            </a:pPr>
            <a:r>
              <a:rPr lang="ru-RU" sz="2000" smtClean="0">
                <a:latin typeface="Times New Roman" pitchFamily="18" charset="0"/>
                <a:cs typeface="Times New Roman" pitchFamily="18" charset="0"/>
              </a:rPr>
              <a:t>Фиксирующий аппарат матки составляет:</a:t>
            </a:r>
          </a:p>
          <a:p>
            <a:pPr>
              <a:buFont typeface="Wingdings" pitchFamily="2" charset="2"/>
              <a:buChar char="Ø"/>
            </a:pPr>
            <a:r>
              <a:rPr lang="ru-RU" sz="2000" b="1" smtClean="0">
                <a:latin typeface="Times New Roman" pitchFamily="18" charset="0"/>
                <a:cs typeface="Times New Roman" pitchFamily="18" charset="0"/>
              </a:rPr>
              <a:t>Поперечная (главная) связка матки</a:t>
            </a:r>
            <a:r>
              <a:rPr lang="ru-RU" sz="2000" smtClean="0">
                <a:latin typeface="Times New Roman" pitchFamily="18" charset="0"/>
                <a:cs typeface="Times New Roman" pitchFamily="18" charset="0"/>
              </a:rPr>
              <a:t>, состоит из гладкомышечных и соединительно-тканных элементов, окружающих шейку матки на уровне внутреннего зева, фиксирует матку к тазовому дну;</a:t>
            </a:r>
          </a:p>
          <a:p>
            <a:pPr>
              <a:buFont typeface="Wingdings" pitchFamily="2" charset="2"/>
              <a:buChar char="Ø"/>
            </a:pPr>
            <a:r>
              <a:rPr lang="ru-RU" sz="2000" b="1" smtClean="0">
                <a:latin typeface="Times New Roman" pitchFamily="18" charset="0"/>
                <a:cs typeface="Times New Roman" pitchFamily="18" charset="0"/>
              </a:rPr>
              <a:t>Пузырно-маточные и лобково-пузырные связки </a:t>
            </a:r>
            <a:r>
              <a:rPr lang="ru-RU" sz="2000" smtClean="0">
                <a:latin typeface="Times New Roman" pitchFamily="18" charset="0"/>
                <a:cs typeface="Times New Roman" pitchFamily="18" charset="0"/>
              </a:rPr>
              <a:t>(гладкомышечные и соединительно-тканные волокна), идущие от нижней части передней поверхности матки к мочевому пузырю и лобку;</a:t>
            </a:r>
          </a:p>
          <a:p>
            <a:pPr>
              <a:buFont typeface="Wingdings" pitchFamily="2" charset="2"/>
              <a:buChar char="Ø"/>
            </a:pPr>
            <a:r>
              <a:rPr lang="ru-RU" sz="2000" b="1" smtClean="0">
                <a:latin typeface="Times New Roman" pitchFamily="18" charset="0"/>
                <a:cs typeface="Times New Roman" pitchFamily="18" charset="0"/>
              </a:rPr>
              <a:t>Крестцово-маточные связки</a:t>
            </a:r>
            <a:r>
              <a:rPr lang="ru-RU" sz="2000" smtClean="0">
                <a:latin typeface="Times New Roman" pitchFamily="18" charset="0"/>
                <a:cs typeface="Times New Roman" pitchFamily="18" charset="0"/>
              </a:rPr>
              <a:t>, идут от задней поверхности шейки матки, несколько ниже уровня ее внутреннего зева, охватывают с боков прямую кишку и сливаются с тазовой фасцией на внутренней поверхности крестца. В положении стоя крестцово-маточные связки направлены почти вертикально и поддерживают шейку матки.</a:t>
            </a:r>
          </a:p>
          <a:p>
            <a:endParaRPr lang="ru-RU" smtClean="0"/>
          </a:p>
        </p:txBody>
      </p:sp>
      <p:pic>
        <p:nvPicPr>
          <p:cNvPr id="28674" name="Рисунок 3" descr="Безымянный.png"/>
          <p:cNvPicPr>
            <a:picLocks noChangeAspect="1"/>
          </p:cNvPicPr>
          <p:nvPr/>
        </p:nvPicPr>
        <p:blipFill>
          <a:blip r:embed="rId2"/>
          <a:srcRect/>
          <a:stretch>
            <a:fillRect/>
          </a:stretch>
        </p:blipFill>
        <p:spPr bwMode="auto">
          <a:xfrm>
            <a:off x="2143125" y="4071938"/>
            <a:ext cx="5426075" cy="27860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fontAlgn="auto">
              <a:spcAft>
                <a:spcPts val="0"/>
              </a:spcAft>
              <a:defRPr/>
            </a:pPr>
            <a:r>
              <a:rPr lang="ru-RU" sz="2800" dirty="0" smtClean="0">
                <a:latin typeface="Times New Roman" pitchFamily="18" charset="0"/>
                <a:cs typeface="Times New Roman" pitchFamily="18" charset="0"/>
              </a:rPr>
              <a:t>Кровоснабжение женских половых органов</a:t>
            </a:r>
            <a:endParaRPr lang="ru-RU" sz="2800" dirty="0">
              <a:latin typeface="Times New Roman" pitchFamily="18" charset="0"/>
              <a:cs typeface="Times New Roman" pitchFamily="18" charset="0"/>
            </a:endParaRPr>
          </a:p>
        </p:txBody>
      </p:sp>
      <p:sp>
        <p:nvSpPr>
          <p:cNvPr id="3" name="Содержимое 2"/>
          <p:cNvSpPr>
            <a:spLocks noGrp="1"/>
          </p:cNvSpPr>
          <p:nvPr>
            <p:ph idx="1"/>
          </p:nvPr>
        </p:nvSpPr>
        <p:spPr>
          <a:xfrm>
            <a:off x="304800" y="1554163"/>
            <a:ext cx="8686800" cy="4803775"/>
          </a:xfrm>
        </p:spPr>
        <p:txBody>
          <a:bodyPr>
            <a:normAutofit fontScale="70000" lnSpcReduction="20000"/>
          </a:bodyPr>
          <a:lstStyle/>
          <a:p>
            <a:pPr fontAlgn="auto">
              <a:spcAft>
                <a:spcPts val="0"/>
              </a:spcAft>
              <a:buFont typeface="Wingdings 2"/>
              <a:buNone/>
              <a:defRPr/>
            </a:pPr>
            <a:r>
              <a:rPr lang="ru-RU" sz="3400" dirty="0" smtClean="0">
                <a:latin typeface="Times New Roman" pitchFamily="18" charset="0"/>
                <a:cs typeface="Times New Roman" pitchFamily="18" charset="0"/>
              </a:rPr>
              <a:t>Кровоснабжение наружных половых органов осуществляется парными срамными артериями (</a:t>
            </a:r>
            <a:r>
              <a:rPr lang="en-US" sz="3400" dirty="0" smtClean="0">
                <a:latin typeface="Times New Roman" pitchFamily="18" charset="0"/>
                <a:cs typeface="Times New Roman" pitchFamily="18" charset="0"/>
              </a:rPr>
              <a:t>a</a:t>
            </a:r>
            <a:r>
              <a:rPr lang="ru-RU" sz="3400" dirty="0" smtClean="0">
                <a:latin typeface="Times New Roman" pitchFamily="18" charset="0"/>
                <a:cs typeface="Times New Roman" pitchFamily="18" charset="0"/>
              </a:rPr>
              <a:t>. </a:t>
            </a:r>
            <a:r>
              <a:rPr lang="ru-RU" sz="3400" dirty="0">
                <a:latin typeface="Times New Roman" pitchFamily="18" charset="0"/>
                <a:cs typeface="Times New Roman" pitchFamily="18" charset="0"/>
              </a:rPr>
              <a:t>р</a:t>
            </a:r>
            <a:r>
              <a:rPr lang="en-US" sz="3400" dirty="0" err="1" smtClean="0">
                <a:latin typeface="Times New Roman" pitchFamily="18" charset="0"/>
                <a:cs typeface="Times New Roman" pitchFamily="18" charset="0"/>
              </a:rPr>
              <a:t>udenda</a:t>
            </a:r>
            <a:r>
              <a:rPr lang="ru-RU" sz="3400" dirty="0" smtClean="0">
                <a:latin typeface="Times New Roman" pitchFamily="18" charset="0"/>
                <a:cs typeface="Times New Roman" pitchFamily="18" charset="0"/>
              </a:rPr>
              <a:t>), которые отходят от внутренних подвздошных артерий, кровоснабжают вульву, нижнюю треть влагалища, промежность и прямую кишку.</a:t>
            </a:r>
          </a:p>
          <a:p>
            <a:pPr fontAlgn="auto">
              <a:spcAft>
                <a:spcPts val="0"/>
              </a:spcAft>
              <a:buFont typeface="Wingdings 2"/>
              <a:buNone/>
              <a:defRPr/>
            </a:pPr>
            <a:r>
              <a:rPr lang="ru-RU" sz="3400" dirty="0" smtClean="0">
                <a:latin typeface="Times New Roman" pitchFamily="18" charset="0"/>
                <a:cs typeface="Times New Roman" pitchFamily="18" charset="0"/>
              </a:rPr>
              <a:t>Внутренние половые органы кровоснабжают парными маточными (</a:t>
            </a:r>
            <a:r>
              <a:rPr lang="en-US" sz="3400" dirty="0" smtClean="0">
                <a:latin typeface="Times New Roman" pitchFamily="18" charset="0"/>
                <a:cs typeface="Times New Roman" pitchFamily="18" charset="0"/>
              </a:rPr>
              <a:t>a</a:t>
            </a:r>
            <a:r>
              <a:rPr lang="ru-RU"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uterina</a:t>
            </a:r>
            <a:r>
              <a:rPr lang="ru-RU" sz="3400" dirty="0" smtClean="0">
                <a:latin typeface="Times New Roman" pitchFamily="18" charset="0"/>
                <a:cs typeface="Times New Roman" pitchFamily="18" charset="0"/>
              </a:rPr>
              <a:t>) и яичниковыми артериями (</a:t>
            </a:r>
            <a:r>
              <a:rPr lang="en-US" sz="3400" dirty="0" smtClean="0">
                <a:latin typeface="Times New Roman" pitchFamily="18" charset="0"/>
                <a:cs typeface="Times New Roman" pitchFamily="18" charset="0"/>
              </a:rPr>
              <a:t>a</a:t>
            </a:r>
            <a:r>
              <a:rPr lang="ru-RU"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ovarica</a:t>
            </a:r>
            <a:r>
              <a:rPr lang="ru-RU" sz="3400" dirty="0" smtClean="0">
                <a:latin typeface="Times New Roman" pitchFamily="18" charset="0"/>
                <a:cs typeface="Times New Roman" pitchFamily="18" charset="0"/>
              </a:rPr>
              <a:t>). Маточные артерии отходят от внутренних подвздошных артерий, идут в околоматочной клетчатке к боковым стенкам матки, на уровне внутреннего зева шейки матки делятся на 2 ветви:</a:t>
            </a:r>
          </a:p>
          <a:p>
            <a:pPr fontAlgn="auto">
              <a:spcAft>
                <a:spcPts val="0"/>
              </a:spcAft>
              <a:buFont typeface="Wingdings" pitchFamily="2" charset="2"/>
              <a:buChar char="Ø"/>
              <a:defRPr/>
            </a:pPr>
            <a:r>
              <a:rPr lang="ru-RU" sz="3400" dirty="0" smtClean="0">
                <a:latin typeface="Times New Roman" pitchFamily="18" charset="0"/>
                <a:cs typeface="Times New Roman" pitchFamily="18" charset="0"/>
              </a:rPr>
              <a:t>Нисходящие ветви кровоснабжают шейку матки, верхнюю и среднюю треть влагалища (</a:t>
            </a:r>
            <a:r>
              <a:rPr lang="ru-RU" sz="3400" dirty="0" err="1" smtClean="0">
                <a:latin typeface="Times New Roman" pitchFamily="18" charset="0"/>
                <a:cs typeface="Times New Roman" pitchFamily="18" charset="0"/>
              </a:rPr>
              <a:t>шеечно-влагалищная</a:t>
            </a:r>
            <a:r>
              <a:rPr lang="ru-RU" sz="3400" dirty="0" smtClean="0">
                <a:latin typeface="Times New Roman" pitchFamily="18" charset="0"/>
                <a:cs typeface="Times New Roman" pitchFamily="18" charset="0"/>
              </a:rPr>
              <a:t> ветвь); </a:t>
            </a:r>
          </a:p>
          <a:p>
            <a:pPr fontAlgn="auto">
              <a:spcAft>
                <a:spcPts val="0"/>
              </a:spcAft>
              <a:buFont typeface="Wingdings" pitchFamily="2" charset="2"/>
              <a:buChar char="Ø"/>
              <a:defRPr/>
            </a:pPr>
            <a:r>
              <a:rPr lang="ru-RU" sz="3400" dirty="0" smtClean="0">
                <a:latin typeface="Times New Roman" pitchFamily="18" charset="0"/>
                <a:cs typeface="Times New Roman" pitchFamily="18" charset="0"/>
              </a:rPr>
              <a:t>Восходящие поднимаются по ребру матки и кровоснабжают тело матки и маточные трубы.</a:t>
            </a:r>
          </a:p>
          <a:p>
            <a:pPr fontAlgn="auto">
              <a:spcAft>
                <a:spcPts val="0"/>
              </a:spcAft>
              <a:buFont typeface="Wingdings 2"/>
              <a:buChar char=""/>
              <a:defRPr/>
            </a:pPr>
            <a:endParaRPr lang="ru-RU"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fontAlgn="auto">
              <a:spcAft>
                <a:spcPts val="0"/>
              </a:spcAft>
              <a:defRPr/>
            </a:pPr>
            <a:r>
              <a:rPr lang="ru-RU" sz="3100" dirty="0" smtClean="0">
                <a:latin typeface="Times New Roman" pitchFamily="18" charset="0"/>
                <a:cs typeface="Times New Roman" pitchFamily="18" charset="0"/>
              </a:rPr>
              <a:t>Лимфатическая система</a:t>
            </a:r>
            <a:r>
              <a:rPr lang="ru-RU" dirty="0" smtClean="0"/>
              <a:t/>
            </a:r>
            <a:br>
              <a:rPr lang="ru-RU" dirty="0" smtClean="0"/>
            </a:br>
            <a:endParaRPr lang="ru-RU" dirty="0"/>
          </a:p>
        </p:txBody>
      </p:sp>
      <p:sp>
        <p:nvSpPr>
          <p:cNvPr id="30722" name="Содержимое 2"/>
          <p:cNvSpPr>
            <a:spLocks noGrp="1"/>
          </p:cNvSpPr>
          <p:nvPr>
            <p:ph idx="1"/>
          </p:nvPr>
        </p:nvSpPr>
        <p:spPr/>
        <p:txBody>
          <a:bodyPr/>
          <a:lstStyle/>
          <a:p>
            <a:pPr>
              <a:buFont typeface="Wingdings 2" pitchFamily="18" charset="2"/>
              <a:buNone/>
            </a:pPr>
            <a:r>
              <a:rPr lang="ru-RU" sz="2000" smtClean="0">
                <a:latin typeface="Times New Roman" pitchFamily="18" charset="0"/>
                <a:cs typeface="Times New Roman" pitchFamily="18" charset="0"/>
              </a:rPr>
              <a:t>Лимфа от наружных половых органов и нижней трети влагалища собирается в лимфатические сосуды и идет к паховым лимфатическим узлам. Лимфа от шейки матки, верхней и средней трети влагалища идет к лимфатическим узлам по ходу подвздошных и подчревных сосудов. Лимфа о тела матки, маточных труб и яичников идет к лимфатическим узлам по ходу брюшной аорты и нижней полой вены.</a:t>
            </a:r>
          </a:p>
          <a:p>
            <a:endParaRPr lang="ru-RU" smtClean="0"/>
          </a:p>
        </p:txBody>
      </p:sp>
      <p:pic>
        <p:nvPicPr>
          <p:cNvPr id="30723" name="Рисунок 3" descr="Безымянный.png"/>
          <p:cNvPicPr>
            <a:picLocks noChangeAspect="1"/>
          </p:cNvPicPr>
          <p:nvPr/>
        </p:nvPicPr>
        <p:blipFill>
          <a:blip r:embed="rId2"/>
          <a:srcRect/>
          <a:stretch>
            <a:fillRect/>
          </a:stretch>
        </p:blipFill>
        <p:spPr bwMode="auto">
          <a:xfrm>
            <a:off x="1928813" y="3500438"/>
            <a:ext cx="5357812" cy="33575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fontAlgn="auto">
              <a:spcAft>
                <a:spcPts val="0"/>
              </a:spcAft>
              <a:defRPr/>
            </a:pPr>
            <a:r>
              <a:rPr lang="ru-RU" sz="3100" dirty="0" smtClean="0">
                <a:latin typeface="Times New Roman" pitchFamily="18" charset="0"/>
                <a:cs typeface="Times New Roman" pitchFamily="18" charset="0"/>
              </a:rPr>
              <a:t>Иннервация</a:t>
            </a:r>
            <a:r>
              <a:rPr lang="ru-RU" dirty="0" smtClean="0"/>
              <a:t/>
            </a:r>
            <a:br>
              <a:rPr lang="ru-RU" dirty="0" smtClean="0"/>
            </a:br>
            <a:endParaRPr lang="ru-RU" dirty="0"/>
          </a:p>
        </p:txBody>
      </p:sp>
      <p:sp>
        <p:nvSpPr>
          <p:cNvPr id="31746" name="Содержимое 2"/>
          <p:cNvSpPr>
            <a:spLocks noGrp="1"/>
          </p:cNvSpPr>
          <p:nvPr>
            <p:ph idx="1"/>
          </p:nvPr>
        </p:nvSpPr>
        <p:spPr>
          <a:xfrm>
            <a:off x="304800" y="1143000"/>
            <a:ext cx="8686800" cy="4937125"/>
          </a:xfrm>
        </p:spPr>
        <p:txBody>
          <a:bodyPr/>
          <a:lstStyle/>
          <a:p>
            <a:pPr>
              <a:buFont typeface="Wingdings 2" pitchFamily="18" charset="2"/>
              <a:buNone/>
            </a:pPr>
            <a:r>
              <a:rPr lang="ru-RU" sz="2000" smtClean="0">
                <a:latin typeface="Times New Roman" pitchFamily="18" charset="0"/>
                <a:cs typeface="Times New Roman" pitchFamily="18" charset="0"/>
              </a:rPr>
              <a:t>Иннервация наружных половых органов и мышц тазового дна осуществляется срамными нервами (</a:t>
            </a:r>
            <a:r>
              <a:rPr lang="en-US" sz="2000" smtClean="0">
                <a:latin typeface="Times New Roman" pitchFamily="18" charset="0"/>
                <a:cs typeface="Times New Roman" pitchFamily="18" charset="0"/>
              </a:rPr>
              <a:t>n</a:t>
            </a:r>
            <a:r>
              <a:rPr lang="ru-RU" sz="2000" smtClean="0">
                <a:latin typeface="Times New Roman" pitchFamily="18" charset="0"/>
                <a:cs typeface="Times New Roman" pitchFamily="18" charset="0"/>
              </a:rPr>
              <a:t>. </a:t>
            </a:r>
            <a:r>
              <a:rPr lang="en-US" sz="2000" smtClean="0">
                <a:latin typeface="Times New Roman" pitchFamily="18" charset="0"/>
                <a:cs typeface="Times New Roman" pitchFamily="18" charset="0"/>
              </a:rPr>
              <a:t>pudendus</a:t>
            </a:r>
            <a:r>
              <a:rPr lang="ru-RU" sz="2000" smtClean="0">
                <a:latin typeface="Times New Roman" pitchFamily="18" charset="0"/>
                <a:cs typeface="Times New Roman" pitchFamily="18" charset="0"/>
              </a:rPr>
              <a:t>), которые берут начало от внутреннего крестцового нерва. Иннервация внутренних половых органов осуществляется спинномозговыми поясничными нервами, симпатическими и парасимпатическими волокнами из нервных сплетений. Влагалище, шейка матки, тело матки, маточные трубы, мочевой пузырь  иннервируются из маточно-влагалищного сплетения. Яичники и маточные трубы иннервируются из яичникового сплетения.</a:t>
            </a:r>
          </a:p>
          <a:p>
            <a:pPr>
              <a:buFont typeface="Wingdings 2" pitchFamily="18" charset="2"/>
              <a:buNone/>
            </a:pPr>
            <a:r>
              <a:rPr lang="ru-RU" sz="2000" smtClean="0">
                <a:latin typeface="Times New Roman" pitchFamily="18" charset="0"/>
                <a:cs typeface="Times New Roman" pitchFamily="18" charset="0"/>
              </a:rPr>
              <a:t>Тело матки преимущественно получает симпатические волокна, шейка матки и влагалище – парасимпатические</a:t>
            </a:r>
            <a:r>
              <a:rPr lang="ru-RU" sz="2600" smtClean="0">
                <a:latin typeface="Times New Roman" pitchFamily="18" charset="0"/>
                <a:cs typeface="Times New Roman" pitchFamily="18" charset="0"/>
              </a:rPr>
              <a:t>. </a:t>
            </a:r>
          </a:p>
          <a:p>
            <a:endParaRPr lang="ru-RU" smtClean="0"/>
          </a:p>
        </p:txBody>
      </p:sp>
      <p:pic>
        <p:nvPicPr>
          <p:cNvPr id="31747" name="Рисунок 3" descr="Безымянный.png"/>
          <p:cNvPicPr>
            <a:picLocks noChangeAspect="1"/>
          </p:cNvPicPr>
          <p:nvPr/>
        </p:nvPicPr>
        <p:blipFill>
          <a:blip r:embed="rId2"/>
          <a:srcRect/>
          <a:stretch>
            <a:fillRect/>
          </a:stretch>
        </p:blipFill>
        <p:spPr bwMode="auto">
          <a:xfrm>
            <a:off x="2428875" y="4357688"/>
            <a:ext cx="4643438" cy="25003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fontAlgn="auto">
              <a:spcAft>
                <a:spcPts val="0"/>
              </a:spcAft>
              <a:defRPr/>
            </a:pPr>
            <a:r>
              <a:rPr lang="ru-RU" sz="3200" dirty="0" smtClean="0">
                <a:latin typeface="Times New Roman" pitchFamily="18" charset="0"/>
                <a:cs typeface="Times New Roman" pitchFamily="18" charset="0"/>
              </a:rPr>
              <a:t>План лекции:</a:t>
            </a:r>
            <a:endParaRPr lang="ru-RU" sz="3200" dirty="0">
              <a:latin typeface="Times New Roman" pitchFamily="18" charset="0"/>
              <a:cs typeface="Times New Roman" pitchFamily="18" charset="0"/>
            </a:endParaRPr>
          </a:p>
        </p:txBody>
      </p:sp>
      <p:sp>
        <p:nvSpPr>
          <p:cNvPr id="14338" name="Содержимое 2"/>
          <p:cNvSpPr>
            <a:spLocks noGrp="1"/>
          </p:cNvSpPr>
          <p:nvPr>
            <p:ph idx="1"/>
          </p:nvPr>
        </p:nvSpPr>
        <p:spPr/>
        <p:txBody>
          <a:bodyPr/>
          <a:lstStyle/>
          <a:p>
            <a:pPr>
              <a:buFont typeface="Wingdings" pitchFamily="2" charset="2"/>
              <a:buChar char="§"/>
            </a:pPr>
            <a:r>
              <a:rPr lang="ru-RU" sz="2800" smtClean="0">
                <a:latin typeface="Times New Roman" pitchFamily="18" charset="0"/>
                <a:cs typeface="Times New Roman" pitchFamily="18" charset="0"/>
              </a:rPr>
              <a:t>Введение;</a:t>
            </a:r>
          </a:p>
          <a:p>
            <a:pPr>
              <a:buFont typeface="Wingdings" pitchFamily="2" charset="2"/>
              <a:buChar char="§"/>
            </a:pPr>
            <a:r>
              <a:rPr lang="ru-RU" sz="2800" smtClean="0">
                <a:latin typeface="Times New Roman" pitchFamily="18" charset="0"/>
                <a:cs typeface="Times New Roman" pitchFamily="18" charset="0"/>
              </a:rPr>
              <a:t>Наружные половые органы – строение, функции;</a:t>
            </a:r>
          </a:p>
          <a:p>
            <a:pPr>
              <a:buFont typeface="Wingdings" pitchFamily="2" charset="2"/>
              <a:buChar char="§"/>
            </a:pPr>
            <a:r>
              <a:rPr lang="ru-RU" sz="2800" smtClean="0">
                <a:latin typeface="Times New Roman" pitchFamily="18" charset="0"/>
                <a:cs typeface="Times New Roman" pitchFamily="18" charset="0"/>
              </a:rPr>
              <a:t>Внутренние половые органы – строение, функции;</a:t>
            </a:r>
          </a:p>
          <a:p>
            <a:pPr>
              <a:buFont typeface="Wingdings" pitchFamily="2" charset="2"/>
              <a:buChar char="§"/>
            </a:pPr>
            <a:r>
              <a:rPr lang="ru-RU" sz="2800" smtClean="0">
                <a:latin typeface="Times New Roman" pitchFamily="18" charset="0"/>
                <a:cs typeface="Times New Roman" pitchFamily="18" charset="0"/>
              </a:rPr>
              <a:t>Связочный аппарат половых органов;</a:t>
            </a:r>
          </a:p>
          <a:p>
            <a:pPr>
              <a:buFont typeface="Wingdings" pitchFamily="2" charset="2"/>
              <a:buChar char="§"/>
            </a:pPr>
            <a:r>
              <a:rPr lang="ru-RU" sz="2800" smtClean="0">
                <a:latin typeface="Times New Roman" pitchFamily="18" charset="0"/>
                <a:cs typeface="Times New Roman" pitchFamily="18" charset="0"/>
              </a:rPr>
              <a:t>Кровоснабжение, лимфатическая система, иннервация половых органов;</a:t>
            </a:r>
          </a:p>
          <a:p>
            <a:pPr>
              <a:buFont typeface="Wingdings" pitchFamily="2" charset="2"/>
              <a:buChar char="§"/>
            </a:pPr>
            <a:r>
              <a:rPr lang="ru-RU" sz="2800" smtClean="0">
                <a:latin typeface="Times New Roman" pitchFamily="18" charset="0"/>
                <a:cs typeface="Times New Roman" pitchFamily="18" charset="0"/>
              </a:rPr>
              <a:t>Клетчатка малого таза, ход брюшины малого таза.</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fontAlgn="auto">
              <a:spcAft>
                <a:spcPts val="0"/>
              </a:spcAft>
              <a:defRPr/>
            </a:pPr>
            <a:r>
              <a:rPr lang="ru-RU" sz="3100" dirty="0" smtClean="0">
                <a:latin typeface="Times New Roman" pitchFamily="18" charset="0"/>
                <a:cs typeface="Times New Roman" pitchFamily="18" charset="0"/>
              </a:rPr>
              <a:t>Клетчатка малого таза</a:t>
            </a:r>
            <a:r>
              <a:rPr lang="ru-RU" dirty="0" smtClean="0"/>
              <a:t/>
            </a:r>
            <a:br>
              <a:rPr lang="ru-RU" dirty="0" smtClean="0"/>
            </a:br>
            <a:endParaRPr lang="ru-RU" dirty="0"/>
          </a:p>
        </p:txBody>
      </p:sp>
      <p:sp>
        <p:nvSpPr>
          <p:cNvPr id="3" name="Содержимое 2"/>
          <p:cNvSpPr>
            <a:spLocks noGrp="1"/>
          </p:cNvSpPr>
          <p:nvPr>
            <p:ph idx="1"/>
          </p:nvPr>
        </p:nvSpPr>
        <p:spPr/>
        <p:txBody>
          <a:bodyPr>
            <a:normAutofit fontScale="77500" lnSpcReduction="20000"/>
          </a:bodyPr>
          <a:lstStyle/>
          <a:p>
            <a:pPr fontAlgn="auto">
              <a:spcAft>
                <a:spcPts val="0"/>
              </a:spcAft>
              <a:buFont typeface="Wingdings 2"/>
              <a:buNone/>
              <a:defRPr/>
            </a:pPr>
            <a:r>
              <a:rPr lang="ru-RU" sz="2900" dirty="0" smtClean="0">
                <a:latin typeface="Times New Roman" pitchFamily="18" charset="0"/>
                <a:cs typeface="Times New Roman" pitchFamily="18" charset="0"/>
              </a:rPr>
              <a:t>Заполняет пространство, между органами в тех местах, где они не покрыты брюшиной.</a:t>
            </a:r>
          </a:p>
          <a:p>
            <a:pPr fontAlgn="auto">
              <a:spcAft>
                <a:spcPts val="0"/>
              </a:spcAft>
              <a:buFont typeface="Wingdings 2"/>
              <a:buNone/>
              <a:defRPr/>
            </a:pPr>
            <a:r>
              <a:rPr lang="ru-RU" sz="2900" b="1" dirty="0" smtClean="0">
                <a:latin typeface="Times New Roman" pitchFamily="18" charset="0"/>
                <a:cs typeface="Times New Roman" pitchFamily="18" charset="0"/>
              </a:rPr>
              <a:t>Различают 4 отдела:</a:t>
            </a:r>
          </a:p>
          <a:p>
            <a:pPr fontAlgn="auto">
              <a:spcAft>
                <a:spcPts val="0"/>
              </a:spcAft>
              <a:buFont typeface="Wingdings" pitchFamily="2" charset="2"/>
              <a:buChar char="§"/>
              <a:defRPr/>
            </a:pPr>
            <a:r>
              <a:rPr lang="ru-RU" sz="2900" dirty="0" err="1" smtClean="0">
                <a:latin typeface="Times New Roman" pitchFamily="18" charset="0"/>
                <a:cs typeface="Times New Roman" pitchFamily="18" charset="0"/>
              </a:rPr>
              <a:t>Околоматочная</a:t>
            </a:r>
            <a:r>
              <a:rPr lang="ru-RU" sz="2900" dirty="0" smtClean="0">
                <a:latin typeface="Times New Roman" pitchFamily="18" charset="0"/>
                <a:cs typeface="Times New Roman" pitchFamily="18" charset="0"/>
              </a:rPr>
              <a:t> (</a:t>
            </a:r>
            <a:r>
              <a:rPr lang="ru-RU" sz="2900" dirty="0" err="1" smtClean="0">
                <a:latin typeface="Times New Roman" pitchFamily="18" charset="0"/>
                <a:cs typeface="Times New Roman" pitchFamily="18" charset="0"/>
              </a:rPr>
              <a:t>параметральная</a:t>
            </a:r>
            <a:r>
              <a:rPr lang="ru-RU" sz="2900" dirty="0" smtClean="0">
                <a:latin typeface="Times New Roman" pitchFamily="18" charset="0"/>
                <a:cs typeface="Times New Roman" pitchFamily="18" charset="0"/>
              </a:rPr>
              <a:t>) клетчатка – окружает матку;</a:t>
            </a:r>
          </a:p>
          <a:p>
            <a:pPr fontAlgn="auto">
              <a:spcAft>
                <a:spcPts val="0"/>
              </a:spcAft>
              <a:buFont typeface="Wingdings" pitchFamily="2" charset="2"/>
              <a:buChar char="§"/>
              <a:defRPr/>
            </a:pPr>
            <a:r>
              <a:rPr lang="ru-RU" sz="2900" dirty="0" err="1" smtClean="0">
                <a:latin typeface="Times New Roman" pitchFamily="18" charset="0"/>
                <a:cs typeface="Times New Roman" pitchFamily="18" charset="0"/>
              </a:rPr>
              <a:t>Околовагинальная</a:t>
            </a:r>
            <a:r>
              <a:rPr lang="ru-RU" sz="2900" dirty="0" smtClean="0">
                <a:latin typeface="Times New Roman" pitchFamily="18" charset="0"/>
                <a:cs typeface="Times New Roman" pitchFamily="18" charset="0"/>
              </a:rPr>
              <a:t> (</a:t>
            </a:r>
            <a:r>
              <a:rPr lang="ru-RU" sz="2900" dirty="0" err="1" smtClean="0">
                <a:latin typeface="Times New Roman" pitchFamily="18" charset="0"/>
                <a:cs typeface="Times New Roman" pitchFamily="18" charset="0"/>
              </a:rPr>
              <a:t>паравагинальная</a:t>
            </a:r>
            <a:r>
              <a:rPr lang="ru-RU" sz="2900" dirty="0" smtClean="0">
                <a:latin typeface="Times New Roman" pitchFamily="18" charset="0"/>
                <a:cs typeface="Times New Roman" pitchFamily="18" charset="0"/>
              </a:rPr>
              <a:t>) – окружает влагалище;</a:t>
            </a:r>
          </a:p>
          <a:p>
            <a:pPr fontAlgn="auto">
              <a:spcAft>
                <a:spcPts val="0"/>
              </a:spcAft>
              <a:buFont typeface="Wingdings" pitchFamily="2" charset="2"/>
              <a:buChar char="§"/>
              <a:defRPr/>
            </a:pPr>
            <a:r>
              <a:rPr lang="ru-RU" sz="2900" dirty="0" err="1" smtClean="0">
                <a:latin typeface="Times New Roman" pitchFamily="18" charset="0"/>
                <a:cs typeface="Times New Roman" pitchFamily="18" charset="0"/>
              </a:rPr>
              <a:t>Околопузырная</a:t>
            </a:r>
            <a:r>
              <a:rPr lang="ru-RU" sz="2900" dirty="0" smtClean="0">
                <a:latin typeface="Times New Roman" pitchFamily="18" charset="0"/>
                <a:cs typeface="Times New Roman" pitchFamily="18" charset="0"/>
              </a:rPr>
              <a:t> или </a:t>
            </a:r>
            <a:r>
              <a:rPr lang="ru-RU" sz="2900" dirty="0" err="1" smtClean="0">
                <a:latin typeface="Times New Roman" pitchFamily="18" charset="0"/>
                <a:cs typeface="Times New Roman" pitchFamily="18" charset="0"/>
              </a:rPr>
              <a:t>паравезикальная</a:t>
            </a:r>
            <a:r>
              <a:rPr lang="ru-RU" sz="2900" dirty="0" smtClean="0">
                <a:latin typeface="Times New Roman" pitchFamily="18" charset="0"/>
                <a:cs typeface="Times New Roman" pitchFamily="18" charset="0"/>
              </a:rPr>
              <a:t> – окружает мочевой пузырь;</a:t>
            </a:r>
          </a:p>
          <a:p>
            <a:pPr fontAlgn="auto">
              <a:spcAft>
                <a:spcPts val="0"/>
              </a:spcAft>
              <a:buFont typeface="Wingdings" pitchFamily="2" charset="2"/>
              <a:buChar char="§"/>
              <a:defRPr/>
            </a:pPr>
            <a:r>
              <a:rPr lang="ru-RU" sz="2900" dirty="0" smtClean="0">
                <a:latin typeface="Times New Roman" pitchFamily="18" charset="0"/>
                <a:cs typeface="Times New Roman" pitchFamily="18" charset="0"/>
              </a:rPr>
              <a:t>Околопрямокишечная (</a:t>
            </a:r>
            <a:r>
              <a:rPr lang="ru-RU" sz="2900" dirty="0" err="1" smtClean="0">
                <a:latin typeface="Times New Roman" pitchFamily="18" charset="0"/>
                <a:cs typeface="Times New Roman" pitchFamily="18" charset="0"/>
              </a:rPr>
              <a:t>параректальная</a:t>
            </a:r>
            <a:r>
              <a:rPr lang="ru-RU" sz="2900" dirty="0" smtClean="0">
                <a:latin typeface="Times New Roman" pitchFamily="18" charset="0"/>
                <a:cs typeface="Times New Roman" pitchFamily="18" charset="0"/>
              </a:rPr>
              <a:t>) – окружает прямую кишку.</a:t>
            </a:r>
          </a:p>
          <a:p>
            <a:pPr fontAlgn="auto">
              <a:spcAft>
                <a:spcPts val="0"/>
              </a:spcAft>
              <a:buFont typeface="Wingdings 2"/>
              <a:buNone/>
              <a:defRPr/>
            </a:pPr>
            <a:r>
              <a:rPr lang="ru-RU" sz="2900" b="1" dirty="0" smtClean="0">
                <a:latin typeface="Times New Roman" pitchFamily="18" charset="0"/>
                <a:cs typeface="Times New Roman" pitchFamily="18" charset="0"/>
              </a:rPr>
              <a:t>Основные функции клетчатки: </a:t>
            </a:r>
          </a:p>
          <a:p>
            <a:pPr fontAlgn="auto">
              <a:spcAft>
                <a:spcPts val="0"/>
              </a:spcAft>
              <a:buFont typeface="Wingdings" pitchFamily="2" charset="2"/>
              <a:buChar char="Ø"/>
              <a:defRPr/>
            </a:pPr>
            <a:r>
              <a:rPr lang="ru-RU" sz="2900" dirty="0" smtClean="0">
                <a:latin typeface="Times New Roman" pitchFamily="18" charset="0"/>
                <a:cs typeface="Times New Roman" pitchFamily="18" charset="0"/>
              </a:rPr>
              <a:t>Способствует правильному положению органов малого таза;</a:t>
            </a:r>
          </a:p>
          <a:p>
            <a:pPr fontAlgn="auto">
              <a:spcAft>
                <a:spcPts val="0"/>
              </a:spcAft>
              <a:buFont typeface="Wingdings" pitchFamily="2" charset="2"/>
              <a:buChar char="Ø"/>
              <a:defRPr/>
            </a:pPr>
            <a:r>
              <a:rPr lang="ru-RU" sz="2900" dirty="0" smtClean="0">
                <a:latin typeface="Times New Roman" pitchFamily="18" charset="0"/>
                <a:cs typeface="Times New Roman" pitchFamily="18" charset="0"/>
              </a:rPr>
              <a:t>Образует ложе для кровеносных ,лимфатических сосудов и нервов;</a:t>
            </a:r>
          </a:p>
          <a:p>
            <a:pPr fontAlgn="auto">
              <a:spcAft>
                <a:spcPts val="0"/>
              </a:spcAft>
              <a:buFont typeface="Wingdings" pitchFamily="2" charset="2"/>
              <a:buChar char="Ø"/>
              <a:defRPr/>
            </a:pPr>
            <a:r>
              <a:rPr lang="ru-RU" sz="2900" dirty="0" smtClean="0">
                <a:latin typeface="Times New Roman" pitchFamily="18" charset="0"/>
                <a:cs typeface="Times New Roman" pitchFamily="18" charset="0"/>
              </a:rPr>
              <a:t>Дает возможность органам малого таза изменять свою величину и форму.</a:t>
            </a:r>
          </a:p>
          <a:p>
            <a:pPr fontAlgn="auto">
              <a:spcAft>
                <a:spcPts val="0"/>
              </a:spcAft>
              <a:buFont typeface="Wingdings 2"/>
              <a:buChar char=""/>
              <a:defRPr/>
            </a:pPr>
            <a:endParaRPr lang="ru-RU"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TreatmentinTurkey349.jpg"/>
          <p:cNvPicPr>
            <a:picLocks noGrp="1" noChangeAspect="1"/>
          </p:cNvPicPr>
          <p:nvPr>
            <p:ph idx="1"/>
          </p:nvPr>
        </p:nvPicPr>
        <p:blipFill>
          <a:blip r:embed="rId2"/>
          <a:stretch>
            <a:fillRect/>
          </a:stretch>
        </p:blipFill>
        <p:spPr>
          <a:xfrm>
            <a:off x="428596" y="285728"/>
            <a:ext cx="3818727" cy="2214578"/>
          </a:xfrm>
          <a:effectLst>
            <a:softEdge rad="112500"/>
          </a:effectLst>
        </p:spPr>
      </p:pic>
      <p:sp>
        <p:nvSpPr>
          <p:cNvPr id="33794" name="TextBox 4"/>
          <p:cNvSpPr txBox="1">
            <a:spLocks noChangeArrowheads="1"/>
          </p:cNvSpPr>
          <p:nvPr/>
        </p:nvSpPr>
        <p:spPr bwMode="auto">
          <a:xfrm>
            <a:off x="4714875" y="642938"/>
            <a:ext cx="3714750" cy="1200150"/>
          </a:xfrm>
          <a:prstGeom prst="rect">
            <a:avLst/>
          </a:prstGeom>
          <a:noFill/>
          <a:ln w="9525">
            <a:noFill/>
            <a:miter lim="800000"/>
            <a:headEnd/>
            <a:tailEnd/>
          </a:ln>
        </p:spPr>
        <p:txBody>
          <a:bodyPr>
            <a:spAutoFit/>
          </a:bodyPr>
          <a:lstStyle/>
          <a:p>
            <a:r>
              <a:rPr lang="ru-RU" sz="2400">
                <a:latin typeface="Times New Roman" pitchFamily="18" charset="0"/>
                <a:cs typeface="Times New Roman" pitchFamily="18" charset="0"/>
              </a:rPr>
              <a:t>Околоматочная</a:t>
            </a:r>
            <a:r>
              <a:rPr lang="ru-RU">
                <a:latin typeface="Times New Roman" pitchFamily="18" charset="0"/>
                <a:cs typeface="Times New Roman" pitchFamily="18" charset="0"/>
              </a:rPr>
              <a:t> (</a:t>
            </a:r>
            <a:r>
              <a:rPr lang="ru-RU" sz="2400">
                <a:latin typeface="Times New Roman" pitchFamily="18" charset="0"/>
                <a:cs typeface="Times New Roman" pitchFamily="18" charset="0"/>
              </a:rPr>
              <a:t>параметральная) клетчатка</a:t>
            </a:r>
            <a:endParaRPr lang="ru-RU">
              <a:latin typeface="Franklin Gothic Book"/>
            </a:endParaRPr>
          </a:p>
        </p:txBody>
      </p:sp>
      <p:cxnSp>
        <p:nvCxnSpPr>
          <p:cNvPr id="7" name="Прямая со стрелкой 6"/>
          <p:cNvCxnSpPr/>
          <p:nvPr/>
        </p:nvCxnSpPr>
        <p:spPr>
          <a:xfrm rot="5400000">
            <a:off x="4190207" y="1372394"/>
            <a:ext cx="500062" cy="2857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8" name="Рисунок 7" descr="190_a.jpg"/>
          <p:cNvPicPr>
            <a:picLocks noChangeAspect="1"/>
          </p:cNvPicPr>
          <p:nvPr/>
        </p:nvPicPr>
        <p:blipFill>
          <a:blip r:embed="rId3"/>
          <a:stretch>
            <a:fillRect/>
          </a:stretch>
        </p:blipFill>
        <p:spPr>
          <a:xfrm>
            <a:off x="5214942" y="3071810"/>
            <a:ext cx="3714775" cy="3571876"/>
          </a:xfrm>
          <a:prstGeom prst="rect">
            <a:avLst/>
          </a:prstGeom>
          <a:ln>
            <a:noFill/>
          </a:ln>
          <a:effectLst>
            <a:softEdge rad="112500"/>
          </a:effectLst>
        </p:spPr>
      </p:pic>
      <p:sp>
        <p:nvSpPr>
          <p:cNvPr id="33797" name="TextBox 8"/>
          <p:cNvSpPr txBox="1">
            <a:spLocks noChangeArrowheads="1"/>
          </p:cNvSpPr>
          <p:nvPr/>
        </p:nvSpPr>
        <p:spPr bwMode="auto">
          <a:xfrm>
            <a:off x="714375" y="4000500"/>
            <a:ext cx="3571875" cy="1200150"/>
          </a:xfrm>
          <a:prstGeom prst="rect">
            <a:avLst/>
          </a:prstGeom>
          <a:noFill/>
          <a:ln w="9525">
            <a:noFill/>
            <a:miter lim="800000"/>
            <a:headEnd/>
            <a:tailEnd/>
          </a:ln>
        </p:spPr>
        <p:txBody>
          <a:bodyPr>
            <a:spAutoFit/>
          </a:bodyPr>
          <a:lstStyle/>
          <a:p>
            <a:r>
              <a:rPr lang="ru-RU" sz="2400">
                <a:latin typeface="Times New Roman" pitchFamily="18" charset="0"/>
                <a:cs typeface="Times New Roman" pitchFamily="18" charset="0"/>
              </a:rPr>
              <a:t>Околопузырная или паравезикальная клетчатка</a:t>
            </a:r>
          </a:p>
        </p:txBody>
      </p:sp>
      <p:cxnSp>
        <p:nvCxnSpPr>
          <p:cNvPr id="13" name="Прямая со стрелкой 12"/>
          <p:cNvCxnSpPr/>
          <p:nvPr/>
        </p:nvCxnSpPr>
        <p:spPr>
          <a:xfrm>
            <a:off x="3643313" y="4714875"/>
            <a:ext cx="1428750" cy="3571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fontAlgn="auto">
              <a:spcAft>
                <a:spcPts val="0"/>
              </a:spcAft>
              <a:defRPr/>
            </a:pPr>
            <a:r>
              <a:rPr lang="ru-RU" sz="3100" dirty="0" smtClean="0">
                <a:latin typeface="Times New Roman" pitchFamily="18" charset="0"/>
                <a:cs typeface="Times New Roman" pitchFamily="18" charset="0"/>
              </a:rPr>
              <a:t>Ход брюшины малого таза</a:t>
            </a:r>
            <a:r>
              <a:rPr lang="ru-RU" dirty="0" smtClean="0"/>
              <a:t/>
            </a:r>
            <a:br>
              <a:rPr lang="ru-RU" dirty="0" smtClean="0"/>
            </a:br>
            <a:endParaRPr lang="ru-RU" dirty="0"/>
          </a:p>
        </p:txBody>
      </p:sp>
      <p:sp>
        <p:nvSpPr>
          <p:cNvPr id="3" name="Содержимое 2"/>
          <p:cNvSpPr>
            <a:spLocks noGrp="1"/>
          </p:cNvSpPr>
          <p:nvPr>
            <p:ph idx="1"/>
          </p:nvPr>
        </p:nvSpPr>
        <p:spPr/>
        <p:txBody>
          <a:bodyPr>
            <a:normAutofit fontScale="77500" lnSpcReduction="20000"/>
          </a:bodyPr>
          <a:lstStyle/>
          <a:p>
            <a:pPr fontAlgn="auto">
              <a:spcAft>
                <a:spcPts val="0"/>
              </a:spcAft>
              <a:buFont typeface="Wingdings 2"/>
              <a:buNone/>
              <a:defRPr/>
            </a:pPr>
            <a:r>
              <a:rPr lang="ru-RU" sz="2900" dirty="0" smtClean="0">
                <a:latin typeface="Times New Roman" pitchFamily="18" charset="0"/>
                <a:cs typeface="Times New Roman" pitchFamily="18" charset="0"/>
              </a:rPr>
              <a:t>Переднюю брюшную стенку изнутри покрывает париетальная брюшина, затем она переходит на органы малого таза (висцеральная), переходит на переднюю поверхность мочевого пузыря, дно мочевого пузыря, его заднюю поверхность. На уровне перешейка матки переходит на переднюю поверхность матки, покрывает дно матки и опускается по задней стенке матки до заднего свода влагалища, потом переходит на переднюю поверхность прямой кишки. </a:t>
            </a:r>
            <a:r>
              <a:rPr lang="ru-RU" sz="2900" dirty="0" err="1" smtClean="0">
                <a:latin typeface="Times New Roman" pitchFamily="18" charset="0"/>
                <a:cs typeface="Times New Roman" pitchFamily="18" charset="0"/>
              </a:rPr>
              <a:t>Надвлагалищная</a:t>
            </a:r>
            <a:r>
              <a:rPr lang="ru-RU" sz="2900" dirty="0" smtClean="0">
                <a:latin typeface="Times New Roman" pitchFamily="18" charset="0"/>
                <a:cs typeface="Times New Roman" pitchFamily="18" charset="0"/>
              </a:rPr>
              <a:t> часть шейки матки спереди не покрыта брюшиной. Брюшина образует 2 углубления:</a:t>
            </a:r>
          </a:p>
          <a:p>
            <a:pPr fontAlgn="auto">
              <a:spcAft>
                <a:spcPts val="0"/>
              </a:spcAft>
              <a:buFont typeface="Wingdings" pitchFamily="2" charset="2"/>
              <a:buChar char="§"/>
              <a:defRPr/>
            </a:pPr>
            <a:r>
              <a:rPr lang="ru-RU" sz="2900" dirty="0" smtClean="0">
                <a:latin typeface="Times New Roman" pitchFamily="18" charset="0"/>
                <a:cs typeface="Times New Roman" pitchFamily="18" charset="0"/>
              </a:rPr>
              <a:t>Пузырно-маточное (между маткой и мочевым пузырем) </a:t>
            </a:r>
          </a:p>
          <a:p>
            <a:pPr fontAlgn="auto">
              <a:spcAft>
                <a:spcPts val="0"/>
              </a:spcAft>
              <a:buFont typeface="Wingdings" pitchFamily="2" charset="2"/>
              <a:buChar char="§"/>
              <a:defRPr/>
            </a:pPr>
            <a:r>
              <a:rPr lang="ru-RU" sz="2900" dirty="0" smtClean="0">
                <a:latin typeface="Times New Roman" pitchFamily="18" charset="0"/>
                <a:cs typeface="Times New Roman" pitchFamily="18" charset="0"/>
              </a:rPr>
              <a:t>Прямокишечно-маточное (между маткой и прямой кишкой), его еще называют Дугласов карман.</a:t>
            </a:r>
          </a:p>
          <a:p>
            <a:pPr fontAlgn="auto">
              <a:spcAft>
                <a:spcPts val="0"/>
              </a:spcAft>
              <a:buFont typeface="Wingdings 2"/>
              <a:buNone/>
              <a:defRPr/>
            </a:pPr>
            <a:r>
              <a:rPr lang="ru-RU" sz="2900" dirty="0" smtClean="0">
                <a:latin typeface="Times New Roman" pitchFamily="18" charset="0"/>
                <a:cs typeface="Times New Roman" pitchFamily="18" charset="0"/>
              </a:rPr>
              <a:t>Маточные трубы покрыты брюшиной сверху и с боков широкой связкой матки. Яичники брюшиной не покрыты.</a:t>
            </a:r>
          </a:p>
          <a:p>
            <a:pPr fontAlgn="auto">
              <a:spcAft>
                <a:spcPts val="0"/>
              </a:spcAft>
              <a:buFont typeface="Wingdings 2"/>
              <a:buChar char=""/>
              <a:defRPr/>
            </a:pPr>
            <a:endParaRPr lang="ru-RU"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Содержимое 5"/>
          <p:cNvSpPr>
            <a:spLocks noGrp="1"/>
          </p:cNvSpPr>
          <p:nvPr>
            <p:ph idx="1"/>
          </p:nvPr>
        </p:nvSpPr>
        <p:spPr/>
        <p:txBody>
          <a:bodyPr/>
          <a:lstStyle/>
          <a:p>
            <a:pPr algn="ctr">
              <a:buFont typeface="Wingdings 2" pitchFamily="18" charset="2"/>
              <a:buNone/>
            </a:pPr>
            <a:endParaRPr lang="ru-RU" sz="720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fontAlgn="auto">
              <a:spcAft>
                <a:spcPts val="0"/>
              </a:spcAft>
              <a:defRPr/>
            </a:pPr>
            <a:r>
              <a:rPr lang="ru-RU" sz="3200" dirty="0" smtClean="0">
                <a:latin typeface="Times New Roman" pitchFamily="18" charset="0"/>
                <a:cs typeface="Times New Roman" pitchFamily="18" charset="0"/>
              </a:rPr>
              <a:t>Введение</a:t>
            </a:r>
            <a:endParaRPr lang="ru-RU" sz="3200" dirty="0">
              <a:latin typeface="Times New Roman" pitchFamily="18" charset="0"/>
              <a:cs typeface="Times New Roman" pitchFamily="18" charset="0"/>
            </a:endParaRPr>
          </a:p>
        </p:txBody>
      </p:sp>
      <p:sp>
        <p:nvSpPr>
          <p:cNvPr id="15362" name="Содержимое 2"/>
          <p:cNvSpPr>
            <a:spLocks noGrp="1"/>
          </p:cNvSpPr>
          <p:nvPr>
            <p:ph idx="1"/>
          </p:nvPr>
        </p:nvSpPr>
        <p:spPr/>
        <p:txBody>
          <a:bodyPr/>
          <a:lstStyle/>
          <a:p>
            <a:pPr>
              <a:buFont typeface="Wingdings 2" pitchFamily="18" charset="2"/>
              <a:buNone/>
            </a:pPr>
            <a:r>
              <a:rPr lang="ru-RU" smtClean="0">
                <a:latin typeface="Times New Roman" pitchFamily="18" charset="0"/>
                <a:cs typeface="Times New Roman" pitchFamily="18" charset="0"/>
              </a:rPr>
              <a:t>Учение о строении и функциях репродуктивной системы женщины представляет собой научный фундамент для дальнейшего изучения процессов оплодотворения, беременности и родов как в норме, так и при патологии.</a:t>
            </a:r>
          </a:p>
          <a:p>
            <a:pPr>
              <a:buFont typeface="Wingdings 2" pitchFamily="18" charset="2"/>
              <a:buNone/>
            </a:pPr>
            <a:endParaRPr lang="ru-RU"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fontAlgn="auto">
              <a:spcAft>
                <a:spcPts val="0"/>
              </a:spcAft>
              <a:defRPr/>
            </a:pPr>
            <a:r>
              <a:rPr lang="ru-RU" dirty="0" smtClean="0">
                <a:latin typeface="Times New Roman" pitchFamily="18" charset="0"/>
                <a:cs typeface="Times New Roman" pitchFamily="18" charset="0"/>
              </a:rPr>
              <a:t>Наружные половые органы:</a:t>
            </a:r>
            <a:endParaRPr lang="ru-RU" dirty="0">
              <a:latin typeface="Times New Roman" pitchFamily="18" charset="0"/>
              <a:cs typeface="Times New Roman" pitchFamily="18" charset="0"/>
            </a:endParaRPr>
          </a:p>
        </p:txBody>
      </p:sp>
      <p:sp>
        <p:nvSpPr>
          <p:cNvPr id="16386" name="Содержимое 2"/>
          <p:cNvSpPr>
            <a:spLocks noGrp="1"/>
          </p:cNvSpPr>
          <p:nvPr>
            <p:ph idx="1"/>
          </p:nvPr>
        </p:nvSpPr>
        <p:spPr/>
        <p:txBody>
          <a:bodyPr/>
          <a:lstStyle/>
          <a:p>
            <a:pPr>
              <a:buFont typeface="Wingdings 2" pitchFamily="18" charset="2"/>
              <a:buNone/>
            </a:pPr>
            <a:r>
              <a:rPr lang="ru-RU" sz="1800" b="1" smtClean="0">
                <a:latin typeface="Times New Roman" pitchFamily="18" charset="0"/>
                <a:cs typeface="Times New Roman" pitchFamily="18" charset="0"/>
              </a:rPr>
              <a:t>К наружным половым органам относятся:</a:t>
            </a:r>
          </a:p>
          <a:p>
            <a:pPr>
              <a:buFont typeface="Wingdings" pitchFamily="2" charset="2"/>
              <a:buChar char="q"/>
            </a:pPr>
            <a:r>
              <a:rPr lang="ru-RU" sz="2000" smtClean="0">
                <a:latin typeface="Times New Roman" pitchFamily="18" charset="0"/>
                <a:cs typeface="Times New Roman" pitchFamily="18" charset="0"/>
              </a:rPr>
              <a:t>Лобок</a:t>
            </a:r>
          </a:p>
          <a:p>
            <a:pPr>
              <a:buFont typeface="Wingdings" pitchFamily="2" charset="2"/>
              <a:buChar char="q"/>
            </a:pPr>
            <a:r>
              <a:rPr lang="ru-RU" sz="2000" smtClean="0">
                <a:latin typeface="Times New Roman" pitchFamily="18" charset="0"/>
                <a:cs typeface="Times New Roman" pitchFamily="18" charset="0"/>
              </a:rPr>
              <a:t>Большие и малые половые губы</a:t>
            </a:r>
          </a:p>
          <a:p>
            <a:pPr>
              <a:buFont typeface="Wingdings" pitchFamily="2" charset="2"/>
              <a:buChar char="q"/>
            </a:pPr>
            <a:r>
              <a:rPr lang="ru-RU" sz="2000" smtClean="0">
                <a:latin typeface="Times New Roman" pitchFamily="18" charset="0"/>
                <a:cs typeface="Times New Roman" pitchFamily="18" charset="0"/>
              </a:rPr>
              <a:t>Клитор</a:t>
            </a:r>
          </a:p>
          <a:p>
            <a:pPr>
              <a:buFont typeface="Wingdings" pitchFamily="2" charset="2"/>
              <a:buChar char="q"/>
            </a:pPr>
            <a:r>
              <a:rPr lang="ru-RU" sz="2000" smtClean="0">
                <a:latin typeface="Times New Roman" pitchFamily="18" charset="0"/>
                <a:cs typeface="Times New Roman" pitchFamily="18" charset="0"/>
              </a:rPr>
              <a:t>Преддверие влагалища</a:t>
            </a:r>
          </a:p>
          <a:p>
            <a:pPr>
              <a:buFont typeface="Wingdings" pitchFamily="2" charset="2"/>
              <a:buChar char="q"/>
            </a:pPr>
            <a:r>
              <a:rPr lang="ru-RU" sz="2000" smtClean="0">
                <a:latin typeface="Times New Roman" pitchFamily="18" charset="0"/>
                <a:cs typeface="Times New Roman" pitchFamily="18" charset="0"/>
              </a:rPr>
              <a:t>Большие железы преддверия  </a:t>
            </a:r>
          </a:p>
          <a:p>
            <a:pPr>
              <a:buFont typeface="Wingdings" pitchFamily="2" charset="2"/>
              <a:buChar char="q"/>
            </a:pPr>
            <a:r>
              <a:rPr lang="ru-RU" sz="2000" smtClean="0">
                <a:latin typeface="Times New Roman" pitchFamily="18" charset="0"/>
                <a:cs typeface="Times New Roman" pitchFamily="18" charset="0"/>
              </a:rPr>
              <a:t>Девственная плева </a:t>
            </a:r>
          </a:p>
          <a:p>
            <a:pPr>
              <a:buFont typeface="Wingdings" pitchFamily="2" charset="2"/>
              <a:buChar char="q"/>
            </a:pPr>
            <a:r>
              <a:rPr lang="ru-RU" sz="2000" smtClean="0">
                <a:latin typeface="Times New Roman" pitchFamily="18" charset="0"/>
                <a:cs typeface="Times New Roman" pitchFamily="18" charset="0"/>
              </a:rPr>
              <a:t>Передняя (акушерская) промежность </a:t>
            </a:r>
          </a:p>
          <a:p>
            <a:endParaRPr lang="ru-RU" smtClean="0"/>
          </a:p>
        </p:txBody>
      </p:sp>
      <p:pic>
        <p:nvPicPr>
          <p:cNvPr id="16387" name="Содержимое 3" descr="208631207_2190bce0cb04770bc9534f384edeb411_800.jpg"/>
          <p:cNvPicPr>
            <a:picLocks noChangeAspect="1"/>
          </p:cNvPicPr>
          <p:nvPr/>
        </p:nvPicPr>
        <p:blipFill>
          <a:blip r:embed="rId2"/>
          <a:srcRect/>
          <a:stretch>
            <a:fillRect/>
          </a:stretch>
        </p:blipFill>
        <p:spPr bwMode="auto">
          <a:xfrm>
            <a:off x="5000625" y="1500188"/>
            <a:ext cx="4000500" cy="4714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fontAlgn="auto">
              <a:spcAft>
                <a:spcPts val="0"/>
              </a:spcAft>
              <a:defRPr/>
            </a:pPr>
            <a:r>
              <a:rPr lang="ru-RU" sz="3100" dirty="0" smtClean="0">
                <a:latin typeface="Times New Roman" pitchFamily="18" charset="0"/>
                <a:cs typeface="Times New Roman" pitchFamily="18" charset="0"/>
              </a:rPr>
              <a:t>Внутренние половые органы.</a:t>
            </a:r>
            <a:r>
              <a:rPr lang="ru-RU" dirty="0" smtClean="0"/>
              <a:t/>
            </a:r>
            <a:br>
              <a:rPr lang="ru-RU" dirty="0" smtClean="0"/>
            </a:br>
            <a:endParaRPr lang="ru-RU" dirty="0"/>
          </a:p>
        </p:txBody>
      </p:sp>
      <p:sp>
        <p:nvSpPr>
          <p:cNvPr id="17410" name="Содержимое 2"/>
          <p:cNvSpPr>
            <a:spLocks noGrp="1"/>
          </p:cNvSpPr>
          <p:nvPr>
            <p:ph idx="1"/>
          </p:nvPr>
        </p:nvSpPr>
        <p:spPr/>
        <p:txBody>
          <a:bodyPr/>
          <a:lstStyle/>
          <a:p>
            <a:pPr>
              <a:buFont typeface="Wingdings 2" pitchFamily="18" charset="2"/>
              <a:buNone/>
            </a:pPr>
            <a:r>
              <a:rPr lang="ru-RU" sz="2000" smtClean="0">
                <a:latin typeface="Times New Roman" pitchFamily="18" charset="0"/>
                <a:cs typeface="Times New Roman" pitchFamily="18" charset="0"/>
              </a:rPr>
              <a:t>К внутренним половым органам относятся: </a:t>
            </a:r>
          </a:p>
          <a:p>
            <a:pPr>
              <a:buFont typeface="Wingdings" pitchFamily="2" charset="2"/>
              <a:buChar char="q"/>
            </a:pPr>
            <a:r>
              <a:rPr lang="ru-RU" sz="2000" smtClean="0">
                <a:latin typeface="Times New Roman" pitchFamily="18" charset="0"/>
                <a:cs typeface="Times New Roman" pitchFamily="18" charset="0"/>
              </a:rPr>
              <a:t>Влагалище</a:t>
            </a:r>
          </a:p>
          <a:p>
            <a:pPr>
              <a:buFont typeface="Wingdings" pitchFamily="2" charset="2"/>
              <a:buChar char="q"/>
            </a:pPr>
            <a:r>
              <a:rPr lang="ru-RU" sz="2000" smtClean="0">
                <a:latin typeface="Times New Roman" pitchFamily="18" charset="0"/>
                <a:cs typeface="Times New Roman" pitchFamily="18" charset="0"/>
              </a:rPr>
              <a:t>Матка</a:t>
            </a:r>
          </a:p>
          <a:p>
            <a:pPr>
              <a:buFont typeface="Wingdings" pitchFamily="2" charset="2"/>
              <a:buChar char="q"/>
            </a:pPr>
            <a:r>
              <a:rPr lang="ru-RU" sz="2000" smtClean="0">
                <a:latin typeface="Times New Roman" pitchFamily="18" charset="0"/>
                <a:cs typeface="Times New Roman" pitchFamily="18" charset="0"/>
              </a:rPr>
              <a:t>Маточные трубы</a:t>
            </a:r>
          </a:p>
          <a:p>
            <a:pPr>
              <a:buFont typeface="Wingdings" pitchFamily="2" charset="2"/>
              <a:buChar char="q"/>
            </a:pPr>
            <a:r>
              <a:rPr lang="ru-RU" sz="2000" smtClean="0">
                <a:latin typeface="Times New Roman" pitchFamily="18" charset="0"/>
                <a:cs typeface="Times New Roman" pitchFamily="18" charset="0"/>
              </a:rPr>
              <a:t>Яичники</a:t>
            </a:r>
          </a:p>
          <a:p>
            <a:endParaRPr lang="ru-RU" smtClean="0"/>
          </a:p>
        </p:txBody>
      </p:sp>
      <p:pic>
        <p:nvPicPr>
          <p:cNvPr id="4" name="Рисунок 3" descr="126.jpg"/>
          <p:cNvPicPr>
            <a:picLocks noChangeAspect="1"/>
          </p:cNvPicPr>
          <p:nvPr/>
        </p:nvPicPr>
        <p:blipFill>
          <a:blip r:embed="rId2"/>
          <a:stretch>
            <a:fillRect/>
          </a:stretch>
        </p:blipFill>
        <p:spPr>
          <a:xfrm>
            <a:off x="3357555" y="2571744"/>
            <a:ext cx="5462594" cy="381477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Содержимое 3" descr="Безымянный.png"/>
          <p:cNvPicPr>
            <a:picLocks noGrp="1" noChangeAspect="1"/>
          </p:cNvPicPr>
          <p:nvPr>
            <p:ph idx="1"/>
          </p:nvPr>
        </p:nvPicPr>
        <p:blipFill>
          <a:blip r:embed="rId2"/>
          <a:srcRect/>
          <a:stretch>
            <a:fillRect/>
          </a:stretch>
        </p:blipFill>
        <p:spPr>
          <a:xfrm>
            <a:off x="0" y="0"/>
            <a:ext cx="9144000" cy="6862763"/>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Содержимое 2"/>
          <p:cNvSpPr>
            <a:spLocks noGrp="1"/>
          </p:cNvSpPr>
          <p:nvPr>
            <p:ph idx="1"/>
          </p:nvPr>
        </p:nvSpPr>
        <p:spPr>
          <a:xfrm>
            <a:off x="304800" y="285750"/>
            <a:ext cx="8686800" cy="6286500"/>
          </a:xfrm>
        </p:spPr>
        <p:txBody>
          <a:bodyPr/>
          <a:lstStyle/>
          <a:p>
            <a:pPr>
              <a:buFont typeface="Wingdings 2" pitchFamily="18" charset="2"/>
              <a:buNone/>
            </a:pPr>
            <a:r>
              <a:rPr lang="ru-RU" sz="2400" smtClean="0">
                <a:latin typeface="Times New Roman" pitchFamily="18" charset="0"/>
                <a:cs typeface="Times New Roman" pitchFamily="18" charset="0"/>
              </a:rPr>
              <a:t>Влагалище</a:t>
            </a:r>
            <a:r>
              <a:rPr lang="ru-RU" sz="2800" smtClean="0">
                <a:latin typeface="Times New Roman" pitchFamily="18" charset="0"/>
                <a:cs typeface="Times New Roman" pitchFamily="18" charset="0"/>
              </a:rPr>
              <a:t> </a:t>
            </a:r>
            <a:r>
              <a:rPr lang="ru-RU" sz="2000" smtClean="0">
                <a:latin typeface="Times New Roman" pitchFamily="18" charset="0"/>
                <a:cs typeface="Times New Roman" pitchFamily="18" charset="0"/>
              </a:rPr>
              <a:t>(</a:t>
            </a:r>
            <a:r>
              <a:rPr lang="en-US" sz="2000" smtClean="0">
                <a:latin typeface="Times New Roman" pitchFamily="18" charset="0"/>
                <a:cs typeface="Times New Roman" pitchFamily="18" charset="0"/>
              </a:rPr>
              <a:t>vagina</a:t>
            </a:r>
            <a:r>
              <a:rPr lang="ru-RU" sz="2000" smtClean="0">
                <a:latin typeface="Times New Roman" pitchFamily="18" charset="0"/>
                <a:cs typeface="Times New Roman" pitchFamily="18" charset="0"/>
              </a:rPr>
              <a:t>, </a:t>
            </a:r>
            <a:r>
              <a:rPr lang="en-US" sz="2000" smtClean="0">
                <a:latin typeface="Times New Roman" pitchFamily="18" charset="0"/>
                <a:cs typeface="Times New Roman" pitchFamily="18" charset="0"/>
              </a:rPr>
              <a:t>colpos</a:t>
            </a:r>
            <a:r>
              <a:rPr lang="ru-RU" sz="2000" smtClean="0">
                <a:latin typeface="Times New Roman" pitchFamily="18" charset="0"/>
                <a:cs typeface="Times New Roman" pitchFamily="18" charset="0"/>
              </a:rPr>
              <a:t>) – в виде мышечной эластичной трубки,</a:t>
            </a:r>
          </a:p>
          <a:p>
            <a:pPr>
              <a:buFont typeface="Wingdings 2" pitchFamily="18" charset="2"/>
              <a:buNone/>
            </a:pPr>
            <a:r>
              <a:rPr lang="ru-RU" sz="2000" smtClean="0">
                <a:latin typeface="Times New Roman" pitchFamily="18" charset="0"/>
                <a:cs typeface="Times New Roman" pitchFamily="18" charset="0"/>
              </a:rPr>
              <a:t>находится в центре малого таза, длиной 10-12 см, передняя стенка короче</a:t>
            </a:r>
          </a:p>
          <a:p>
            <a:pPr>
              <a:buFont typeface="Wingdings 2" pitchFamily="18" charset="2"/>
              <a:buNone/>
            </a:pPr>
            <a:r>
              <a:rPr lang="ru-RU" sz="2000" smtClean="0">
                <a:latin typeface="Times New Roman" pitchFamily="18" charset="0"/>
                <a:cs typeface="Times New Roman" pitchFamily="18" charset="0"/>
              </a:rPr>
              <a:t>задней на 1,5-2 см., ширина влагалища 2,3 см. (может варьировать).</a:t>
            </a:r>
          </a:p>
          <a:p>
            <a:pPr>
              <a:buFont typeface="Wingdings 2" pitchFamily="18" charset="2"/>
              <a:buNone/>
            </a:pPr>
            <a:r>
              <a:rPr lang="ru-RU" sz="2000" smtClean="0">
                <a:latin typeface="Times New Roman" pitchFamily="18" charset="0"/>
                <a:cs typeface="Times New Roman" pitchFamily="18" charset="0"/>
              </a:rPr>
              <a:t>Начинается от преддверия влагалища и заканчивается в месте прикрепления</a:t>
            </a:r>
          </a:p>
          <a:p>
            <a:pPr>
              <a:buFont typeface="Wingdings 2" pitchFamily="18" charset="2"/>
              <a:buNone/>
            </a:pPr>
            <a:r>
              <a:rPr lang="ru-RU" sz="2000" smtClean="0">
                <a:latin typeface="Times New Roman" pitchFamily="18" charset="0"/>
                <a:cs typeface="Times New Roman" pitchFamily="18" charset="0"/>
              </a:rPr>
              <a:t>шейки матки, образуя 4 свода: передний, задний, и два боковых. </a:t>
            </a:r>
          </a:p>
          <a:p>
            <a:pPr>
              <a:buFont typeface="Wingdings 2" pitchFamily="18" charset="2"/>
              <a:buNone/>
            </a:pPr>
            <a:r>
              <a:rPr lang="ru-RU" sz="2000" smtClean="0">
                <a:latin typeface="Times New Roman" pitchFamily="18" charset="0"/>
                <a:cs typeface="Times New Roman" pitchFamily="18" charset="0"/>
              </a:rPr>
              <a:t>Стенка влагалища состоит из трех слоев: </a:t>
            </a:r>
          </a:p>
          <a:p>
            <a:pPr>
              <a:buClr>
                <a:schemeClr val="tx1"/>
              </a:buClr>
              <a:buFont typeface="Wingdings" pitchFamily="2" charset="2"/>
              <a:buChar char="Ø"/>
            </a:pPr>
            <a:r>
              <a:rPr lang="ru-RU" sz="2000" smtClean="0">
                <a:latin typeface="Times New Roman" pitchFamily="18" charset="0"/>
                <a:cs typeface="Times New Roman" pitchFamily="18" charset="0"/>
              </a:rPr>
              <a:t>Внутренний (слизистый)</a:t>
            </a:r>
          </a:p>
          <a:p>
            <a:pPr>
              <a:buClr>
                <a:schemeClr val="tx1"/>
              </a:buClr>
              <a:buFont typeface="Wingdings" pitchFamily="2" charset="2"/>
              <a:buChar char="Ø"/>
            </a:pPr>
            <a:r>
              <a:rPr lang="ru-RU" sz="2000" smtClean="0">
                <a:latin typeface="Times New Roman" pitchFamily="18" charset="0"/>
                <a:cs typeface="Times New Roman" pitchFamily="18" charset="0"/>
              </a:rPr>
              <a:t>Средний (мышечный) </a:t>
            </a:r>
          </a:p>
          <a:p>
            <a:pPr>
              <a:buClr>
                <a:schemeClr val="tx1"/>
              </a:buClr>
              <a:buFont typeface="Wingdings" pitchFamily="2" charset="2"/>
              <a:buChar char="Ø"/>
            </a:pPr>
            <a:r>
              <a:rPr lang="ru-RU" sz="2000" smtClean="0">
                <a:latin typeface="Times New Roman" pitchFamily="18" charset="0"/>
                <a:cs typeface="Times New Roman" pitchFamily="18" charset="0"/>
              </a:rPr>
              <a:t>Наружный (соединительная ткань). </a:t>
            </a:r>
          </a:p>
          <a:p>
            <a:pPr>
              <a:buFont typeface="Wingdings 2" pitchFamily="18" charset="2"/>
              <a:buNone/>
            </a:pPr>
            <a:endParaRPr lang="ru-RU" smtClean="0"/>
          </a:p>
        </p:txBody>
      </p:sp>
      <p:pic>
        <p:nvPicPr>
          <p:cNvPr id="4" name="Рисунок 3" descr="17.jpg"/>
          <p:cNvPicPr>
            <a:picLocks noChangeAspect="1"/>
          </p:cNvPicPr>
          <p:nvPr/>
        </p:nvPicPr>
        <p:blipFill>
          <a:blip r:embed="rId2" cstate="print"/>
          <a:stretch>
            <a:fillRect/>
          </a:stretch>
        </p:blipFill>
        <p:spPr>
          <a:xfrm>
            <a:off x="4500562" y="2786058"/>
            <a:ext cx="4474295" cy="3822629"/>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fontAlgn="auto">
              <a:spcAft>
                <a:spcPts val="0"/>
              </a:spcAft>
              <a:defRPr/>
            </a:pPr>
            <a:r>
              <a:rPr lang="ru-RU" sz="2400" dirty="0" smtClean="0">
                <a:latin typeface="Times New Roman" pitchFamily="18" charset="0"/>
                <a:cs typeface="Times New Roman" pitchFamily="18" charset="0"/>
              </a:rPr>
              <a:t>выделяют 4 степени чистоты влагалища:</a:t>
            </a:r>
            <a:br>
              <a:rPr lang="ru-RU" sz="2400" dirty="0" smtClean="0">
                <a:latin typeface="Times New Roman" pitchFamily="18" charset="0"/>
                <a:cs typeface="Times New Roman" pitchFamily="18" charset="0"/>
              </a:rPr>
            </a:br>
            <a:endParaRPr lang="ru-RU" sz="2400" dirty="0">
              <a:latin typeface="Times New Roman" pitchFamily="18" charset="0"/>
              <a:cs typeface="Times New Roman" pitchFamily="18" charset="0"/>
            </a:endParaRPr>
          </a:p>
        </p:txBody>
      </p:sp>
      <p:sp>
        <p:nvSpPr>
          <p:cNvPr id="3" name="Содержимое 2"/>
          <p:cNvSpPr>
            <a:spLocks noGrp="1"/>
          </p:cNvSpPr>
          <p:nvPr>
            <p:ph idx="1"/>
          </p:nvPr>
        </p:nvSpPr>
        <p:spPr/>
        <p:txBody>
          <a:bodyPr>
            <a:normAutofit fontScale="70000" lnSpcReduction="20000"/>
          </a:bodyPr>
          <a:lstStyle/>
          <a:p>
            <a:pPr fontAlgn="auto">
              <a:spcAft>
                <a:spcPts val="0"/>
              </a:spcAft>
              <a:buFont typeface="Wingdings" pitchFamily="2" charset="2"/>
              <a:buChar char="Ø"/>
              <a:defRPr/>
            </a:pPr>
            <a:r>
              <a:rPr lang="ru-RU" dirty="0" smtClean="0">
                <a:latin typeface="Times New Roman" pitchFamily="18" charset="0"/>
                <a:cs typeface="Times New Roman" pitchFamily="18" charset="0"/>
              </a:rPr>
              <a:t>1 степень чистоты – в мазке только влагалищные палочки (</a:t>
            </a:r>
            <a:r>
              <a:rPr lang="ru-RU" dirty="0" err="1" smtClean="0">
                <a:latin typeface="Times New Roman" pitchFamily="18" charset="0"/>
                <a:cs typeface="Times New Roman" pitchFamily="18" charset="0"/>
              </a:rPr>
              <a:t>лактобактерии</a:t>
            </a:r>
            <a:r>
              <a:rPr lang="ru-RU" dirty="0" smtClean="0">
                <a:latin typeface="Times New Roman" pitchFamily="18" charset="0"/>
                <a:cs typeface="Times New Roman" pitchFamily="18" charset="0"/>
              </a:rPr>
              <a:t>), клетки плоского эпителия, лейкоциты отсутствуют, </a:t>
            </a:r>
            <a:r>
              <a:rPr lang="en-US" dirty="0" smtClean="0">
                <a:latin typeface="Times New Roman" pitchFamily="18" charset="0"/>
                <a:cs typeface="Times New Roman" pitchFamily="18" charset="0"/>
              </a:rPr>
              <a:t>Ph </a:t>
            </a:r>
            <a:r>
              <a:rPr lang="ru-RU" dirty="0" smtClean="0">
                <a:latin typeface="Times New Roman" pitchFamily="18" charset="0"/>
                <a:cs typeface="Times New Roman" pitchFamily="18" charset="0"/>
              </a:rPr>
              <a:t>– кислая (4.0-4.5) </a:t>
            </a:r>
          </a:p>
          <a:p>
            <a:pPr fontAlgn="auto">
              <a:spcAft>
                <a:spcPts val="0"/>
              </a:spcAft>
              <a:buFont typeface="Wingdings" pitchFamily="2" charset="2"/>
              <a:buChar char="Ø"/>
              <a:defRPr/>
            </a:pPr>
            <a:r>
              <a:rPr lang="ru-RU" dirty="0" smtClean="0">
                <a:latin typeface="Times New Roman" pitchFamily="18" charset="0"/>
                <a:cs typeface="Times New Roman" pitchFamily="18" charset="0"/>
              </a:rPr>
              <a:t>2 степень чистоты – лактобактерий меньше, но они преобладают, много эпителиальных клеток, встречаются единичные лейкоциты (до 10), </a:t>
            </a:r>
            <a:r>
              <a:rPr lang="en-US" dirty="0" smtClean="0">
                <a:latin typeface="Times New Roman" pitchFamily="18" charset="0"/>
                <a:cs typeface="Times New Roman" pitchFamily="18" charset="0"/>
              </a:rPr>
              <a:t>Ph </a:t>
            </a:r>
            <a:r>
              <a:rPr lang="ru-RU" dirty="0" smtClean="0">
                <a:latin typeface="Times New Roman" pitchFamily="18" charset="0"/>
                <a:cs typeface="Times New Roman" pitchFamily="18" charset="0"/>
              </a:rPr>
              <a:t>– кислая (5.0-5.5) </a:t>
            </a:r>
          </a:p>
          <a:p>
            <a:pPr fontAlgn="auto">
              <a:spcAft>
                <a:spcPts val="0"/>
              </a:spcAft>
              <a:buFont typeface="Wingdings" pitchFamily="2" charset="2"/>
              <a:buChar char="Ø"/>
              <a:defRPr/>
            </a:pPr>
            <a:r>
              <a:rPr lang="ru-RU" dirty="0" smtClean="0">
                <a:latin typeface="Times New Roman" pitchFamily="18" charset="0"/>
                <a:cs typeface="Times New Roman" pitchFamily="18" charset="0"/>
              </a:rPr>
              <a:t>3 степень чистоты – лактобактерий мало, много лейкоцитов (до 30), доминирует кокковая флора, </a:t>
            </a:r>
            <a:r>
              <a:rPr lang="en-US" dirty="0" smtClean="0">
                <a:latin typeface="Times New Roman" pitchFamily="18" charset="0"/>
                <a:cs typeface="Times New Roman" pitchFamily="18" charset="0"/>
              </a:rPr>
              <a:t>Ph </a:t>
            </a:r>
            <a:r>
              <a:rPr lang="ru-RU" dirty="0" smtClean="0">
                <a:latin typeface="Times New Roman" pitchFamily="18" charset="0"/>
                <a:cs typeface="Times New Roman" pitchFamily="18" charset="0"/>
              </a:rPr>
              <a:t>– слабощелочная (6.0-6.5)  </a:t>
            </a:r>
          </a:p>
          <a:p>
            <a:pPr fontAlgn="auto">
              <a:spcAft>
                <a:spcPts val="0"/>
              </a:spcAft>
              <a:buFont typeface="Wingdings" pitchFamily="2" charset="2"/>
              <a:buChar char="Ø"/>
              <a:defRPr/>
            </a:pPr>
            <a:r>
              <a:rPr lang="ru-RU" dirty="0" smtClean="0">
                <a:latin typeface="Times New Roman" pitchFamily="18" charset="0"/>
                <a:cs typeface="Times New Roman" pitchFamily="18" charset="0"/>
              </a:rPr>
              <a:t>4 степень чистоты – влагалищные палочки отсутствуют, преобладает бактериальная флора, обилие лейкоцитов (свыше 100), эпителиальных клеток мало, встречаются единичные трихомонады, </a:t>
            </a:r>
            <a:r>
              <a:rPr lang="en-US" dirty="0" smtClean="0">
                <a:latin typeface="Times New Roman" pitchFamily="18" charset="0"/>
                <a:cs typeface="Times New Roman" pitchFamily="18" charset="0"/>
              </a:rPr>
              <a:t>Ph</a:t>
            </a:r>
            <a:r>
              <a:rPr lang="ru-RU" dirty="0" smtClean="0">
                <a:latin typeface="Times New Roman" pitchFamily="18" charset="0"/>
                <a:cs typeface="Times New Roman" pitchFamily="18" charset="0"/>
              </a:rPr>
              <a:t> -  щелочная. </a:t>
            </a:r>
          </a:p>
          <a:p>
            <a:pPr fontAlgn="auto">
              <a:spcAft>
                <a:spcPts val="0"/>
              </a:spcAft>
              <a:buFont typeface="Wingdings" pitchFamily="2" charset="2"/>
              <a:buChar char="Ø"/>
              <a:defRPr/>
            </a:pPr>
            <a:r>
              <a:rPr lang="ru-RU" dirty="0" smtClean="0">
                <a:latin typeface="Times New Roman" pitchFamily="18" charset="0"/>
                <a:cs typeface="Times New Roman" pitchFamily="18" charset="0"/>
              </a:rPr>
              <a:t>1 и 2 степень считаются нормальными, 3 и 4 степень соответствуют патологическим процессам. </a:t>
            </a:r>
          </a:p>
          <a:p>
            <a:pPr fontAlgn="auto">
              <a:spcAft>
                <a:spcPts val="0"/>
              </a:spcAft>
              <a:buFont typeface="Wingdings 2"/>
              <a:buChar char=""/>
              <a:defRPr/>
            </a:pPr>
            <a:endParaRPr lang="ru-RU" dirty="0"/>
          </a:p>
        </p:txBody>
      </p:sp>
      <p:pic>
        <p:nvPicPr>
          <p:cNvPr id="5" name="Рисунок 4" descr="obshiy_mazok.jpg"/>
          <p:cNvPicPr>
            <a:picLocks noChangeAspect="1"/>
          </p:cNvPicPr>
          <p:nvPr/>
        </p:nvPicPr>
        <p:blipFill>
          <a:blip r:embed="rId2"/>
          <a:stretch>
            <a:fillRect/>
          </a:stretch>
        </p:blipFill>
        <p:spPr>
          <a:xfrm>
            <a:off x="6786578" y="5386392"/>
            <a:ext cx="2165429" cy="1471608"/>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hpv-infection.jpg"/>
          <p:cNvPicPr>
            <a:picLocks noGrp="1" noChangeAspect="1"/>
          </p:cNvPicPr>
          <p:nvPr>
            <p:ph idx="1"/>
          </p:nvPr>
        </p:nvPicPr>
        <p:blipFill>
          <a:blip r:embed="rId2"/>
          <a:stretch>
            <a:fillRect/>
          </a:stretch>
        </p:blipFill>
        <p:spPr>
          <a:xfrm>
            <a:off x="0" y="0"/>
            <a:ext cx="3800492" cy="4451160"/>
          </a:xfrm>
          <a:effectLst>
            <a:softEdge rad="112500"/>
          </a:effectLst>
        </p:spPr>
      </p:pic>
      <p:pic>
        <p:nvPicPr>
          <p:cNvPr id="21506" name="Рисунок 4" descr="54686486486.jpg"/>
          <p:cNvPicPr>
            <a:picLocks noChangeAspect="1"/>
          </p:cNvPicPr>
          <p:nvPr/>
        </p:nvPicPr>
        <p:blipFill>
          <a:blip r:embed="rId3"/>
          <a:srcRect/>
          <a:stretch>
            <a:fillRect/>
          </a:stretch>
        </p:blipFill>
        <p:spPr bwMode="auto">
          <a:xfrm>
            <a:off x="4084638" y="214313"/>
            <a:ext cx="5059362" cy="5286375"/>
          </a:xfrm>
          <a:prstGeom prst="rect">
            <a:avLst/>
          </a:prstGeom>
          <a:noFill/>
          <a:ln w="9525">
            <a:noFill/>
            <a:miter lim="800000"/>
            <a:headEnd/>
            <a:tailEnd/>
          </a:ln>
        </p:spPr>
      </p:pic>
      <p:pic>
        <p:nvPicPr>
          <p:cNvPr id="6" name="Рисунок 5" descr="295619-1i2step_400.jpg"/>
          <p:cNvPicPr>
            <a:picLocks noChangeAspect="1"/>
          </p:cNvPicPr>
          <p:nvPr/>
        </p:nvPicPr>
        <p:blipFill>
          <a:blip r:embed="rId4"/>
          <a:stretch>
            <a:fillRect/>
          </a:stretch>
        </p:blipFill>
        <p:spPr>
          <a:xfrm>
            <a:off x="0" y="4543425"/>
            <a:ext cx="3810000" cy="2314575"/>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Override1.xml><?xml version="1.0" encoding="utf-8"?>
<a:themeOverride xmlns:a="http://schemas.openxmlformats.org/drawingml/2006/main">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themeOverride>
</file>

<file path=docProps/app.xml><?xml version="1.0" encoding="utf-8"?>
<Properties xmlns="http://schemas.openxmlformats.org/officeDocument/2006/extended-properties" xmlns:vt="http://schemas.openxmlformats.org/officeDocument/2006/docPropsVTypes">
  <Template>Trek</Template>
  <TotalTime>153</TotalTime>
  <Words>1016</Words>
  <Application>Microsoft Office PowerPoint</Application>
  <PresentationFormat>Экран (4:3)</PresentationFormat>
  <Paragraphs>94</Paragraphs>
  <Slides>23</Slides>
  <Notes>0</Notes>
  <HiddenSlides>0</HiddenSlides>
  <MMClips>0</MMClips>
  <ScaleCrop>false</ScaleCrop>
  <HeadingPairs>
    <vt:vector size="6" baseType="variant">
      <vt:variant>
        <vt:lpstr>Использованные шрифты</vt:lpstr>
      </vt:variant>
      <vt:variant>
        <vt:i4>7</vt:i4>
      </vt:variant>
      <vt:variant>
        <vt:lpstr>Шаблон оформления</vt:lpstr>
      </vt:variant>
      <vt:variant>
        <vt:i4>9</vt:i4>
      </vt:variant>
      <vt:variant>
        <vt:lpstr>Заголовки слайдов</vt:lpstr>
      </vt:variant>
      <vt:variant>
        <vt:i4>23</vt:i4>
      </vt:variant>
    </vt:vector>
  </HeadingPairs>
  <TitlesOfParts>
    <vt:vector size="39" baseType="lpstr">
      <vt:lpstr>Franklin Gothic Book</vt:lpstr>
      <vt:lpstr>Arial</vt:lpstr>
      <vt:lpstr>Franklin Gothic Medium</vt:lpstr>
      <vt:lpstr>Wingdings 2</vt:lpstr>
      <vt:lpstr>Calibri</vt:lpstr>
      <vt:lpstr>Times New Roman</vt:lpstr>
      <vt:lpstr>Wingdings</vt:lpstr>
      <vt:lpstr>Трек</vt:lpstr>
      <vt:lpstr>Трек</vt:lpstr>
      <vt:lpstr>Трек</vt:lpstr>
      <vt:lpstr>Трек</vt:lpstr>
      <vt:lpstr>Трек</vt:lpstr>
      <vt:lpstr>Трек</vt:lpstr>
      <vt:lpstr>Трек</vt:lpstr>
      <vt:lpstr>Трек</vt:lpstr>
      <vt:lpstr>Трек</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1</dc:creator>
  <cp:lastModifiedBy>ASER</cp:lastModifiedBy>
  <cp:revision>17</cp:revision>
  <dcterms:created xsi:type="dcterms:W3CDTF">2016-02-20T19:03:01Z</dcterms:created>
  <dcterms:modified xsi:type="dcterms:W3CDTF">2021-03-15T05:10:27Z</dcterms:modified>
</cp:coreProperties>
</file>