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52400">
              <a:lnSpc>
                <a:spcPts val="1430"/>
              </a:lnSpc>
            </a:pPr>
            <a:fld id="{81D60167-4931-47E6-BA6A-407CBD079E47}" type="slidenum">
              <a:rPr spc="-50" dirty="0"/>
              <a:pPr marL="152400">
                <a:lnSpc>
                  <a:spcPts val="1430"/>
                </a:lnSpc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52400">
              <a:lnSpc>
                <a:spcPts val="1430"/>
              </a:lnSpc>
            </a:pPr>
            <a:fld id="{81D60167-4931-47E6-BA6A-407CBD079E47}" type="slidenum">
              <a:rPr spc="-50" dirty="0"/>
              <a:pPr marL="152400">
                <a:lnSpc>
                  <a:spcPts val="1430"/>
                </a:lnSpc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2D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35860"/>
            <a:ext cx="8229600" cy="57022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57200" y="235860"/>
            <a:ext cx="8229600" cy="571500"/>
          </a:xfrm>
          <a:custGeom>
            <a:avLst/>
            <a:gdLst/>
            <a:ahLst/>
            <a:cxnLst/>
            <a:rect l="l" t="t" r="r" b="b"/>
            <a:pathLst>
              <a:path w="8229600" h="571500">
                <a:moveTo>
                  <a:pt x="0" y="571500"/>
                </a:moveTo>
                <a:lnTo>
                  <a:pt x="8229600" y="571500"/>
                </a:lnTo>
                <a:lnTo>
                  <a:pt x="822960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57200" y="235860"/>
            <a:ext cx="8229600" cy="571500"/>
          </a:xfrm>
          <a:custGeom>
            <a:avLst/>
            <a:gdLst/>
            <a:ahLst/>
            <a:cxnLst/>
            <a:rect l="l" t="t" r="r" b="b"/>
            <a:pathLst>
              <a:path w="8229600" h="571500">
                <a:moveTo>
                  <a:pt x="4114800" y="571500"/>
                </a:moveTo>
                <a:lnTo>
                  <a:pt x="0" y="571500"/>
                </a:lnTo>
                <a:lnTo>
                  <a:pt x="0" y="0"/>
                </a:lnTo>
                <a:lnTo>
                  <a:pt x="8229600" y="0"/>
                </a:lnTo>
                <a:lnTo>
                  <a:pt x="8229600" y="571500"/>
                </a:lnTo>
                <a:lnTo>
                  <a:pt x="4114800" y="571500"/>
                </a:lnTo>
                <a:close/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215540"/>
            <a:ext cx="8229600" cy="5715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57200" y="215540"/>
            <a:ext cx="8229600" cy="571500"/>
          </a:xfrm>
          <a:custGeom>
            <a:avLst/>
            <a:gdLst/>
            <a:ahLst/>
            <a:cxnLst/>
            <a:rect l="l" t="t" r="r" b="b"/>
            <a:pathLst>
              <a:path w="8229600" h="571500">
                <a:moveTo>
                  <a:pt x="4114800" y="571500"/>
                </a:moveTo>
                <a:lnTo>
                  <a:pt x="0" y="571500"/>
                </a:lnTo>
                <a:lnTo>
                  <a:pt x="0" y="0"/>
                </a:lnTo>
                <a:lnTo>
                  <a:pt x="8229600" y="0"/>
                </a:lnTo>
                <a:lnTo>
                  <a:pt x="8229600" y="571500"/>
                </a:lnTo>
                <a:lnTo>
                  <a:pt x="4114800" y="571500"/>
                </a:lnTo>
                <a:close/>
              </a:path>
            </a:pathLst>
          </a:custGeom>
          <a:ln w="38097">
            <a:solidFill>
              <a:srgbClr val="91C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52400">
              <a:lnSpc>
                <a:spcPts val="1430"/>
              </a:lnSpc>
            </a:pPr>
            <a:fld id="{81D60167-4931-47E6-BA6A-407CBD079E47}" type="slidenum">
              <a:rPr spc="-50" dirty="0"/>
              <a:pPr marL="152400">
                <a:lnSpc>
                  <a:spcPts val="1430"/>
                </a:lnSpc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52400">
              <a:lnSpc>
                <a:spcPts val="1430"/>
              </a:lnSpc>
            </a:pPr>
            <a:fld id="{81D60167-4931-47E6-BA6A-407CBD079E47}" type="slidenum">
              <a:rPr spc="-50" dirty="0"/>
              <a:pPr marL="152400">
                <a:lnSpc>
                  <a:spcPts val="1430"/>
                </a:lnSpc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2D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52400">
              <a:lnSpc>
                <a:spcPts val="1430"/>
              </a:lnSpc>
            </a:pPr>
            <a:fld id="{81D60167-4931-47E6-BA6A-407CBD079E47}" type="slidenum">
              <a:rPr spc="-50" dirty="0"/>
              <a:pPr marL="152400">
                <a:lnSpc>
                  <a:spcPts val="1430"/>
                </a:lnSpc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144420"/>
            <a:ext cx="8229600" cy="855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900" y="1408070"/>
            <a:ext cx="8068945" cy="4635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4059" y="6456320"/>
            <a:ext cx="313690" cy="22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52400">
              <a:lnSpc>
                <a:spcPts val="1430"/>
              </a:lnSpc>
            </a:pPr>
            <a:fld id="{81D60167-4931-47E6-BA6A-407CBD079E47}" type="slidenum">
              <a:rPr spc="-50" dirty="0"/>
              <a:pPr marL="152400">
                <a:lnSpc>
                  <a:spcPts val="1430"/>
                </a:lnSpc>
              </a:pPr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1.png"/><Relationship Id="rId7" Type="http://schemas.openxmlformats.org/officeDocument/2006/relationships/image" Target="../media/image82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jpe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jpe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image" Target="../media/image1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jpe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jpe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jpeg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8.jpe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956" t="26042" r="32650"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</p:spPr>
        <p:txBody>
          <a:bodyPr/>
          <a:lstStyle/>
          <a:p>
            <a:pPr algn="ctr"/>
            <a:r>
              <a:rPr lang="ru-RU" sz="3600" dirty="0" smtClean="0"/>
              <a:t>Ингаляционная терапия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5B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20259" y="759100"/>
            <a:ext cx="3452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Показания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назначению: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9957" y="1282747"/>
            <a:ext cx="8795385" cy="2600325"/>
            <a:chOff x="209957" y="1282747"/>
            <a:chExt cx="8795385" cy="26003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630" y="1307740"/>
              <a:ext cx="8784590" cy="25704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4630" y="1307740"/>
              <a:ext cx="8787130" cy="2571750"/>
            </a:xfrm>
            <a:custGeom>
              <a:avLst/>
              <a:gdLst/>
              <a:ahLst/>
              <a:cxnLst/>
              <a:rect l="l" t="t" r="r" b="b"/>
              <a:pathLst>
                <a:path w="8787130" h="2571750">
                  <a:moveTo>
                    <a:pt x="0" y="2571750"/>
                  </a:moveTo>
                  <a:lnTo>
                    <a:pt x="8787130" y="2571750"/>
                  </a:lnTo>
                  <a:lnTo>
                    <a:pt x="8787130" y="0"/>
                  </a:lnTo>
                  <a:lnTo>
                    <a:pt x="0" y="0"/>
                  </a:lnTo>
                  <a:lnTo>
                    <a:pt x="0" y="25717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4630" y="1306470"/>
              <a:ext cx="8785860" cy="2571750"/>
            </a:xfrm>
            <a:custGeom>
              <a:avLst/>
              <a:gdLst/>
              <a:ahLst/>
              <a:cxnLst/>
              <a:rect l="l" t="t" r="r" b="b"/>
              <a:pathLst>
                <a:path w="8785860" h="2571750">
                  <a:moveTo>
                    <a:pt x="4392930" y="2571750"/>
                  </a:moveTo>
                  <a:lnTo>
                    <a:pt x="0" y="2571750"/>
                  </a:lnTo>
                  <a:lnTo>
                    <a:pt x="0" y="0"/>
                  </a:lnTo>
                  <a:lnTo>
                    <a:pt x="8785860" y="0"/>
                  </a:lnTo>
                  <a:lnTo>
                    <a:pt x="8785860" y="2571750"/>
                  </a:lnTo>
                  <a:lnTo>
                    <a:pt x="4392930" y="25717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630" y="1287420"/>
              <a:ext cx="8784590" cy="25704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4630" y="1287420"/>
              <a:ext cx="8785860" cy="2571750"/>
            </a:xfrm>
            <a:custGeom>
              <a:avLst/>
              <a:gdLst/>
              <a:ahLst/>
              <a:cxnLst/>
              <a:rect l="l" t="t" r="r" b="b"/>
              <a:pathLst>
                <a:path w="8785860" h="2571750">
                  <a:moveTo>
                    <a:pt x="4392930" y="2571750"/>
                  </a:moveTo>
                  <a:lnTo>
                    <a:pt x="0" y="2571750"/>
                  </a:lnTo>
                  <a:lnTo>
                    <a:pt x="0" y="0"/>
                  </a:lnTo>
                  <a:lnTo>
                    <a:pt x="8785860" y="0"/>
                  </a:lnTo>
                  <a:lnTo>
                    <a:pt x="8785860" y="2571750"/>
                  </a:lnTo>
                  <a:lnTo>
                    <a:pt x="4392930" y="2571750"/>
                  </a:lnTo>
                  <a:close/>
                </a:path>
              </a:pathLst>
            </a:custGeom>
            <a:ln w="9344">
              <a:solidFill>
                <a:srgbClr val="F5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3370" y="1259480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370" y="1698900"/>
            <a:ext cx="97155" cy="1985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50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50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50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50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50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50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50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6269" y="1272180"/>
            <a:ext cx="8039734" cy="242443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 marR="184150">
              <a:lnSpc>
                <a:spcPct val="79700"/>
              </a:lnSpc>
              <a:spcBef>
                <a:spcPts val="489"/>
              </a:spcBef>
            </a:pPr>
            <a:r>
              <a:rPr sz="1600" b="1" dirty="0">
                <a:latin typeface="Arial"/>
                <a:cs typeface="Arial"/>
              </a:rPr>
              <a:t>Острые,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подострые,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хронические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заболевания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верхних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дыхательных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путей, </a:t>
            </a:r>
            <a:r>
              <a:rPr sz="1600" b="1" dirty="0">
                <a:latin typeface="Arial"/>
                <a:cs typeface="Arial"/>
              </a:rPr>
              <a:t>бронхов,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легких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499"/>
              </a:lnSpc>
            </a:pPr>
            <a:r>
              <a:rPr sz="1600" b="1" dirty="0">
                <a:latin typeface="Arial"/>
                <a:cs typeface="Arial"/>
              </a:rPr>
              <a:t>Профессиональные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заболевания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органов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дыхания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–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лечение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и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профилактика </a:t>
            </a:r>
            <a:r>
              <a:rPr sz="1600" b="1" dirty="0">
                <a:latin typeface="Arial"/>
                <a:cs typeface="Arial"/>
              </a:rPr>
              <a:t>Туберкулез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дыхательных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путей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и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легких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b="1" dirty="0">
                <a:latin typeface="Arial"/>
                <a:cs typeface="Arial"/>
              </a:rPr>
              <a:t>Бронхиальная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астма</a:t>
            </a:r>
            <a:endParaRPr sz="1600">
              <a:latin typeface="Arial"/>
              <a:cs typeface="Arial"/>
            </a:endParaRPr>
          </a:p>
          <a:p>
            <a:pPr marL="12700" marR="853440">
              <a:lnSpc>
                <a:spcPct val="100000"/>
              </a:lnSpc>
              <a:spcBef>
                <a:spcPts val="10"/>
              </a:spcBef>
            </a:pPr>
            <a:r>
              <a:rPr sz="1600" b="1" dirty="0">
                <a:latin typeface="Arial"/>
                <a:cs typeface="Arial"/>
              </a:rPr>
              <a:t>Острые,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хронические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заболевания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среднего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уха,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околоносовых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пазух </a:t>
            </a:r>
            <a:r>
              <a:rPr sz="1600" b="1" dirty="0">
                <a:latin typeface="Arial"/>
                <a:cs typeface="Arial"/>
              </a:rPr>
              <a:t>Острые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респираторные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вирусные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инфекции</a:t>
            </a:r>
            <a:endParaRPr sz="1600">
              <a:latin typeface="Arial"/>
              <a:cs typeface="Arial"/>
            </a:endParaRPr>
          </a:p>
          <a:p>
            <a:pPr marL="12700" marR="3171825">
              <a:lnSpc>
                <a:spcPct val="100499"/>
              </a:lnSpc>
              <a:spcBef>
                <a:spcPts val="10"/>
              </a:spcBef>
            </a:pPr>
            <a:r>
              <a:rPr sz="1600" b="1" dirty="0">
                <a:latin typeface="Arial"/>
                <a:cs typeface="Arial"/>
              </a:rPr>
              <a:t>Острые,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хронические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заболевания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полости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рта </a:t>
            </a:r>
            <a:r>
              <a:rPr sz="1600" b="1" dirty="0">
                <a:latin typeface="Arial"/>
                <a:cs typeface="Arial"/>
              </a:rPr>
              <a:t>Артериальная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гипертензия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I-</a:t>
            </a:r>
            <a:r>
              <a:rPr sz="1600" b="1" dirty="0">
                <a:latin typeface="Arial"/>
                <a:cs typeface="Arial"/>
              </a:rPr>
              <a:t>II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ст.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b="1" dirty="0">
                <a:latin typeface="Arial"/>
                <a:cs typeface="Arial"/>
              </a:rPr>
              <a:t>Заболевания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кожи,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ожоги,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трофические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язвы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2577" y="3996737"/>
            <a:ext cx="7439025" cy="2554605"/>
            <a:chOff x="852577" y="3996737"/>
            <a:chExt cx="7439025" cy="255460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250" y="4021730"/>
              <a:ext cx="7428230" cy="25234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57250" y="4021730"/>
              <a:ext cx="7429500" cy="2524760"/>
            </a:xfrm>
            <a:custGeom>
              <a:avLst/>
              <a:gdLst/>
              <a:ahLst/>
              <a:cxnLst/>
              <a:rect l="l" t="t" r="r" b="b"/>
              <a:pathLst>
                <a:path w="7429500" h="2524759">
                  <a:moveTo>
                    <a:pt x="0" y="2524760"/>
                  </a:moveTo>
                  <a:lnTo>
                    <a:pt x="7429500" y="2524760"/>
                  </a:lnTo>
                  <a:lnTo>
                    <a:pt x="7429500" y="0"/>
                  </a:lnTo>
                  <a:lnTo>
                    <a:pt x="0" y="0"/>
                  </a:lnTo>
                  <a:lnTo>
                    <a:pt x="0" y="25247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7250" y="4021730"/>
              <a:ext cx="7429500" cy="2524760"/>
            </a:xfrm>
            <a:custGeom>
              <a:avLst/>
              <a:gdLst/>
              <a:ahLst/>
              <a:cxnLst/>
              <a:rect l="l" t="t" r="r" b="b"/>
              <a:pathLst>
                <a:path w="7429500" h="2524759">
                  <a:moveTo>
                    <a:pt x="3714750" y="2524760"/>
                  </a:moveTo>
                  <a:lnTo>
                    <a:pt x="0" y="2524760"/>
                  </a:lnTo>
                  <a:lnTo>
                    <a:pt x="0" y="0"/>
                  </a:lnTo>
                  <a:lnTo>
                    <a:pt x="7429500" y="0"/>
                  </a:lnTo>
                  <a:lnTo>
                    <a:pt x="7429500" y="2524760"/>
                  </a:lnTo>
                  <a:lnTo>
                    <a:pt x="3714750" y="25247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250" y="4002680"/>
              <a:ext cx="7428230" cy="252349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57250" y="4001410"/>
              <a:ext cx="7429500" cy="2524760"/>
            </a:xfrm>
            <a:custGeom>
              <a:avLst/>
              <a:gdLst/>
              <a:ahLst/>
              <a:cxnLst/>
              <a:rect l="l" t="t" r="r" b="b"/>
              <a:pathLst>
                <a:path w="7429500" h="2524759">
                  <a:moveTo>
                    <a:pt x="3714750" y="2524760"/>
                  </a:moveTo>
                  <a:lnTo>
                    <a:pt x="0" y="2524760"/>
                  </a:lnTo>
                  <a:lnTo>
                    <a:pt x="0" y="0"/>
                  </a:lnTo>
                  <a:lnTo>
                    <a:pt x="7429500" y="0"/>
                  </a:lnTo>
                  <a:lnTo>
                    <a:pt x="7429500" y="2524760"/>
                  </a:lnTo>
                  <a:lnTo>
                    <a:pt x="3714750" y="2524760"/>
                  </a:lnTo>
                  <a:close/>
                </a:path>
              </a:pathLst>
            </a:custGeom>
            <a:ln w="9344">
              <a:solidFill>
                <a:srgbClr val="F5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61922" y="3964580"/>
            <a:ext cx="7420609" cy="2528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8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Частные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противопоказания:</a:t>
            </a:r>
            <a:endParaRPr sz="2400">
              <a:latin typeface="Arial"/>
              <a:cs typeface="Arial"/>
            </a:endParaRPr>
          </a:p>
          <a:p>
            <a:pPr marL="85090" marR="4575810">
              <a:lnSpc>
                <a:spcPct val="79700"/>
              </a:lnSpc>
              <a:spcBef>
                <a:spcPts val="190"/>
              </a:spcBef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Спонтанный</a:t>
            </a:r>
            <a:r>
              <a:rPr sz="16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пневмоторакс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Гигантские</a:t>
            </a:r>
            <a:r>
              <a:rPr sz="16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каверны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Буллезная</a:t>
            </a:r>
            <a:r>
              <a:rPr sz="16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эмфизема</a:t>
            </a:r>
            <a:endParaRPr sz="1600">
              <a:latin typeface="Arial"/>
              <a:cs typeface="Arial"/>
            </a:endParaRPr>
          </a:p>
          <a:p>
            <a:pPr marL="85090" marR="3301365">
              <a:lnSpc>
                <a:spcPct val="79700"/>
              </a:lnSpc>
              <a:spcBef>
                <a:spcPts val="10"/>
              </a:spcBef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Частые</a:t>
            </a:r>
            <a:r>
              <a:rPr sz="16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приступы</a:t>
            </a:r>
            <a:r>
              <a:rPr sz="16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бронхиальной</a:t>
            </a:r>
            <a:r>
              <a:rPr sz="16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астмы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Заболевания</a:t>
            </a:r>
            <a:r>
              <a:rPr sz="16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внутреннего</a:t>
            </a:r>
            <a:r>
              <a:rPr sz="16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уха</a:t>
            </a:r>
            <a:endParaRPr sz="1600">
              <a:latin typeface="Arial"/>
              <a:cs typeface="Arial"/>
            </a:endParaRPr>
          </a:p>
          <a:p>
            <a:pPr marL="85090" marR="2519045">
              <a:lnSpc>
                <a:spcPct val="79700"/>
              </a:lnSpc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Атеросклероз</a:t>
            </a:r>
            <a:r>
              <a:rPr sz="16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коронарных</a:t>
            </a:r>
            <a:r>
              <a:rPr sz="16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мозговых</a:t>
            </a:r>
            <a:r>
              <a:rPr sz="16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артерий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Вестибулярные</a:t>
            </a:r>
            <a:r>
              <a:rPr sz="16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расстройства</a:t>
            </a:r>
            <a:endParaRPr sz="1600">
              <a:latin typeface="Arial"/>
              <a:cs typeface="Arial"/>
            </a:endParaRPr>
          </a:p>
          <a:p>
            <a:pPr marL="85090">
              <a:lnSpc>
                <a:spcPts val="1335"/>
              </a:lnSpc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Атрофический</a:t>
            </a:r>
            <a:r>
              <a:rPr sz="16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ринит</a:t>
            </a:r>
            <a:endParaRPr sz="1600">
              <a:latin typeface="Arial"/>
              <a:cs typeface="Arial"/>
            </a:endParaRPr>
          </a:p>
          <a:p>
            <a:pPr marL="85090" marR="1259205">
              <a:lnSpc>
                <a:spcPct val="79700"/>
              </a:lnSpc>
              <a:spcBef>
                <a:spcPts val="19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Индивидуальная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непереносимость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лекарственных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средств Плеврит</a:t>
            </a:r>
            <a:endParaRPr sz="1600">
              <a:latin typeface="Arial"/>
              <a:cs typeface="Arial"/>
            </a:endParaRPr>
          </a:p>
          <a:p>
            <a:pPr marL="85090">
              <a:lnSpc>
                <a:spcPts val="153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Эпилепсия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3840" y="166010"/>
            <a:ext cx="3694429" cy="768350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34669" y="310790"/>
            <a:ext cx="31216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spc="-10" dirty="0">
                <a:solidFill>
                  <a:srgbClr val="00AFEF"/>
                </a:solidFill>
                <a:latin typeface="Calibri"/>
                <a:cs typeface="Calibri"/>
              </a:rPr>
              <a:t>Аэрозольтерапия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1430"/>
              </a:lnSpc>
            </a:pPr>
            <a:fld id="{81D60167-4931-47E6-BA6A-407CBD079E47}" type="slidenum">
              <a:rPr spc="-25" dirty="0"/>
              <a:pPr marL="62230">
                <a:lnSpc>
                  <a:spcPts val="1430"/>
                </a:lnSpc>
              </a:pPr>
              <a:t>10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DB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4817" y="210867"/>
            <a:ext cx="7440295" cy="958215"/>
            <a:chOff x="994817" y="210867"/>
            <a:chExt cx="7440295" cy="9582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490" y="235860"/>
              <a:ext cx="7429500" cy="9283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99489" y="234590"/>
              <a:ext cx="7429500" cy="929640"/>
            </a:xfrm>
            <a:custGeom>
              <a:avLst/>
              <a:gdLst/>
              <a:ahLst/>
              <a:cxnLst/>
              <a:rect l="l" t="t" r="r" b="b"/>
              <a:pathLst>
                <a:path w="7429500" h="929640">
                  <a:moveTo>
                    <a:pt x="0" y="929639"/>
                  </a:moveTo>
                  <a:lnTo>
                    <a:pt x="7429500" y="929639"/>
                  </a:lnTo>
                  <a:lnTo>
                    <a:pt x="7429500" y="0"/>
                  </a:lnTo>
                  <a:lnTo>
                    <a:pt x="0" y="0"/>
                  </a:lnTo>
                  <a:lnTo>
                    <a:pt x="0" y="9296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9489" y="235860"/>
              <a:ext cx="7430770" cy="928369"/>
            </a:xfrm>
            <a:custGeom>
              <a:avLst/>
              <a:gdLst/>
              <a:ahLst/>
              <a:cxnLst/>
              <a:rect l="l" t="t" r="r" b="b"/>
              <a:pathLst>
                <a:path w="7430770" h="928369">
                  <a:moveTo>
                    <a:pt x="3716020" y="928369"/>
                  </a:moveTo>
                  <a:lnTo>
                    <a:pt x="0" y="928369"/>
                  </a:lnTo>
                  <a:lnTo>
                    <a:pt x="0" y="0"/>
                  </a:lnTo>
                  <a:lnTo>
                    <a:pt x="7430769" y="0"/>
                  </a:lnTo>
                  <a:lnTo>
                    <a:pt x="7430769" y="928369"/>
                  </a:lnTo>
                  <a:lnTo>
                    <a:pt x="3716020" y="92836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9490" y="214270"/>
              <a:ext cx="7429500" cy="9283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99489" y="215540"/>
              <a:ext cx="7430770" cy="928369"/>
            </a:xfrm>
            <a:custGeom>
              <a:avLst/>
              <a:gdLst/>
              <a:ahLst/>
              <a:cxnLst/>
              <a:rect l="l" t="t" r="r" b="b"/>
              <a:pathLst>
                <a:path w="7430770" h="928369">
                  <a:moveTo>
                    <a:pt x="3716020" y="928370"/>
                  </a:moveTo>
                  <a:lnTo>
                    <a:pt x="0" y="928370"/>
                  </a:lnTo>
                  <a:lnTo>
                    <a:pt x="0" y="0"/>
                  </a:lnTo>
                  <a:lnTo>
                    <a:pt x="7430769" y="0"/>
                  </a:lnTo>
                  <a:lnTo>
                    <a:pt x="7430769" y="928370"/>
                  </a:lnTo>
                  <a:lnTo>
                    <a:pt x="3716020" y="928370"/>
                  </a:lnTo>
                  <a:close/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78230" y="233320"/>
            <a:ext cx="71545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solidFill>
                  <a:srgbClr val="FF3300"/>
                </a:solidFill>
                <a:latin typeface="Calibri"/>
                <a:cs typeface="Calibri"/>
              </a:rPr>
              <a:t>Аромотерапия</a:t>
            </a:r>
            <a:r>
              <a:rPr sz="3200" i="0" spc="-8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500" i="0" dirty="0">
                <a:solidFill>
                  <a:srgbClr val="FF3300"/>
                </a:solidFill>
                <a:latin typeface="Calibri"/>
                <a:cs typeface="Calibri"/>
              </a:rPr>
              <a:t>–</a:t>
            </a:r>
            <a:r>
              <a:rPr sz="2500" i="0" spc="-8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500" i="0" dirty="0">
                <a:solidFill>
                  <a:srgbClr val="00CC00"/>
                </a:solidFill>
                <a:latin typeface="Calibri"/>
                <a:cs typeface="Calibri"/>
              </a:rPr>
              <a:t>метод</a:t>
            </a:r>
            <a:r>
              <a:rPr sz="2500" i="0" spc="-8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500" i="0" dirty="0">
                <a:solidFill>
                  <a:srgbClr val="00CC00"/>
                </a:solidFill>
                <a:latin typeface="Calibri"/>
                <a:cs typeface="Calibri"/>
              </a:rPr>
              <a:t>лечебного</a:t>
            </a:r>
            <a:r>
              <a:rPr sz="2500" i="0" spc="-8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500" i="0" spc="-10" dirty="0">
                <a:solidFill>
                  <a:srgbClr val="00CC00"/>
                </a:solidFill>
                <a:latin typeface="Calibri"/>
                <a:cs typeface="Calibri"/>
              </a:rPr>
              <a:t>применения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52867" y="2138637"/>
            <a:ext cx="4892675" cy="1961514"/>
            <a:chOff x="1352867" y="2138637"/>
            <a:chExt cx="4892675" cy="196151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4369" y="2164990"/>
              <a:ext cx="3025140" cy="100711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14369" y="2163720"/>
              <a:ext cx="3026410" cy="1008380"/>
            </a:xfrm>
            <a:custGeom>
              <a:avLst/>
              <a:gdLst/>
              <a:ahLst/>
              <a:cxnLst/>
              <a:rect l="l" t="t" r="r" b="b"/>
              <a:pathLst>
                <a:path w="3026410" h="1008380">
                  <a:moveTo>
                    <a:pt x="0" y="1008380"/>
                  </a:moveTo>
                  <a:lnTo>
                    <a:pt x="3026410" y="1008380"/>
                  </a:lnTo>
                  <a:lnTo>
                    <a:pt x="3026410" y="0"/>
                  </a:lnTo>
                  <a:lnTo>
                    <a:pt x="0" y="0"/>
                  </a:lnTo>
                  <a:lnTo>
                    <a:pt x="0" y="100838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14369" y="2163720"/>
              <a:ext cx="3026410" cy="1008380"/>
            </a:xfrm>
            <a:custGeom>
              <a:avLst/>
              <a:gdLst/>
              <a:ahLst/>
              <a:cxnLst/>
              <a:rect l="l" t="t" r="r" b="b"/>
              <a:pathLst>
                <a:path w="3026410" h="1008380">
                  <a:moveTo>
                    <a:pt x="1512570" y="1008380"/>
                  </a:moveTo>
                  <a:lnTo>
                    <a:pt x="0" y="1008380"/>
                  </a:lnTo>
                  <a:lnTo>
                    <a:pt x="0" y="0"/>
                  </a:lnTo>
                  <a:lnTo>
                    <a:pt x="3026410" y="0"/>
                  </a:lnTo>
                  <a:lnTo>
                    <a:pt x="3026410" y="1008380"/>
                  </a:lnTo>
                  <a:lnTo>
                    <a:pt x="1512570" y="100838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4369" y="2144670"/>
              <a:ext cx="3025140" cy="100711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214369" y="2143400"/>
              <a:ext cx="3026410" cy="1008380"/>
            </a:xfrm>
            <a:custGeom>
              <a:avLst/>
              <a:gdLst/>
              <a:ahLst/>
              <a:cxnLst/>
              <a:rect l="l" t="t" r="r" b="b"/>
              <a:pathLst>
                <a:path w="3026410" h="1008380">
                  <a:moveTo>
                    <a:pt x="1512570" y="1008379"/>
                  </a:moveTo>
                  <a:lnTo>
                    <a:pt x="0" y="1008379"/>
                  </a:lnTo>
                  <a:lnTo>
                    <a:pt x="0" y="0"/>
                  </a:lnTo>
                  <a:lnTo>
                    <a:pt x="3026410" y="0"/>
                  </a:lnTo>
                  <a:lnTo>
                    <a:pt x="3026410" y="1008379"/>
                  </a:lnTo>
                  <a:lnTo>
                    <a:pt x="1512570" y="1008379"/>
                  </a:lnTo>
                  <a:close/>
                </a:path>
              </a:pathLst>
            </a:custGeom>
            <a:ln w="9344">
              <a:solidFill>
                <a:srgbClr val="F5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7630" y="3521350"/>
              <a:ext cx="2158999" cy="57404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57630" y="3521350"/>
              <a:ext cx="2159000" cy="574040"/>
            </a:xfrm>
            <a:custGeom>
              <a:avLst/>
              <a:gdLst/>
              <a:ahLst/>
              <a:cxnLst/>
              <a:rect l="l" t="t" r="r" b="b"/>
              <a:pathLst>
                <a:path w="2159000" h="574039">
                  <a:moveTo>
                    <a:pt x="2158999" y="0"/>
                  </a:moveTo>
                  <a:lnTo>
                    <a:pt x="0" y="0"/>
                  </a:lnTo>
                  <a:lnTo>
                    <a:pt x="0" y="574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7630" y="3521350"/>
              <a:ext cx="2160270" cy="574040"/>
            </a:xfrm>
            <a:custGeom>
              <a:avLst/>
              <a:gdLst/>
              <a:ahLst/>
              <a:cxnLst/>
              <a:rect l="l" t="t" r="r" b="b"/>
              <a:pathLst>
                <a:path w="2160270" h="574039">
                  <a:moveTo>
                    <a:pt x="1079500" y="574039"/>
                  </a:moveTo>
                  <a:lnTo>
                    <a:pt x="0" y="574039"/>
                  </a:lnTo>
                  <a:lnTo>
                    <a:pt x="0" y="0"/>
                  </a:lnTo>
                  <a:lnTo>
                    <a:pt x="2160270" y="0"/>
                  </a:lnTo>
                  <a:lnTo>
                    <a:pt x="2160270" y="574039"/>
                  </a:lnTo>
                  <a:lnTo>
                    <a:pt x="1079500" y="5740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30" y="3501030"/>
              <a:ext cx="2158999" cy="57404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57630" y="3501030"/>
              <a:ext cx="2160270" cy="575310"/>
            </a:xfrm>
            <a:custGeom>
              <a:avLst/>
              <a:gdLst/>
              <a:ahLst/>
              <a:cxnLst/>
              <a:rect l="l" t="t" r="r" b="b"/>
              <a:pathLst>
                <a:path w="2160270" h="575310">
                  <a:moveTo>
                    <a:pt x="1079500" y="575310"/>
                  </a:moveTo>
                  <a:lnTo>
                    <a:pt x="0" y="575310"/>
                  </a:lnTo>
                  <a:lnTo>
                    <a:pt x="0" y="0"/>
                  </a:lnTo>
                  <a:lnTo>
                    <a:pt x="2160270" y="0"/>
                  </a:lnTo>
                  <a:lnTo>
                    <a:pt x="2160270" y="575310"/>
                  </a:lnTo>
                  <a:lnTo>
                    <a:pt x="1079500" y="575310"/>
                  </a:lnTo>
                  <a:close/>
                </a:path>
              </a:pathLst>
            </a:custGeom>
            <a:ln w="9344">
              <a:solidFill>
                <a:srgbClr val="45A9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362302" y="3622950"/>
            <a:ext cx="21513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66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нанесение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39117" y="3496267"/>
            <a:ext cx="2169795" cy="603885"/>
            <a:chOff x="5639117" y="3496267"/>
            <a:chExt cx="2169795" cy="603885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3880" y="3521350"/>
              <a:ext cx="2159000" cy="57404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43879" y="3521350"/>
              <a:ext cx="2160270" cy="575310"/>
            </a:xfrm>
            <a:custGeom>
              <a:avLst/>
              <a:gdLst/>
              <a:ahLst/>
              <a:cxnLst/>
              <a:rect l="l" t="t" r="r" b="b"/>
              <a:pathLst>
                <a:path w="2160270" h="575310">
                  <a:moveTo>
                    <a:pt x="0" y="575309"/>
                  </a:moveTo>
                  <a:lnTo>
                    <a:pt x="2160270" y="575309"/>
                  </a:lnTo>
                  <a:lnTo>
                    <a:pt x="2160270" y="0"/>
                  </a:lnTo>
                  <a:lnTo>
                    <a:pt x="0" y="0"/>
                  </a:lnTo>
                  <a:lnTo>
                    <a:pt x="0" y="5753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43879" y="3521350"/>
              <a:ext cx="2160270" cy="574040"/>
            </a:xfrm>
            <a:custGeom>
              <a:avLst/>
              <a:gdLst/>
              <a:ahLst/>
              <a:cxnLst/>
              <a:rect l="l" t="t" r="r" b="b"/>
              <a:pathLst>
                <a:path w="2160270" h="574039">
                  <a:moveTo>
                    <a:pt x="1079500" y="574039"/>
                  </a:moveTo>
                  <a:lnTo>
                    <a:pt x="0" y="574039"/>
                  </a:lnTo>
                  <a:lnTo>
                    <a:pt x="0" y="0"/>
                  </a:lnTo>
                  <a:lnTo>
                    <a:pt x="2160270" y="0"/>
                  </a:lnTo>
                  <a:lnTo>
                    <a:pt x="2160270" y="574039"/>
                  </a:lnTo>
                  <a:lnTo>
                    <a:pt x="1079500" y="5740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3880" y="3501030"/>
              <a:ext cx="2159000" cy="57404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643879" y="3501030"/>
              <a:ext cx="2160270" cy="575310"/>
            </a:xfrm>
            <a:custGeom>
              <a:avLst/>
              <a:gdLst/>
              <a:ahLst/>
              <a:cxnLst/>
              <a:rect l="l" t="t" r="r" b="b"/>
              <a:pathLst>
                <a:path w="2160270" h="575310">
                  <a:moveTo>
                    <a:pt x="1079500" y="575310"/>
                  </a:moveTo>
                  <a:lnTo>
                    <a:pt x="0" y="575310"/>
                  </a:lnTo>
                  <a:lnTo>
                    <a:pt x="0" y="0"/>
                  </a:lnTo>
                  <a:lnTo>
                    <a:pt x="2160270" y="0"/>
                  </a:lnTo>
                  <a:lnTo>
                    <a:pt x="2160270" y="575310"/>
                  </a:lnTo>
                  <a:lnTo>
                    <a:pt x="1079500" y="575310"/>
                  </a:lnTo>
                  <a:close/>
                </a:path>
              </a:pathLst>
            </a:custGeom>
            <a:ln w="93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648552" y="3622950"/>
            <a:ext cx="21513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при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вдыхании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994977" y="4282397"/>
            <a:ext cx="1810385" cy="603885"/>
            <a:chOff x="2994977" y="4282397"/>
            <a:chExt cx="1810385" cy="603885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99739" y="4307480"/>
              <a:ext cx="1799589" cy="57404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999739" y="4306210"/>
              <a:ext cx="1800860" cy="575310"/>
            </a:xfrm>
            <a:custGeom>
              <a:avLst/>
              <a:gdLst/>
              <a:ahLst/>
              <a:cxnLst/>
              <a:rect l="l" t="t" r="r" b="b"/>
              <a:pathLst>
                <a:path w="1800860" h="575310">
                  <a:moveTo>
                    <a:pt x="0" y="575309"/>
                  </a:moveTo>
                  <a:lnTo>
                    <a:pt x="1800860" y="575309"/>
                  </a:lnTo>
                  <a:lnTo>
                    <a:pt x="1800860" y="0"/>
                  </a:lnTo>
                  <a:lnTo>
                    <a:pt x="0" y="0"/>
                  </a:lnTo>
                  <a:lnTo>
                    <a:pt x="0" y="5753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99739" y="4307480"/>
              <a:ext cx="1800860" cy="574040"/>
            </a:xfrm>
            <a:custGeom>
              <a:avLst/>
              <a:gdLst/>
              <a:ahLst/>
              <a:cxnLst/>
              <a:rect l="l" t="t" r="r" b="b"/>
              <a:pathLst>
                <a:path w="1800860" h="574039">
                  <a:moveTo>
                    <a:pt x="900430" y="574040"/>
                  </a:moveTo>
                  <a:lnTo>
                    <a:pt x="0" y="574040"/>
                  </a:lnTo>
                  <a:lnTo>
                    <a:pt x="0" y="0"/>
                  </a:lnTo>
                  <a:lnTo>
                    <a:pt x="1800860" y="0"/>
                  </a:lnTo>
                  <a:lnTo>
                    <a:pt x="1800860" y="574040"/>
                  </a:lnTo>
                  <a:lnTo>
                    <a:pt x="900430" y="57404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9739" y="4287160"/>
              <a:ext cx="1799589" cy="57403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999739" y="4287160"/>
              <a:ext cx="1800860" cy="574040"/>
            </a:xfrm>
            <a:custGeom>
              <a:avLst/>
              <a:gdLst/>
              <a:ahLst/>
              <a:cxnLst/>
              <a:rect l="l" t="t" r="r" b="b"/>
              <a:pathLst>
                <a:path w="1800860" h="574039">
                  <a:moveTo>
                    <a:pt x="900430" y="574039"/>
                  </a:moveTo>
                  <a:lnTo>
                    <a:pt x="0" y="574039"/>
                  </a:lnTo>
                  <a:lnTo>
                    <a:pt x="0" y="0"/>
                  </a:lnTo>
                  <a:lnTo>
                    <a:pt x="1800860" y="0"/>
                  </a:lnTo>
                  <a:lnTo>
                    <a:pt x="1800860" y="574039"/>
                  </a:lnTo>
                  <a:lnTo>
                    <a:pt x="900430" y="574039"/>
                  </a:lnTo>
                  <a:close/>
                </a:path>
              </a:pathLst>
            </a:custGeom>
            <a:ln w="93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004412" y="4409080"/>
            <a:ext cx="17919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Calibri"/>
                <a:cs typeface="Calibri"/>
              </a:rPr>
              <a:t>кожу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66737" y="4282397"/>
            <a:ext cx="1737995" cy="603885"/>
            <a:chOff x="566737" y="4282397"/>
            <a:chExt cx="1737995" cy="603885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500" y="4307480"/>
              <a:ext cx="1728470" cy="57404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71500" y="4306210"/>
              <a:ext cx="1728470" cy="575310"/>
            </a:xfrm>
            <a:custGeom>
              <a:avLst/>
              <a:gdLst/>
              <a:ahLst/>
              <a:cxnLst/>
              <a:rect l="l" t="t" r="r" b="b"/>
              <a:pathLst>
                <a:path w="1728470" h="575310">
                  <a:moveTo>
                    <a:pt x="0" y="575309"/>
                  </a:moveTo>
                  <a:lnTo>
                    <a:pt x="1728470" y="575309"/>
                  </a:lnTo>
                  <a:lnTo>
                    <a:pt x="1728470" y="0"/>
                  </a:lnTo>
                  <a:lnTo>
                    <a:pt x="0" y="0"/>
                  </a:lnTo>
                  <a:lnTo>
                    <a:pt x="0" y="5753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500" y="4307480"/>
              <a:ext cx="1728470" cy="574040"/>
            </a:xfrm>
            <a:custGeom>
              <a:avLst/>
              <a:gdLst/>
              <a:ahLst/>
              <a:cxnLst/>
              <a:rect l="l" t="t" r="r" b="b"/>
              <a:pathLst>
                <a:path w="1728470" h="574039">
                  <a:moveTo>
                    <a:pt x="864869" y="574040"/>
                  </a:moveTo>
                  <a:lnTo>
                    <a:pt x="0" y="574040"/>
                  </a:lnTo>
                  <a:lnTo>
                    <a:pt x="0" y="0"/>
                  </a:lnTo>
                  <a:lnTo>
                    <a:pt x="1728470" y="0"/>
                  </a:lnTo>
                  <a:lnTo>
                    <a:pt x="1728470" y="574040"/>
                  </a:lnTo>
                  <a:lnTo>
                    <a:pt x="864869" y="57404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1500" y="4287160"/>
              <a:ext cx="1728470" cy="57403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71500" y="4287160"/>
              <a:ext cx="1728470" cy="574040"/>
            </a:xfrm>
            <a:custGeom>
              <a:avLst/>
              <a:gdLst/>
              <a:ahLst/>
              <a:cxnLst/>
              <a:rect l="l" t="t" r="r" b="b"/>
              <a:pathLst>
                <a:path w="1728470" h="574039">
                  <a:moveTo>
                    <a:pt x="864869" y="574039"/>
                  </a:moveTo>
                  <a:lnTo>
                    <a:pt x="0" y="574039"/>
                  </a:lnTo>
                  <a:lnTo>
                    <a:pt x="0" y="0"/>
                  </a:lnTo>
                  <a:lnTo>
                    <a:pt x="1728470" y="0"/>
                  </a:lnTo>
                  <a:lnTo>
                    <a:pt x="1728470" y="574039"/>
                  </a:lnTo>
                  <a:lnTo>
                    <a:pt x="864869" y="574039"/>
                  </a:lnTo>
                  <a:close/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76172" y="4409080"/>
            <a:ext cx="1719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слизистые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852987" y="5496517"/>
            <a:ext cx="2169795" cy="607695"/>
            <a:chOff x="4852987" y="5496517"/>
            <a:chExt cx="2169795" cy="607695"/>
          </a:xfrm>
        </p:grpSpPr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7750" y="5525410"/>
              <a:ext cx="2159000" cy="57404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857750" y="5524140"/>
              <a:ext cx="2160270" cy="575310"/>
            </a:xfrm>
            <a:custGeom>
              <a:avLst/>
              <a:gdLst/>
              <a:ahLst/>
              <a:cxnLst/>
              <a:rect l="l" t="t" r="r" b="b"/>
              <a:pathLst>
                <a:path w="2160270" h="575310">
                  <a:moveTo>
                    <a:pt x="0" y="575310"/>
                  </a:moveTo>
                  <a:lnTo>
                    <a:pt x="2160270" y="575310"/>
                  </a:lnTo>
                  <a:lnTo>
                    <a:pt x="2160270" y="0"/>
                  </a:lnTo>
                  <a:lnTo>
                    <a:pt x="0" y="0"/>
                  </a:lnTo>
                  <a:lnTo>
                    <a:pt x="0" y="5753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857750" y="5524140"/>
              <a:ext cx="2160270" cy="575310"/>
            </a:xfrm>
            <a:custGeom>
              <a:avLst/>
              <a:gdLst/>
              <a:ahLst/>
              <a:cxnLst/>
              <a:rect l="l" t="t" r="r" b="b"/>
              <a:pathLst>
                <a:path w="2160270" h="575310">
                  <a:moveTo>
                    <a:pt x="1079500" y="575310"/>
                  </a:moveTo>
                  <a:lnTo>
                    <a:pt x="0" y="575310"/>
                  </a:lnTo>
                  <a:lnTo>
                    <a:pt x="0" y="0"/>
                  </a:lnTo>
                  <a:lnTo>
                    <a:pt x="2160270" y="0"/>
                  </a:lnTo>
                  <a:lnTo>
                    <a:pt x="2160270" y="575310"/>
                  </a:lnTo>
                  <a:lnTo>
                    <a:pt x="1079500" y="57531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57750" y="5502550"/>
              <a:ext cx="2159000" cy="57404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857750" y="5501280"/>
              <a:ext cx="2160270" cy="575310"/>
            </a:xfrm>
            <a:custGeom>
              <a:avLst/>
              <a:gdLst/>
              <a:ahLst/>
              <a:cxnLst/>
              <a:rect l="l" t="t" r="r" b="b"/>
              <a:pathLst>
                <a:path w="2160270" h="575310">
                  <a:moveTo>
                    <a:pt x="1079500" y="575310"/>
                  </a:moveTo>
                  <a:lnTo>
                    <a:pt x="0" y="575310"/>
                  </a:lnTo>
                  <a:lnTo>
                    <a:pt x="0" y="0"/>
                  </a:lnTo>
                  <a:lnTo>
                    <a:pt x="2160270" y="0"/>
                  </a:lnTo>
                  <a:lnTo>
                    <a:pt x="2160270" y="575310"/>
                  </a:lnTo>
                  <a:lnTo>
                    <a:pt x="1079500" y="575310"/>
                  </a:lnTo>
                  <a:close/>
                </a:path>
              </a:pathLst>
            </a:custGeom>
            <a:ln w="93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862422" y="5624470"/>
            <a:ext cx="21513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лимфо-кровоток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851977" y="5425397"/>
            <a:ext cx="2171065" cy="964565"/>
            <a:chOff x="1851977" y="5425397"/>
            <a:chExt cx="2171065" cy="964565"/>
          </a:xfrm>
        </p:grpSpPr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6739" y="5450480"/>
              <a:ext cx="2160269" cy="93471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856739" y="5450480"/>
              <a:ext cx="2161540" cy="935990"/>
            </a:xfrm>
            <a:custGeom>
              <a:avLst/>
              <a:gdLst/>
              <a:ahLst/>
              <a:cxnLst/>
              <a:rect l="l" t="t" r="r" b="b"/>
              <a:pathLst>
                <a:path w="2161540" h="935989">
                  <a:moveTo>
                    <a:pt x="0" y="935990"/>
                  </a:moveTo>
                  <a:lnTo>
                    <a:pt x="2161540" y="935990"/>
                  </a:lnTo>
                  <a:lnTo>
                    <a:pt x="2161540" y="0"/>
                  </a:lnTo>
                  <a:lnTo>
                    <a:pt x="0" y="0"/>
                  </a:lnTo>
                  <a:lnTo>
                    <a:pt x="0" y="9359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56739" y="5450480"/>
              <a:ext cx="2161540" cy="934719"/>
            </a:xfrm>
            <a:custGeom>
              <a:avLst/>
              <a:gdLst/>
              <a:ahLst/>
              <a:cxnLst/>
              <a:rect l="l" t="t" r="r" b="b"/>
              <a:pathLst>
                <a:path w="2161540" h="934720">
                  <a:moveTo>
                    <a:pt x="1080770" y="934720"/>
                  </a:moveTo>
                  <a:lnTo>
                    <a:pt x="0" y="934720"/>
                  </a:lnTo>
                  <a:lnTo>
                    <a:pt x="0" y="0"/>
                  </a:lnTo>
                  <a:lnTo>
                    <a:pt x="2161540" y="0"/>
                  </a:lnTo>
                  <a:lnTo>
                    <a:pt x="2161540" y="934720"/>
                  </a:lnTo>
                  <a:lnTo>
                    <a:pt x="1080770" y="9347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56739" y="5430160"/>
              <a:ext cx="2160269" cy="93471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856739" y="5430160"/>
              <a:ext cx="2161540" cy="934719"/>
            </a:xfrm>
            <a:custGeom>
              <a:avLst/>
              <a:gdLst/>
              <a:ahLst/>
              <a:cxnLst/>
              <a:rect l="l" t="t" r="r" b="b"/>
              <a:pathLst>
                <a:path w="2161540" h="934720">
                  <a:moveTo>
                    <a:pt x="1080770" y="934719"/>
                  </a:moveTo>
                  <a:lnTo>
                    <a:pt x="0" y="934719"/>
                  </a:lnTo>
                  <a:lnTo>
                    <a:pt x="0" y="0"/>
                  </a:lnTo>
                  <a:lnTo>
                    <a:pt x="2161540" y="0"/>
                  </a:lnTo>
                  <a:lnTo>
                    <a:pt x="2161540" y="934719"/>
                  </a:lnTo>
                  <a:lnTo>
                    <a:pt x="1080770" y="934719"/>
                  </a:lnTo>
                  <a:close/>
                </a:path>
              </a:pathLst>
            </a:custGeom>
            <a:ln w="93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861412" y="5580020"/>
            <a:ext cx="21526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435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Импульсы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головной </a:t>
            </a:r>
            <a:r>
              <a:rPr sz="2000" b="1" spc="-20" dirty="0">
                <a:latin typeface="Calibri"/>
                <a:cs typeface="Calibri"/>
              </a:rPr>
              <a:t>мозг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286510" y="3144160"/>
            <a:ext cx="5642610" cy="2360930"/>
          </a:xfrm>
          <a:custGeom>
            <a:avLst/>
            <a:gdLst/>
            <a:ahLst/>
            <a:cxnLst/>
            <a:rect l="l" t="t" r="r" b="b"/>
            <a:pathLst>
              <a:path w="5642609" h="2360929">
                <a:moveTo>
                  <a:pt x="1143000" y="142239"/>
                </a:moveTo>
                <a:lnTo>
                  <a:pt x="5608320" y="142239"/>
                </a:lnTo>
              </a:path>
              <a:path w="5642609" h="2360929">
                <a:moveTo>
                  <a:pt x="1143000" y="142239"/>
                </a:moveTo>
                <a:lnTo>
                  <a:pt x="1143000" y="360679"/>
                </a:lnTo>
              </a:path>
              <a:path w="5642609" h="2360929">
                <a:moveTo>
                  <a:pt x="5642610" y="142239"/>
                </a:moveTo>
                <a:lnTo>
                  <a:pt x="5642610" y="360679"/>
                </a:lnTo>
              </a:path>
              <a:path w="5642609" h="2360929">
                <a:moveTo>
                  <a:pt x="3429000" y="0"/>
                </a:moveTo>
                <a:lnTo>
                  <a:pt x="3429000" y="142239"/>
                </a:lnTo>
              </a:path>
              <a:path w="5642609" h="2360929">
                <a:moveTo>
                  <a:pt x="1078230" y="928369"/>
                </a:moveTo>
                <a:lnTo>
                  <a:pt x="71120" y="1145539"/>
                </a:lnTo>
              </a:path>
              <a:path w="5642609" h="2360929">
                <a:moveTo>
                  <a:pt x="1070610" y="928369"/>
                </a:moveTo>
                <a:lnTo>
                  <a:pt x="2581910" y="1145539"/>
                </a:lnTo>
              </a:path>
              <a:path w="5642609" h="2360929">
                <a:moveTo>
                  <a:pt x="0" y="2071369"/>
                </a:moveTo>
                <a:lnTo>
                  <a:pt x="5615940" y="2071369"/>
                </a:lnTo>
              </a:path>
              <a:path w="5642609" h="2360929">
                <a:moveTo>
                  <a:pt x="0" y="2075179"/>
                </a:moveTo>
                <a:lnTo>
                  <a:pt x="0" y="1714499"/>
                </a:lnTo>
              </a:path>
              <a:path w="5642609" h="2360929">
                <a:moveTo>
                  <a:pt x="2642869" y="2075179"/>
                </a:moveTo>
                <a:lnTo>
                  <a:pt x="2642869" y="1714499"/>
                </a:lnTo>
              </a:path>
              <a:path w="5642609" h="2360929">
                <a:moveTo>
                  <a:pt x="5642610" y="2080259"/>
                </a:moveTo>
                <a:lnTo>
                  <a:pt x="5642610" y="928369"/>
                </a:lnTo>
              </a:path>
              <a:path w="5642609" h="2360929">
                <a:moveTo>
                  <a:pt x="3370579" y="2071369"/>
                </a:moveTo>
                <a:lnTo>
                  <a:pt x="1498600" y="2285999"/>
                </a:lnTo>
              </a:path>
              <a:path w="5642609" h="2360929">
                <a:moveTo>
                  <a:pt x="3356610" y="2071369"/>
                </a:moveTo>
                <a:lnTo>
                  <a:pt x="4798060" y="23609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923697" y="1281477"/>
            <a:ext cx="7582534" cy="733425"/>
            <a:chOff x="923697" y="1281477"/>
            <a:chExt cx="7582534" cy="733425"/>
          </a:xfrm>
        </p:grpSpPr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8370" y="1307740"/>
              <a:ext cx="7571740" cy="70231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28370" y="1307740"/>
              <a:ext cx="7573009" cy="703580"/>
            </a:xfrm>
            <a:custGeom>
              <a:avLst/>
              <a:gdLst/>
              <a:ahLst/>
              <a:cxnLst/>
              <a:rect l="l" t="t" r="r" b="b"/>
              <a:pathLst>
                <a:path w="7573009" h="703580">
                  <a:moveTo>
                    <a:pt x="0" y="703579"/>
                  </a:moveTo>
                  <a:lnTo>
                    <a:pt x="7573009" y="703579"/>
                  </a:lnTo>
                  <a:lnTo>
                    <a:pt x="7573009" y="0"/>
                  </a:lnTo>
                  <a:lnTo>
                    <a:pt x="0" y="0"/>
                  </a:lnTo>
                  <a:lnTo>
                    <a:pt x="0" y="7035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28370" y="1306470"/>
              <a:ext cx="7573009" cy="703580"/>
            </a:xfrm>
            <a:custGeom>
              <a:avLst/>
              <a:gdLst/>
              <a:ahLst/>
              <a:cxnLst/>
              <a:rect l="l" t="t" r="r" b="b"/>
              <a:pathLst>
                <a:path w="7573009" h="703580">
                  <a:moveTo>
                    <a:pt x="3787140" y="703580"/>
                  </a:moveTo>
                  <a:lnTo>
                    <a:pt x="0" y="703580"/>
                  </a:lnTo>
                  <a:lnTo>
                    <a:pt x="0" y="0"/>
                  </a:lnTo>
                  <a:lnTo>
                    <a:pt x="7573009" y="0"/>
                  </a:lnTo>
                  <a:lnTo>
                    <a:pt x="7573009" y="703580"/>
                  </a:lnTo>
                  <a:lnTo>
                    <a:pt x="3787140" y="70358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8370" y="1287420"/>
              <a:ext cx="7571740" cy="70230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28370" y="1286150"/>
              <a:ext cx="7573009" cy="703580"/>
            </a:xfrm>
            <a:custGeom>
              <a:avLst/>
              <a:gdLst/>
              <a:ahLst/>
              <a:cxnLst/>
              <a:rect l="l" t="t" r="r" b="b"/>
              <a:pathLst>
                <a:path w="7573009" h="703580">
                  <a:moveTo>
                    <a:pt x="3787140" y="703579"/>
                  </a:moveTo>
                  <a:lnTo>
                    <a:pt x="0" y="703579"/>
                  </a:lnTo>
                  <a:lnTo>
                    <a:pt x="0" y="0"/>
                  </a:lnTo>
                  <a:lnTo>
                    <a:pt x="7573009" y="0"/>
                  </a:lnTo>
                  <a:lnTo>
                    <a:pt x="7573009" y="703579"/>
                  </a:lnTo>
                  <a:lnTo>
                    <a:pt x="3787140" y="703579"/>
                  </a:lnTo>
                  <a:close/>
                </a:path>
              </a:pathLst>
            </a:custGeom>
            <a:ln w="9344">
              <a:solidFill>
                <a:srgbClr val="45A9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933042" y="719730"/>
            <a:ext cx="7564120" cy="2306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991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00CC00"/>
                </a:solidFill>
                <a:latin typeface="Calibri"/>
                <a:cs typeface="Calibri"/>
              </a:rPr>
              <a:t>натуральных</a:t>
            </a:r>
            <a:r>
              <a:rPr sz="2500" b="1" spc="-9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CC00"/>
                </a:solidFill>
                <a:latin typeface="Calibri"/>
                <a:cs typeface="Calibri"/>
              </a:rPr>
              <a:t>эфирных</a:t>
            </a:r>
            <a:r>
              <a:rPr sz="2500" b="1" spc="-8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00CC00"/>
                </a:solidFill>
                <a:latin typeface="Calibri"/>
                <a:cs typeface="Calibri"/>
              </a:rPr>
              <a:t>масел</a:t>
            </a:r>
            <a:endParaRPr sz="2500">
              <a:latin typeface="Calibri"/>
              <a:cs typeface="Calibri"/>
            </a:endParaRPr>
          </a:p>
          <a:p>
            <a:pPr marL="85090" marR="138430">
              <a:lnSpc>
                <a:spcPct val="100000"/>
              </a:lnSpc>
              <a:spcBef>
                <a:spcPts val="1730"/>
              </a:spcBef>
            </a:pPr>
            <a:r>
              <a:rPr sz="2000" b="1" dirty="0">
                <a:solidFill>
                  <a:srgbClr val="FF3300"/>
                </a:solidFill>
                <a:latin typeface="Calibri"/>
                <a:cs typeface="Calibri"/>
              </a:rPr>
              <a:t>Эфирные</a:t>
            </a:r>
            <a:r>
              <a:rPr sz="2000" b="1" spc="-4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3300"/>
                </a:solidFill>
                <a:latin typeface="Calibri"/>
                <a:cs typeface="Calibri"/>
              </a:rPr>
              <a:t>масла</a:t>
            </a:r>
            <a:r>
              <a:rPr sz="2000" b="1" spc="-3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CC00"/>
                </a:solidFill>
                <a:latin typeface="Calibri"/>
                <a:cs typeface="Calibri"/>
              </a:rPr>
              <a:t>–</a:t>
            </a:r>
            <a:r>
              <a:rPr sz="2000" b="1" spc="-5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CC00"/>
                </a:solidFill>
                <a:latin typeface="Calibri"/>
                <a:cs typeface="Calibri"/>
              </a:rPr>
              <a:t>многокомпонентные</a:t>
            </a:r>
            <a:r>
              <a:rPr sz="2000" b="1" spc="-5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CC00"/>
                </a:solidFill>
                <a:latin typeface="Calibri"/>
                <a:cs typeface="Calibri"/>
              </a:rPr>
              <a:t>органические</a:t>
            </a:r>
            <a:r>
              <a:rPr sz="2000" b="1" spc="-5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CC00"/>
                </a:solidFill>
                <a:latin typeface="Calibri"/>
                <a:cs typeface="Calibri"/>
              </a:rPr>
              <a:t>соединения </a:t>
            </a:r>
            <a:r>
              <a:rPr sz="2000" b="1" dirty="0">
                <a:solidFill>
                  <a:srgbClr val="00CC00"/>
                </a:solidFill>
                <a:latin typeface="Calibri"/>
                <a:cs typeface="Calibri"/>
              </a:rPr>
              <a:t>терпентов,</a:t>
            </a:r>
            <a:r>
              <a:rPr sz="2000" b="1" spc="-2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CC00"/>
                </a:solidFill>
                <a:latin typeface="Calibri"/>
                <a:cs typeface="Calibri"/>
              </a:rPr>
              <a:t>спиртов,</a:t>
            </a:r>
            <a:r>
              <a:rPr sz="2000" b="1" spc="-3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CC00"/>
                </a:solidFill>
                <a:latin typeface="Calibri"/>
                <a:cs typeface="Calibri"/>
              </a:rPr>
              <a:t>альдегидов,</a:t>
            </a:r>
            <a:r>
              <a:rPr sz="2000" b="1" spc="-2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CC00"/>
                </a:solidFill>
                <a:latin typeface="Calibri"/>
                <a:cs typeface="Calibri"/>
              </a:rPr>
              <a:t>кетонов</a:t>
            </a:r>
            <a:r>
              <a:rPr sz="2000" b="1" spc="-3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CC00"/>
                </a:solidFill>
                <a:latin typeface="Calibri"/>
                <a:cs typeface="Calibri"/>
              </a:rPr>
              <a:t>и</a:t>
            </a:r>
            <a:r>
              <a:rPr sz="2000" b="1" spc="-2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CC00"/>
                </a:solidFill>
                <a:latin typeface="Calibri"/>
                <a:cs typeface="Calibri"/>
              </a:rPr>
              <a:t>др.</a:t>
            </a:r>
            <a:r>
              <a:rPr sz="2000" b="1" spc="-2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CC00"/>
                </a:solidFill>
                <a:latin typeface="Calibri"/>
                <a:cs typeface="Calibri"/>
              </a:rPr>
              <a:t>углеводородов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2000">
              <a:latin typeface="Calibri"/>
              <a:cs typeface="Calibri"/>
            </a:endParaRPr>
          </a:p>
          <a:p>
            <a:pPr marL="2719070" marR="2688590" indent="-69215" algn="ctr">
              <a:lnSpc>
                <a:spcPct val="100000"/>
              </a:lnSpc>
            </a:pPr>
            <a:r>
              <a:rPr sz="2400" b="1" spc="-10" dirty="0">
                <a:solidFill>
                  <a:srgbClr val="FF3300"/>
                </a:solidFill>
                <a:latin typeface="Calibri"/>
                <a:cs typeface="Calibri"/>
              </a:rPr>
              <a:t>Молекула </a:t>
            </a:r>
            <a:r>
              <a:rPr sz="2400" b="1" dirty="0">
                <a:latin typeface="Calibri"/>
                <a:cs typeface="Calibri"/>
              </a:rPr>
              <a:t>эфирного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масла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1430"/>
              </a:lnSpc>
            </a:pPr>
            <a:fld id="{81D60167-4931-47E6-BA6A-407CBD079E47}" type="slidenum">
              <a:rPr spc="-25" dirty="0"/>
              <a:pPr marL="62230">
                <a:lnSpc>
                  <a:spcPts val="1430"/>
                </a:lnSpc>
              </a:pPr>
              <a:t>11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DB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2527" y="270558"/>
            <a:ext cx="3767454" cy="541655"/>
            <a:chOff x="452527" y="270558"/>
            <a:chExt cx="3767454" cy="5416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295550"/>
              <a:ext cx="3756660" cy="5105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199" y="295550"/>
              <a:ext cx="3757929" cy="511809"/>
            </a:xfrm>
            <a:custGeom>
              <a:avLst/>
              <a:gdLst/>
              <a:ahLst/>
              <a:cxnLst/>
              <a:rect l="l" t="t" r="r" b="b"/>
              <a:pathLst>
                <a:path w="3757929" h="511809">
                  <a:moveTo>
                    <a:pt x="0" y="511809"/>
                  </a:moveTo>
                  <a:lnTo>
                    <a:pt x="3757929" y="511809"/>
                  </a:lnTo>
                  <a:lnTo>
                    <a:pt x="3757929" y="0"/>
                  </a:lnTo>
                  <a:lnTo>
                    <a:pt x="0" y="0"/>
                  </a:lnTo>
                  <a:lnTo>
                    <a:pt x="0" y="5118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9" y="295550"/>
              <a:ext cx="3757929" cy="511809"/>
            </a:xfrm>
            <a:custGeom>
              <a:avLst/>
              <a:gdLst/>
              <a:ahLst/>
              <a:cxnLst/>
              <a:rect l="l" t="t" r="r" b="b"/>
              <a:pathLst>
                <a:path w="3757929" h="511809">
                  <a:moveTo>
                    <a:pt x="1878330" y="511810"/>
                  </a:moveTo>
                  <a:lnTo>
                    <a:pt x="0" y="511810"/>
                  </a:lnTo>
                  <a:lnTo>
                    <a:pt x="0" y="0"/>
                  </a:lnTo>
                  <a:lnTo>
                    <a:pt x="3757929" y="0"/>
                  </a:lnTo>
                  <a:lnTo>
                    <a:pt x="3757929" y="511810"/>
                  </a:lnTo>
                  <a:lnTo>
                    <a:pt x="1878330" y="51181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276500"/>
              <a:ext cx="3756660" cy="5105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7199" y="275230"/>
              <a:ext cx="3757929" cy="511809"/>
            </a:xfrm>
            <a:custGeom>
              <a:avLst/>
              <a:gdLst/>
              <a:ahLst/>
              <a:cxnLst/>
              <a:rect l="l" t="t" r="r" b="b"/>
              <a:pathLst>
                <a:path w="3757929" h="511809">
                  <a:moveTo>
                    <a:pt x="1878330" y="511809"/>
                  </a:moveTo>
                  <a:lnTo>
                    <a:pt x="0" y="511809"/>
                  </a:lnTo>
                  <a:lnTo>
                    <a:pt x="0" y="0"/>
                  </a:lnTo>
                  <a:lnTo>
                    <a:pt x="3757929" y="0"/>
                  </a:lnTo>
                  <a:lnTo>
                    <a:pt x="3757929" y="511809"/>
                  </a:lnTo>
                  <a:lnTo>
                    <a:pt x="1878330" y="511809"/>
                  </a:lnTo>
                  <a:close/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1872" y="244750"/>
            <a:ext cx="3749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>
              <a:lnSpc>
                <a:spcPct val="100000"/>
              </a:lnSpc>
              <a:spcBef>
                <a:spcPts val="100"/>
              </a:spcBef>
            </a:pPr>
            <a:r>
              <a:rPr sz="3600" i="0" spc="-10" dirty="0">
                <a:solidFill>
                  <a:srgbClr val="FF0000"/>
                </a:solidFill>
                <a:latin typeface="Calibri"/>
                <a:cs typeface="Calibri"/>
              </a:rPr>
              <a:t>Аромотерапия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38020" y="864510"/>
            <a:ext cx="5048250" cy="7086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800350" y="988970"/>
            <a:ext cx="332612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ЛЕЧЕБНОЕ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ДЕЙСТВИЕ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3852" y="1773512"/>
            <a:ext cx="3383915" cy="526415"/>
            <a:chOff x="343852" y="1773512"/>
            <a:chExt cx="3383915" cy="526415"/>
          </a:xfrm>
        </p:grpSpPr>
        <p:sp>
          <p:nvSpPr>
            <p:cNvPr id="13" name="object 13"/>
            <p:cNvSpPr/>
            <p:nvPr/>
          </p:nvSpPr>
          <p:spPr>
            <a:xfrm>
              <a:off x="356870" y="1786530"/>
              <a:ext cx="3357879" cy="500380"/>
            </a:xfrm>
            <a:custGeom>
              <a:avLst/>
              <a:gdLst/>
              <a:ahLst/>
              <a:cxnLst/>
              <a:rect l="l" t="t" r="r" b="b"/>
              <a:pathLst>
                <a:path w="3357879" h="500380">
                  <a:moveTo>
                    <a:pt x="3357879" y="0"/>
                  </a:moveTo>
                  <a:lnTo>
                    <a:pt x="0" y="0"/>
                  </a:lnTo>
                  <a:lnTo>
                    <a:pt x="0" y="500380"/>
                  </a:lnTo>
                  <a:lnTo>
                    <a:pt x="1678940" y="500380"/>
                  </a:lnTo>
                  <a:lnTo>
                    <a:pt x="3357879" y="500380"/>
                  </a:lnTo>
                  <a:lnTo>
                    <a:pt x="3357879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6870" y="1786530"/>
              <a:ext cx="3357879" cy="500380"/>
            </a:xfrm>
            <a:custGeom>
              <a:avLst/>
              <a:gdLst/>
              <a:ahLst/>
              <a:cxnLst/>
              <a:rect l="l" t="t" r="r" b="b"/>
              <a:pathLst>
                <a:path w="3357879" h="500380">
                  <a:moveTo>
                    <a:pt x="1678940" y="500380"/>
                  </a:moveTo>
                  <a:lnTo>
                    <a:pt x="0" y="500380"/>
                  </a:lnTo>
                  <a:lnTo>
                    <a:pt x="0" y="0"/>
                  </a:lnTo>
                  <a:lnTo>
                    <a:pt x="3357879" y="0"/>
                  </a:lnTo>
                  <a:lnTo>
                    <a:pt x="3357879" y="500380"/>
                  </a:lnTo>
                  <a:lnTo>
                    <a:pt x="1678940" y="500380"/>
                  </a:lnTo>
                  <a:close/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54710" y="1841140"/>
            <a:ext cx="2360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БАКТЕРИЦИДНОЕ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3852" y="2487252"/>
            <a:ext cx="3383915" cy="455295"/>
            <a:chOff x="343852" y="2487252"/>
            <a:chExt cx="3383915" cy="455295"/>
          </a:xfrm>
        </p:grpSpPr>
        <p:sp>
          <p:nvSpPr>
            <p:cNvPr id="17" name="object 17"/>
            <p:cNvSpPr/>
            <p:nvPr/>
          </p:nvSpPr>
          <p:spPr>
            <a:xfrm>
              <a:off x="356870" y="2500270"/>
              <a:ext cx="3357879" cy="429259"/>
            </a:xfrm>
            <a:custGeom>
              <a:avLst/>
              <a:gdLst/>
              <a:ahLst/>
              <a:cxnLst/>
              <a:rect l="l" t="t" r="r" b="b"/>
              <a:pathLst>
                <a:path w="3357879" h="429260">
                  <a:moveTo>
                    <a:pt x="3357879" y="0"/>
                  </a:moveTo>
                  <a:lnTo>
                    <a:pt x="0" y="0"/>
                  </a:lnTo>
                  <a:lnTo>
                    <a:pt x="0" y="429260"/>
                  </a:lnTo>
                  <a:lnTo>
                    <a:pt x="1678940" y="429260"/>
                  </a:lnTo>
                  <a:lnTo>
                    <a:pt x="3357879" y="429260"/>
                  </a:lnTo>
                  <a:lnTo>
                    <a:pt x="3357879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6870" y="2500270"/>
              <a:ext cx="3357879" cy="429259"/>
            </a:xfrm>
            <a:custGeom>
              <a:avLst/>
              <a:gdLst/>
              <a:ahLst/>
              <a:cxnLst/>
              <a:rect l="l" t="t" r="r" b="b"/>
              <a:pathLst>
                <a:path w="3357879" h="429260">
                  <a:moveTo>
                    <a:pt x="1678940" y="429260"/>
                  </a:moveTo>
                  <a:lnTo>
                    <a:pt x="0" y="429260"/>
                  </a:lnTo>
                  <a:lnTo>
                    <a:pt x="0" y="0"/>
                  </a:lnTo>
                  <a:lnTo>
                    <a:pt x="3357879" y="0"/>
                  </a:lnTo>
                  <a:lnTo>
                    <a:pt x="3357879" y="429260"/>
                  </a:lnTo>
                  <a:lnTo>
                    <a:pt x="1678940" y="429260"/>
                  </a:lnTo>
                  <a:close/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36880" y="2549800"/>
            <a:ext cx="31940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ПРОТИВОВОСПАЛИТЕЛЬНОЕ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3852" y="3060022"/>
            <a:ext cx="3383915" cy="454025"/>
            <a:chOff x="343852" y="3060022"/>
            <a:chExt cx="3383915" cy="454025"/>
          </a:xfrm>
        </p:grpSpPr>
        <p:sp>
          <p:nvSpPr>
            <p:cNvPr id="21" name="object 21"/>
            <p:cNvSpPr/>
            <p:nvPr/>
          </p:nvSpPr>
          <p:spPr>
            <a:xfrm>
              <a:off x="356870" y="3073040"/>
              <a:ext cx="3357879" cy="427990"/>
            </a:xfrm>
            <a:custGeom>
              <a:avLst/>
              <a:gdLst/>
              <a:ahLst/>
              <a:cxnLst/>
              <a:rect l="l" t="t" r="r" b="b"/>
              <a:pathLst>
                <a:path w="3357879" h="427989">
                  <a:moveTo>
                    <a:pt x="3357879" y="0"/>
                  </a:moveTo>
                  <a:lnTo>
                    <a:pt x="0" y="0"/>
                  </a:lnTo>
                  <a:lnTo>
                    <a:pt x="0" y="427989"/>
                  </a:lnTo>
                  <a:lnTo>
                    <a:pt x="1678940" y="427989"/>
                  </a:lnTo>
                  <a:lnTo>
                    <a:pt x="3357879" y="427989"/>
                  </a:lnTo>
                  <a:lnTo>
                    <a:pt x="335787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6870" y="3073040"/>
              <a:ext cx="3357879" cy="427990"/>
            </a:xfrm>
            <a:custGeom>
              <a:avLst/>
              <a:gdLst/>
              <a:ahLst/>
              <a:cxnLst/>
              <a:rect l="l" t="t" r="r" b="b"/>
              <a:pathLst>
                <a:path w="3357879" h="427989">
                  <a:moveTo>
                    <a:pt x="1678940" y="427989"/>
                  </a:moveTo>
                  <a:lnTo>
                    <a:pt x="0" y="427989"/>
                  </a:lnTo>
                  <a:lnTo>
                    <a:pt x="0" y="0"/>
                  </a:lnTo>
                  <a:lnTo>
                    <a:pt x="3357879" y="0"/>
                  </a:lnTo>
                  <a:lnTo>
                    <a:pt x="3357879" y="427989"/>
                  </a:lnTo>
                  <a:lnTo>
                    <a:pt x="1678940" y="427989"/>
                  </a:lnTo>
                  <a:close/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39189" y="3092090"/>
            <a:ext cx="1791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СЕДАТИВНОЕ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3852" y="3630252"/>
            <a:ext cx="3383915" cy="455295"/>
            <a:chOff x="343852" y="3630252"/>
            <a:chExt cx="3383915" cy="455295"/>
          </a:xfrm>
        </p:grpSpPr>
        <p:sp>
          <p:nvSpPr>
            <p:cNvPr id="25" name="object 25"/>
            <p:cNvSpPr/>
            <p:nvPr/>
          </p:nvSpPr>
          <p:spPr>
            <a:xfrm>
              <a:off x="356870" y="3643270"/>
              <a:ext cx="3357879" cy="429259"/>
            </a:xfrm>
            <a:custGeom>
              <a:avLst/>
              <a:gdLst/>
              <a:ahLst/>
              <a:cxnLst/>
              <a:rect l="l" t="t" r="r" b="b"/>
              <a:pathLst>
                <a:path w="3357879" h="429260">
                  <a:moveTo>
                    <a:pt x="3357879" y="0"/>
                  </a:moveTo>
                  <a:lnTo>
                    <a:pt x="0" y="0"/>
                  </a:lnTo>
                  <a:lnTo>
                    <a:pt x="0" y="429260"/>
                  </a:lnTo>
                  <a:lnTo>
                    <a:pt x="1678940" y="429260"/>
                  </a:lnTo>
                  <a:lnTo>
                    <a:pt x="3357879" y="429260"/>
                  </a:lnTo>
                  <a:lnTo>
                    <a:pt x="33578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6870" y="3643270"/>
              <a:ext cx="3357879" cy="429259"/>
            </a:xfrm>
            <a:custGeom>
              <a:avLst/>
              <a:gdLst/>
              <a:ahLst/>
              <a:cxnLst/>
              <a:rect l="l" t="t" r="r" b="b"/>
              <a:pathLst>
                <a:path w="3357879" h="429260">
                  <a:moveTo>
                    <a:pt x="1678940" y="429260"/>
                  </a:moveTo>
                  <a:lnTo>
                    <a:pt x="0" y="429260"/>
                  </a:lnTo>
                  <a:lnTo>
                    <a:pt x="0" y="0"/>
                  </a:lnTo>
                  <a:lnTo>
                    <a:pt x="3357879" y="0"/>
                  </a:lnTo>
                  <a:lnTo>
                    <a:pt x="3357879" y="429260"/>
                  </a:lnTo>
                  <a:lnTo>
                    <a:pt x="1678940" y="429260"/>
                  </a:lnTo>
                  <a:close/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28980" y="3662320"/>
            <a:ext cx="2611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АНТИСЕПТИЧЕСКОЕ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43852" y="4203022"/>
            <a:ext cx="3383915" cy="525145"/>
            <a:chOff x="343852" y="4203022"/>
            <a:chExt cx="3383915" cy="525145"/>
          </a:xfrm>
        </p:grpSpPr>
        <p:sp>
          <p:nvSpPr>
            <p:cNvPr id="29" name="object 29"/>
            <p:cNvSpPr/>
            <p:nvPr/>
          </p:nvSpPr>
          <p:spPr>
            <a:xfrm>
              <a:off x="356870" y="4216040"/>
              <a:ext cx="3357879" cy="499109"/>
            </a:xfrm>
            <a:custGeom>
              <a:avLst/>
              <a:gdLst/>
              <a:ahLst/>
              <a:cxnLst/>
              <a:rect l="l" t="t" r="r" b="b"/>
              <a:pathLst>
                <a:path w="3357879" h="499110">
                  <a:moveTo>
                    <a:pt x="3357879" y="0"/>
                  </a:moveTo>
                  <a:lnTo>
                    <a:pt x="0" y="0"/>
                  </a:lnTo>
                  <a:lnTo>
                    <a:pt x="0" y="499110"/>
                  </a:lnTo>
                  <a:lnTo>
                    <a:pt x="1678940" y="499110"/>
                  </a:lnTo>
                  <a:lnTo>
                    <a:pt x="3357879" y="499110"/>
                  </a:lnTo>
                  <a:lnTo>
                    <a:pt x="3357879" y="0"/>
                  </a:lnTo>
                  <a:close/>
                </a:path>
              </a:pathLst>
            </a:custGeom>
            <a:solidFill>
              <a:srgbClr val="E36B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6870" y="4216040"/>
              <a:ext cx="3357879" cy="499109"/>
            </a:xfrm>
            <a:custGeom>
              <a:avLst/>
              <a:gdLst/>
              <a:ahLst/>
              <a:cxnLst/>
              <a:rect l="l" t="t" r="r" b="b"/>
              <a:pathLst>
                <a:path w="3357879" h="499110">
                  <a:moveTo>
                    <a:pt x="1678940" y="499110"/>
                  </a:moveTo>
                  <a:lnTo>
                    <a:pt x="0" y="499110"/>
                  </a:lnTo>
                  <a:lnTo>
                    <a:pt x="0" y="0"/>
                  </a:lnTo>
                  <a:lnTo>
                    <a:pt x="3357879" y="0"/>
                  </a:lnTo>
                  <a:lnTo>
                    <a:pt x="3357879" y="499110"/>
                  </a:lnTo>
                  <a:lnTo>
                    <a:pt x="1678940" y="499110"/>
                  </a:lnTo>
                  <a:close/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81659" y="4270650"/>
            <a:ext cx="290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БИОЭНЕРГЕТИЧЕСКОЕ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353367" y="1639527"/>
            <a:ext cx="3366135" cy="743585"/>
            <a:chOff x="5353367" y="1639527"/>
            <a:chExt cx="3366135" cy="743585"/>
          </a:xfrm>
        </p:grpSpPr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58130" y="1664610"/>
              <a:ext cx="3355340" cy="71373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358129" y="1663340"/>
              <a:ext cx="3357879" cy="715010"/>
            </a:xfrm>
            <a:custGeom>
              <a:avLst/>
              <a:gdLst/>
              <a:ahLst/>
              <a:cxnLst/>
              <a:rect l="l" t="t" r="r" b="b"/>
              <a:pathLst>
                <a:path w="3357879" h="715010">
                  <a:moveTo>
                    <a:pt x="0" y="715010"/>
                  </a:moveTo>
                  <a:lnTo>
                    <a:pt x="3357879" y="715010"/>
                  </a:lnTo>
                  <a:lnTo>
                    <a:pt x="3357879" y="0"/>
                  </a:lnTo>
                  <a:lnTo>
                    <a:pt x="0" y="0"/>
                  </a:lnTo>
                  <a:lnTo>
                    <a:pt x="0" y="7150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58129" y="1664610"/>
              <a:ext cx="3356610" cy="713740"/>
            </a:xfrm>
            <a:custGeom>
              <a:avLst/>
              <a:gdLst/>
              <a:ahLst/>
              <a:cxnLst/>
              <a:rect l="l" t="t" r="r" b="b"/>
              <a:pathLst>
                <a:path w="3356609" h="713739">
                  <a:moveTo>
                    <a:pt x="1678940" y="713739"/>
                  </a:moveTo>
                  <a:lnTo>
                    <a:pt x="0" y="713739"/>
                  </a:lnTo>
                  <a:lnTo>
                    <a:pt x="0" y="0"/>
                  </a:lnTo>
                  <a:lnTo>
                    <a:pt x="3356610" y="0"/>
                  </a:lnTo>
                  <a:lnTo>
                    <a:pt x="3356610" y="713739"/>
                  </a:lnTo>
                  <a:lnTo>
                    <a:pt x="1678940" y="7137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8130" y="1644290"/>
              <a:ext cx="3355340" cy="71373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358129" y="1644290"/>
              <a:ext cx="3356610" cy="713740"/>
            </a:xfrm>
            <a:custGeom>
              <a:avLst/>
              <a:gdLst/>
              <a:ahLst/>
              <a:cxnLst/>
              <a:rect l="l" t="t" r="r" b="b"/>
              <a:pathLst>
                <a:path w="3356609" h="713739">
                  <a:moveTo>
                    <a:pt x="1678940" y="713739"/>
                  </a:moveTo>
                  <a:lnTo>
                    <a:pt x="0" y="713739"/>
                  </a:lnTo>
                  <a:lnTo>
                    <a:pt x="0" y="0"/>
                  </a:lnTo>
                  <a:lnTo>
                    <a:pt x="3356610" y="0"/>
                  </a:lnTo>
                  <a:lnTo>
                    <a:pt x="3356610" y="713739"/>
                  </a:lnTo>
                  <a:lnTo>
                    <a:pt x="1678940" y="713739"/>
                  </a:lnTo>
                  <a:close/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436870" y="1683660"/>
            <a:ext cx="31972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055" marR="5080" indent="-106299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БЛАГОТВОРНО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ЭМОЦИИ, ПСИХИКУ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353367" y="2495507"/>
            <a:ext cx="3366135" cy="1744345"/>
            <a:chOff x="5353367" y="2495507"/>
            <a:chExt cx="3366135" cy="1744345"/>
          </a:xfrm>
        </p:grpSpPr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8130" y="2521860"/>
              <a:ext cx="3355340" cy="171322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358129" y="2521860"/>
              <a:ext cx="3357879" cy="1714500"/>
            </a:xfrm>
            <a:custGeom>
              <a:avLst/>
              <a:gdLst/>
              <a:ahLst/>
              <a:cxnLst/>
              <a:rect l="l" t="t" r="r" b="b"/>
              <a:pathLst>
                <a:path w="3357879" h="1714500">
                  <a:moveTo>
                    <a:pt x="0" y="1714499"/>
                  </a:moveTo>
                  <a:lnTo>
                    <a:pt x="3357879" y="1714499"/>
                  </a:lnTo>
                  <a:lnTo>
                    <a:pt x="3357879" y="0"/>
                  </a:lnTo>
                  <a:lnTo>
                    <a:pt x="0" y="0"/>
                  </a:lnTo>
                  <a:lnTo>
                    <a:pt x="0" y="1714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58129" y="2520590"/>
              <a:ext cx="3356610" cy="1714500"/>
            </a:xfrm>
            <a:custGeom>
              <a:avLst/>
              <a:gdLst/>
              <a:ahLst/>
              <a:cxnLst/>
              <a:rect l="l" t="t" r="r" b="b"/>
              <a:pathLst>
                <a:path w="3356609" h="1714500">
                  <a:moveTo>
                    <a:pt x="1678940" y="1714500"/>
                  </a:moveTo>
                  <a:lnTo>
                    <a:pt x="0" y="1714500"/>
                  </a:lnTo>
                  <a:lnTo>
                    <a:pt x="0" y="0"/>
                  </a:lnTo>
                  <a:lnTo>
                    <a:pt x="3356610" y="0"/>
                  </a:lnTo>
                  <a:lnTo>
                    <a:pt x="3356610" y="1714500"/>
                  </a:lnTo>
                  <a:lnTo>
                    <a:pt x="1678940" y="17145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130" y="2501540"/>
              <a:ext cx="3355340" cy="171323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358129" y="2500270"/>
              <a:ext cx="3356610" cy="1715770"/>
            </a:xfrm>
            <a:custGeom>
              <a:avLst/>
              <a:gdLst/>
              <a:ahLst/>
              <a:cxnLst/>
              <a:rect l="l" t="t" r="r" b="b"/>
              <a:pathLst>
                <a:path w="3356609" h="1715770">
                  <a:moveTo>
                    <a:pt x="1678940" y="1715770"/>
                  </a:moveTo>
                  <a:lnTo>
                    <a:pt x="0" y="1715770"/>
                  </a:lnTo>
                  <a:lnTo>
                    <a:pt x="0" y="0"/>
                  </a:lnTo>
                  <a:lnTo>
                    <a:pt x="3356610" y="0"/>
                  </a:lnTo>
                  <a:lnTo>
                    <a:pt x="3356610" y="1715770"/>
                  </a:lnTo>
                  <a:lnTo>
                    <a:pt x="1678940" y="1715770"/>
                  </a:lnTo>
                  <a:close/>
                </a:path>
              </a:pathLst>
            </a:custGeom>
            <a:ln w="93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681979" y="2523130"/>
            <a:ext cx="270891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ПОЛОЖИТЕЛЬНОЕ ДЕРМАТОЛОГИЧЕСКОЕ, КОСМЕТИЧЕСКОЕ, ВОССТАНАВЛИВАЯ </a:t>
            </a:r>
            <a:r>
              <a:rPr sz="1800" b="1" spc="-50" dirty="0">
                <a:latin typeface="Calibri"/>
                <a:cs typeface="Calibri"/>
              </a:rPr>
              <a:t>И </a:t>
            </a:r>
            <a:r>
              <a:rPr sz="1800" b="1" dirty="0">
                <a:latin typeface="Calibri"/>
                <a:cs typeface="Calibri"/>
              </a:rPr>
              <a:t>СОХРАНЯЯ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КРАСОТУ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И </a:t>
            </a:r>
            <a:r>
              <a:rPr sz="1800" b="1" dirty="0">
                <a:latin typeface="Calibri"/>
                <a:cs typeface="Calibri"/>
              </a:rPr>
              <a:t>ЗДОРОВЬЕ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КОЖИ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ВОЛОС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345112" y="4274142"/>
            <a:ext cx="3382645" cy="668655"/>
            <a:chOff x="5345112" y="4274142"/>
            <a:chExt cx="3382645" cy="668655"/>
          </a:xfrm>
        </p:grpSpPr>
        <p:sp>
          <p:nvSpPr>
            <p:cNvPr id="47" name="object 47"/>
            <p:cNvSpPr/>
            <p:nvPr/>
          </p:nvSpPr>
          <p:spPr>
            <a:xfrm>
              <a:off x="5358129" y="4287160"/>
              <a:ext cx="3356610" cy="642620"/>
            </a:xfrm>
            <a:custGeom>
              <a:avLst/>
              <a:gdLst/>
              <a:ahLst/>
              <a:cxnLst/>
              <a:rect l="l" t="t" r="r" b="b"/>
              <a:pathLst>
                <a:path w="3356609" h="642620">
                  <a:moveTo>
                    <a:pt x="3356610" y="0"/>
                  </a:moveTo>
                  <a:lnTo>
                    <a:pt x="0" y="0"/>
                  </a:lnTo>
                  <a:lnTo>
                    <a:pt x="0" y="642619"/>
                  </a:lnTo>
                  <a:lnTo>
                    <a:pt x="1678940" y="642619"/>
                  </a:lnTo>
                  <a:lnTo>
                    <a:pt x="3356610" y="642619"/>
                  </a:lnTo>
                  <a:lnTo>
                    <a:pt x="3356610" y="0"/>
                  </a:lnTo>
                  <a:close/>
                </a:path>
              </a:pathLst>
            </a:custGeom>
            <a:solidFill>
              <a:srgbClr val="B2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58129" y="4287160"/>
              <a:ext cx="3356610" cy="642620"/>
            </a:xfrm>
            <a:custGeom>
              <a:avLst/>
              <a:gdLst/>
              <a:ahLst/>
              <a:cxnLst/>
              <a:rect l="l" t="t" r="r" b="b"/>
              <a:pathLst>
                <a:path w="3356609" h="642620">
                  <a:moveTo>
                    <a:pt x="1678940" y="642619"/>
                  </a:moveTo>
                  <a:lnTo>
                    <a:pt x="0" y="642619"/>
                  </a:lnTo>
                  <a:lnTo>
                    <a:pt x="0" y="0"/>
                  </a:lnTo>
                  <a:lnTo>
                    <a:pt x="3356610" y="0"/>
                  </a:lnTo>
                  <a:lnTo>
                    <a:pt x="3356610" y="642619"/>
                  </a:lnTo>
                  <a:lnTo>
                    <a:pt x="1678940" y="642619"/>
                  </a:lnTo>
                  <a:close/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499100" y="4321450"/>
            <a:ext cx="3072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3119" marR="5080" indent="-820419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ОБНОВЛЯЕТ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САМОРЕГУЛЯЦИИ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ОРГАНИЗМЕ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714750" y="1500780"/>
            <a:ext cx="1643380" cy="3286760"/>
          </a:xfrm>
          <a:custGeom>
            <a:avLst/>
            <a:gdLst/>
            <a:ahLst/>
            <a:cxnLst/>
            <a:rect l="l" t="t" r="r" b="b"/>
            <a:pathLst>
              <a:path w="1643379" h="3286760">
                <a:moveTo>
                  <a:pt x="786129" y="0"/>
                </a:moveTo>
                <a:lnTo>
                  <a:pt x="786129" y="3286760"/>
                </a:lnTo>
              </a:path>
              <a:path w="1643379" h="3286760">
                <a:moveTo>
                  <a:pt x="786129" y="3286760"/>
                </a:moveTo>
                <a:lnTo>
                  <a:pt x="1643379" y="3286760"/>
                </a:lnTo>
              </a:path>
              <a:path w="1643379" h="3286760">
                <a:moveTo>
                  <a:pt x="0" y="2286000"/>
                </a:moveTo>
                <a:lnTo>
                  <a:pt x="786129" y="2286000"/>
                </a:lnTo>
              </a:path>
              <a:path w="1643379" h="3286760">
                <a:moveTo>
                  <a:pt x="0" y="1785620"/>
                </a:moveTo>
                <a:lnTo>
                  <a:pt x="786129" y="1785620"/>
                </a:lnTo>
              </a:path>
              <a:path w="1643379" h="3286760">
                <a:moveTo>
                  <a:pt x="0" y="1215389"/>
                </a:moveTo>
                <a:lnTo>
                  <a:pt x="786129" y="1215389"/>
                </a:lnTo>
              </a:path>
              <a:path w="1643379" h="3286760">
                <a:moveTo>
                  <a:pt x="0" y="500380"/>
                </a:moveTo>
                <a:lnTo>
                  <a:pt x="786129" y="500380"/>
                </a:lnTo>
              </a:path>
              <a:path w="1643379" h="3286760">
                <a:moveTo>
                  <a:pt x="786129" y="500380"/>
                </a:moveTo>
                <a:lnTo>
                  <a:pt x="1643379" y="500380"/>
                </a:lnTo>
              </a:path>
              <a:path w="1643379" h="3286760">
                <a:moveTo>
                  <a:pt x="786129" y="1785620"/>
                </a:moveTo>
                <a:lnTo>
                  <a:pt x="1643379" y="1785620"/>
                </a:lnTo>
              </a:path>
              <a:path w="1643379" h="3286760">
                <a:moveTo>
                  <a:pt x="0" y="2928620"/>
                </a:moveTo>
                <a:lnTo>
                  <a:pt x="786129" y="292862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138837" y="5068618"/>
            <a:ext cx="8866505" cy="1411605"/>
            <a:chOff x="138837" y="5068618"/>
            <a:chExt cx="8866505" cy="1411605"/>
          </a:xfrm>
        </p:grpSpPr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510" y="5093610"/>
              <a:ext cx="8855710" cy="138049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3510" y="5093610"/>
              <a:ext cx="8858250" cy="1381760"/>
            </a:xfrm>
            <a:custGeom>
              <a:avLst/>
              <a:gdLst/>
              <a:ahLst/>
              <a:cxnLst/>
              <a:rect l="l" t="t" r="r" b="b"/>
              <a:pathLst>
                <a:path w="8858250" h="1381760">
                  <a:moveTo>
                    <a:pt x="0" y="1381759"/>
                  </a:moveTo>
                  <a:lnTo>
                    <a:pt x="8858250" y="1381759"/>
                  </a:lnTo>
                  <a:lnTo>
                    <a:pt x="8858250" y="0"/>
                  </a:lnTo>
                  <a:lnTo>
                    <a:pt x="0" y="0"/>
                  </a:lnTo>
                  <a:lnTo>
                    <a:pt x="0" y="13817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3510" y="5093610"/>
              <a:ext cx="8856980" cy="1381760"/>
            </a:xfrm>
            <a:custGeom>
              <a:avLst/>
              <a:gdLst/>
              <a:ahLst/>
              <a:cxnLst/>
              <a:rect l="l" t="t" r="r" b="b"/>
              <a:pathLst>
                <a:path w="8856980" h="1381760">
                  <a:moveTo>
                    <a:pt x="4428490" y="1381759"/>
                  </a:moveTo>
                  <a:lnTo>
                    <a:pt x="0" y="1381759"/>
                  </a:lnTo>
                  <a:lnTo>
                    <a:pt x="0" y="0"/>
                  </a:lnTo>
                  <a:lnTo>
                    <a:pt x="8856980" y="0"/>
                  </a:lnTo>
                  <a:lnTo>
                    <a:pt x="8856980" y="1381759"/>
                  </a:lnTo>
                  <a:lnTo>
                    <a:pt x="4428490" y="138175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3510" y="5073290"/>
              <a:ext cx="8855710" cy="138048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43510" y="5073290"/>
              <a:ext cx="8856980" cy="1381760"/>
            </a:xfrm>
            <a:custGeom>
              <a:avLst/>
              <a:gdLst/>
              <a:ahLst/>
              <a:cxnLst/>
              <a:rect l="l" t="t" r="r" b="b"/>
              <a:pathLst>
                <a:path w="8856980" h="1381760">
                  <a:moveTo>
                    <a:pt x="4428490" y="1381760"/>
                  </a:moveTo>
                  <a:lnTo>
                    <a:pt x="0" y="1381760"/>
                  </a:lnTo>
                  <a:lnTo>
                    <a:pt x="0" y="0"/>
                  </a:lnTo>
                  <a:lnTo>
                    <a:pt x="8856980" y="0"/>
                  </a:lnTo>
                  <a:lnTo>
                    <a:pt x="8856980" y="1381760"/>
                  </a:lnTo>
                  <a:lnTo>
                    <a:pt x="4428490" y="1381760"/>
                  </a:lnTo>
                  <a:close/>
                </a:path>
              </a:pathLst>
            </a:custGeom>
            <a:ln w="9344">
              <a:solidFill>
                <a:srgbClr val="F5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48182" y="5058050"/>
            <a:ext cx="8848090" cy="1357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229"/>
              </a:lnSpc>
              <a:spcBef>
                <a:spcPts val="100"/>
              </a:spcBef>
            </a:pPr>
            <a:r>
              <a:rPr sz="2800" b="1" dirty="0">
                <a:solidFill>
                  <a:srgbClr val="FF3300"/>
                </a:solidFill>
                <a:latin typeface="Times New Roman"/>
                <a:cs typeface="Times New Roman"/>
              </a:rPr>
              <a:t>В</a:t>
            </a:r>
            <a:r>
              <a:rPr sz="2800" b="1" spc="-6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3300"/>
                </a:solidFill>
                <a:latin typeface="Times New Roman"/>
                <a:cs typeface="Times New Roman"/>
              </a:rPr>
              <a:t>лечебных</a:t>
            </a:r>
            <a:r>
              <a:rPr sz="28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3300"/>
                </a:solidFill>
                <a:latin typeface="Times New Roman"/>
                <a:cs typeface="Times New Roman"/>
              </a:rPr>
              <a:t>дозах</a:t>
            </a:r>
            <a:r>
              <a:rPr sz="28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3300"/>
                </a:solidFill>
                <a:latin typeface="Times New Roman"/>
                <a:cs typeface="Times New Roman"/>
              </a:rPr>
              <a:t>эфирные</a:t>
            </a:r>
            <a:r>
              <a:rPr sz="2800" b="1" spc="-5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масла</a:t>
            </a:r>
            <a:endParaRPr sz="2800">
              <a:latin typeface="Times New Roman"/>
              <a:cs typeface="Times New Roman"/>
            </a:endParaRPr>
          </a:p>
          <a:p>
            <a:pPr marL="332105" indent="-250825">
              <a:lnSpc>
                <a:spcPts val="2380"/>
              </a:lnSpc>
              <a:buSzPct val="95454"/>
              <a:buFont typeface="Wingdings"/>
              <a:buChar char=""/>
              <a:tabLst>
                <a:tab pos="332105" algn="l"/>
              </a:tabLst>
            </a:pPr>
            <a:r>
              <a:rPr sz="2200" b="1" dirty="0">
                <a:latin typeface="Calibri"/>
                <a:cs typeface="Calibri"/>
              </a:rPr>
              <a:t>Не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оказывают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побочного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влияния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на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организм</a:t>
            </a:r>
            <a:endParaRPr sz="2200">
              <a:latin typeface="Calibri"/>
              <a:cs typeface="Calibri"/>
            </a:endParaRPr>
          </a:p>
          <a:p>
            <a:pPr marL="332105" indent="-250825">
              <a:lnSpc>
                <a:spcPts val="2375"/>
              </a:lnSpc>
              <a:buSzPct val="95454"/>
              <a:buFont typeface="Wingdings"/>
              <a:buChar char=""/>
              <a:tabLst>
                <a:tab pos="332105" algn="l"/>
              </a:tabLst>
            </a:pPr>
            <a:r>
              <a:rPr sz="2200" b="1" dirty="0">
                <a:latin typeface="Calibri"/>
                <a:cs typeface="Calibri"/>
              </a:rPr>
              <a:t>Не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вызывают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привыкания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и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снижения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эффективности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воздействия</a:t>
            </a:r>
            <a:endParaRPr sz="2200">
              <a:latin typeface="Calibri"/>
              <a:cs typeface="Calibri"/>
            </a:endParaRPr>
          </a:p>
          <a:p>
            <a:pPr marL="332105" indent="-250825">
              <a:lnSpc>
                <a:spcPts val="2505"/>
              </a:lnSpc>
              <a:buSzPct val="95454"/>
              <a:buFont typeface="Wingdings"/>
              <a:buChar char=""/>
              <a:tabLst>
                <a:tab pos="332105" algn="l"/>
              </a:tabLst>
            </a:pPr>
            <a:r>
              <a:rPr sz="2200" b="1" dirty="0">
                <a:latin typeface="Calibri"/>
                <a:cs typeface="Calibri"/>
              </a:rPr>
              <a:t>Не</a:t>
            </a:r>
            <a:r>
              <a:rPr sz="2200" b="1" spc="-9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вызывают</a:t>
            </a:r>
            <a:r>
              <a:rPr sz="2200" b="1" spc="-9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нарушения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физиологических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процессов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организма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708390" y="6601100"/>
            <a:ext cx="2057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b="1" spc="-25" dirty="0">
                <a:latin typeface="Calibri"/>
                <a:cs typeface="Calibri"/>
              </a:rPr>
              <a:t>27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DB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2437" y="290787"/>
            <a:ext cx="3767454" cy="521334"/>
            <a:chOff x="452437" y="290787"/>
            <a:chExt cx="3767454" cy="5213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95550"/>
              <a:ext cx="3756660" cy="5105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00" y="295550"/>
              <a:ext cx="3757929" cy="511809"/>
            </a:xfrm>
            <a:custGeom>
              <a:avLst/>
              <a:gdLst/>
              <a:ahLst/>
              <a:cxnLst/>
              <a:rect l="l" t="t" r="r" b="b"/>
              <a:pathLst>
                <a:path w="3757929" h="511809">
                  <a:moveTo>
                    <a:pt x="0" y="511809"/>
                  </a:moveTo>
                  <a:lnTo>
                    <a:pt x="3757929" y="511809"/>
                  </a:lnTo>
                  <a:lnTo>
                    <a:pt x="3757929" y="0"/>
                  </a:lnTo>
                  <a:lnTo>
                    <a:pt x="0" y="0"/>
                  </a:lnTo>
                  <a:lnTo>
                    <a:pt x="0" y="5118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295550"/>
              <a:ext cx="3757929" cy="511809"/>
            </a:xfrm>
            <a:custGeom>
              <a:avLst/>
              <a:gdLst/>
              <a:ahLst/>
              <a:cxnLst/>
              <a:rect l="l" t="t" r="r" b="b"/>
              <a:pathLst>
                <a:path w="3757929" h="511809">
                  <a:moveTo>
                    <a:pt x="1878330" y="511810"/>
                  </a:moveTo>
                  <a:lnTo>
                    <a:pt x="0" y="511810"/>
                  </a:lnTo>
                  <a:lnTo>
                    <a:pt x="0" y="0"/>
                  </a:lnTo>
                  <a:lnTo>
                    <a:pt x="3757929" y="0"/>
                  </a:lnTo>
                  <a:lnTo>
                    <a:pt x="3757929" y="511810"/>
                  </a:lnTo>
                  <a:lnTo>
                    <a:pt x="1878330" y="51181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3600" y="390800"/>
            <a:ext cx="29438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20"/>
              </a:lnSpc>
            </a:pPr>
            <a:r>
              <a:rPr sz="3600" b="1" spc="-10" dirty="0">
                <a:latin typeface="Calibri"/>
                <a:cs typeface="Calibri"/>
              </a:rPr>
              <a:t>Аромотерапия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2527" y="270558"/>
            <a:ext cx="3767454" cy="521334"/>
            <a:chOff x="452527" y="270558"/>
            <a:chExt cx="3767454" cy="52133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276500"/>
              <a:ext cx="3756660" cy="5105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199" y="275230"/>
              <a:ext cx="3757929" cy="511809"/>
            </a:xfrm>
            <a:custGeom>
              <a:avLst/>
              <a:gdLst/>
              <a:ahLst/>
              <a:cxnLst/>
              <a:rect l="l" t="t" r="r" b="b"/>
              <a:pathLst>
                <a:path w="3757929" h="511809">
                  <a:moveTo>
                    <a:pt x="1878330" y="511809"/>
                  </a:moveTo>
                  <a:lnTo>
                    <a:pt x="0" y="511809"/>
                  </a:lnTo>
                  <a:lnTo>
                    <a:pt x="0" y="0"/>
                  </a:lnTo>
                  <a:lnTo>
                    <a:pt x="3757929" y="0"/>
                  </a:lnTo>
                  <a:lnTo>
                    <a:pt x="3757929" y="511809"/>
                  </a:lnTo>
                  <a:lnTo>
                    <a:pt x="1878330" y="511809"/>
                  </a:lnTo>
                  <a:close/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61872" y="244750"/>
            <a:ext cx="3749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>
              <a:lnSpc>
                <a:spcPct val="100000"/>
              </a:lnSpc>
              <a:spcBef>
                <a:spcPts val="100"/>
              </a:spcBef>
            </a:pPr>
            <a:r>
              <a:rPr sz="3600" i="0" spc="-10" dirty="0">
                <a:solidFill>
                  <a:srgbClr val="FF0000"/>
                </a:solidFill>
                <a:latin typeface="Calibri"/>
                <a:cs typeface="Calibri"/>
              </a:rPr>
              <a:t>Аромотерапия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45920" y="1000400"/>
            <a:ext cx="2922270" cy="400050"/>
          </a:xfrm>
          <a:prstGeom prst="rect">
            <a:avLst/>
          </a:prstGeom>
          <a:solidFill>
            <a:srgbClr val="548DD4"/>
          </a:solidFill>
          <a:ln w="5071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817880">
              <a:lnSpc>
                <a:spcPct val="100000"/>
              </a:lnSpc>
              <a:spcBef>
                <a:spcPts val="390"/>
              </a:spcBef>
            </a:pPr>
            <a:r>
              <a:rPr sz="2000" b="1" spc="-10" dirty="0">
                <a:solidFill>
                  <a:srgbClr val="FF3300"/>
                </a:solidFill>
                <a:latin typeface="Verdana"/>
                <a:cs typeface="Verdana"/>
              </a:rPr>
              <a:t>МЕТОДЫ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4629" y="1797960"/>
            <a:ext cx="5735320" cy="400050"/>
            <a:chOff x="214629" y="1797960"/>
            <a:chExt cx="5735320" cy="400050"/>
          </a:xfrm>
        </p:grpSpPr>
        <p:sp>
          <p:nvSpPr>
            <p:cNvPr id="14" name="object 14"/>
            <p:cNvSpPr/>
            <p:nvPr/>
          </p:nvSpPr>
          <p:spPr>
            <a:xfrm>
              <a:off x="214629" y="1799230"/>
              <a:ext cx="2087880" cy="398780"/>
            </a:xfrm>
            <a:custGeom>
              <a:avLst/>
              <a:gdLst/>
              <a:ahLst/>
              <a:cxnLst/>
              <a:rect l="l" t="t" r="r" b="b"/>
              <a:pathLst>
                <a:path w="2087880" h="398780">
                  <a:moveTo>
                    <a:pt x="2087880" y="0"/>
                  </a:moveTo>
                  <a:lnTo>
                    <a:pt x="0" y="0"/>
                  </a:lnTo>
                  <a:lnTo>
                    <a:pt x="0" y="398780"/>
                  </a:lnTo>
                  <a:lnTo>
                    <a:pt x="2087880" y="398780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9239" y="1797960"/>
              <a:ext cx="1870710" cy="39877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31470" y="1834790"/>
            <a:ext cx="53917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7165" algn="l"/>
              </a:tabLst>
            </a:pPr>
            <a:r>
              <a:rPr sz="2000" b="1" spc="-10" dirty="0">
                <a:latin typeface="Verdana"/>
                <a:cs typeface="Verdana"/>
              </a:rPr>
              <a:t>аромолампа</a:t>
            </a:r>
            <a:r>
              <a:rPr sz="2000" b="1" dirty="0">
                <a:latin typeface="Verdana"/>
                <a:cs typeface="Verdana"/>
              </a:rPr>
              <a:t>	</a:t>
            </a:r>
            <a:r>
              <a:rPr sz="2000" b="1" spc="-10" dirty="0">
                <a:latin typeface="Verdana"/>
                <a:cs typeface="Verdana"/>
              </a:rPr>
              <a:t>компресс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4629" y="2596790"/>
            <a:ext cx="1871980" cy="703580"/>
          </a:xfrm>
          <a:prstGeom prst="rect">
            <a:avLst/>
          </a:prstGeom>
          <a:ln w="5071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380"/>
              </a:spcBef>
            </a:pPr>
            <a:r>
              <a:rPr sz="2000" b="1" spc="-10" dirty="0">
                <a:latin typeface="Verdana"/>
                <a:cs typeface="Verdana"/>
              </a:rPr>
              <a:t>ингаляция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80509" y="2596790"/>
            <a:ext cx="1870710" cy="703580"/>
          </a:xfrm>
          <a:prstGeom prst="rect">
            <a:avLst/>
          </a:prstGeom>
          <a:solidFill>
            <a:srgbClr val="91CF4F"/>
          </a:solidFill>
        </p:spPr>
        <p:txBody>
          <a:bodyPr vert="horz" wrap="square" lIns="0" tIns="43180" rIns="0" bIns="0" rtlCol="0">
            <a:spAutoFit/>
          </a:bodyPr>
          <a:lstStyle/>
          <a:p>
            <a:pPr marL="850900" marR="161925" indent="-683260">
              <a:lnSpc>
                <a:spcPct val="101699"/>
              </a:lnSpc>
              <a:spcBef>
                <a:spcPts val="340"/>
              </a:spcBef>
            </a:pPr>
            <a:r>
              <a:rPr sz="2000" b="1" spc="-10" dirty="0">
                <a:latin typeface="Verdana"/>
                <a:cs typeface="Verdana"/>
              </a:rPr>
              <a:t>растирани </a:t>
            </a:r>
            <a:r>
              <a:rPr sz="2000" b="1" spc="-50" dirty="0">
                <a:latin typeface="Verdana"/>
                <a:cs typeface="Verdana"/>
              </a:rPr>
              <a:t>е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359" y="3699150"/>
            <a:ext cx="1871980" cy="39878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17165" y="3734710"/>
            <a:ext cx="18675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Verdana"/>
                <a:cs typeface="Verdana"/>
              </a:rPr>
              <a:t>ванна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80509" y="3699150"/>
            <a:ext cx="1870710" cy="398780"/>
          </a:xfrm>
          <a:custGeom>
            <a:avLst/>
            <a:gdLst/>
            <a:ahLst/>
            <a:cxnLst/>
            <a:rect l="l" t="t" r="r" b="b"/>
            <a:pathLst>
              <a:path w="1870710" h="398779">
                <a:moveTo>
                  <a:pt x="1870710" y="0"/>
                </a:moveTo>
                <a:lnTo>
                  <a:pt x="0" y="0"/>
                </a:lnTo>
                <a:lnTo>
                  <a:pt x="0" y="398779"/>
                </a:lnTo>
                <a:lnTo>
                  <a:pt x="1870710" y="398779"/>
                </a:lnTo>
                <a:lnTo>
                  <a:pt x="1870710" y="0"/>
                </a:lnTo>
                <a:close/>
              </a:path>
            </a:pathLst>
          </a:custGeom>
          <a:solidFill>
            <a:srgbClr val="D8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60240" y="3746046"/>
            <a:ext cx="1109980" cy="30924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000" b="1" spc="-10" dirty="0">
                <a:latin typeface="Verdana"/>
                <a:cs typeface="Verdana"/>
              </a:rPr>
              <a:t>массаж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9245" y="1828440"/>
            <a:ext cx="5739130" cy="5317490"/>
            <a:chOff x="212090" y="1397910"/>
            <a:chExt cx="5739130" cy="5317490"/>
          </a:xfrm>
        </p:grpSpPr>
        <p:sp>
          <p:nvSpPr>
            <p:cNvPr id="24" name="object 24"/>
            <p:cNvSpPr/>
            <p:nvPr/>
          </p:nvSpPr>
          <p:spPr>
            <a:xfrm>
              <a:off x="212090" y="1400450"/>
              <a:ext cx="5739130" cy="398780"/>
            </a:xfrm>
            <a:custGeom>
              <a:avLst/>
              <a:gdLst/>
              <a:ahLst/>
              <a:cxnLst/>
              <a:rect l="l" t="t" r="r" b="b"/>
              <a:pathLst>
                <a:path w="5739130" h="398780">
                  <a:moveTo>
                    <a:pt x="2539" y="0"/>
                  </a:moveTo>
                  <a:lnTo>
                    <a:pt x="5739130" y="0"/>
                  </a:lnTo>
                </a:path>
                <a:path w="5739130" h="398780">
                  <a:moveTo>
                    <a:pt x="0" y="398779"/>
                  </a:moveTo>
                  <a:lnTo>
                    <a:pt x="2092960" y="398779"/>
                  </a:lnTo>
                </a:path>
                <a:path w="5739130" h="398780">
                  <a:moveTo>
                    <a:pt x="3865880" y="398779"/>
                  </a:moveTo>
                  <a:lnTo>
                    <a:pt x="5739130" y="398779"/>
                  </a:lnTo>
                </a:path>
              </a:pathLst>
            </a:custGeom>
            <a:ln w="5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2090" y="2198010"/>
              <a:ext cx="5739130" cy="1102360"/>
            </a:xfrm>
            <a:custGeom>
              <a:avLst/>
              <a:gdLst/>
              <a:ahLst/>
              <a:cxnLst/>
              <a:rect l="l" t="t" r="r" b="b"/>
              <a:pathLst>
                <a:path w="5739130" h="1102360">
                  <a:moveTo>
                    <a:pt x="0" y="0"/>
                  </a:moveTo>
                  <a:lnTo>
                    <a:pt x="2831466" y="0"/>
                  </a:lnTo>
                </a:path>
                <a:path w="5739130" h="1102360">
                  <a:moveTo>
                    <a:pt x="2888613" y="0"/>
                  </a:moveTo>
                  <a:lnTo>
                    <a:pt x="5739130" y="0"/>
                  </a:lnTo>
                </a:path>
                <a:path w="5739130" h="1102360">
                  <a:moveTo>
                    <a:pt x="0" y="398779"/>
                  </a:moveTo>
                  <a:lnTo>
                    <a:pt x="2831466" y="398779"/>
                  </a:lnTo>
                </a:path>
                <a:path w="5739130" h="1102360">
                  <a:moveTo>
                    <a:pt x="2888613" y="398779"/>
                  </a:moveTo>
                  <a:lnTo>
                    <a:pt x="5739130" y="398779"/>
                  </a:lnTo>
                </a:path>
                <a:path w="5739130" h="1102360">
                  <a:moveTo>
                    <a:pt x="2888613" y="1102359"/>
                  </a:moveTo>
                  <a:lnTo>
                    <a:pt x="5739130" y="1102359"/>
                  </a:lnTo>
                </a:path>
                <a:path w="5739130" h="1102360">
                  <a:moveTo>
                    <a:pt x="0" y="1102359"/>
                  </a:moveTo>
                  <a:lnTo>
                    <a:pt x="2831466" y="1102359"/>
                  </a:lnTo>
                </a:path>
              </a:pathLst>
            </a:custGeom>
            <a:ln w="5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2090" y="1796690"/>
              <a:ext cx="5739130" cy="2303780"/>
            </a:xfrm>
            <a:custGeom>
              <a:avLst/>
              <a:gdLst/>
              <a:ahLst/>
              <a:cxnLst/>
              <a:rect l="l" t="t" r="r" b="b"/>
              <a:pathLst>
                <a:path w="5739130" h="2303779">
                  <a:moveTo>
                    <a:pt x="0" y="1902460"/>
                  </a:moveTo>
                  <a:lnTo>
                    <a:pt x="1433830" y="1902460"/>
                  </a:lnTo>
                </a:path>
                <a:path w="5739130" h="2303779">
                  <a:moveTo>
                    <a:pt x="0" y="2301240"/>
                  </a:moveTo>
                  <a:lnTo>
                    <a:pt x="1433830" y="2301240"/>
                  </a:lnTo>
                </a:path>
                <a:path w="5739130" h="2303779">
                  <a:moveTo>
                    <a:pt x="1433830" y="1902460"/>
                  </a:moveTo>
                  <a:lnTo>
                    <a:pt x="1877060" y="1902460"/>
                  </a:lnTo>
                </a:path>
                <a:path w="5739130" h="2303779">
                  <a:moveTo>
                    <a:pt x="1433830" y="2301240"/>
                  </a:moveTo>
                  <a:lnTo>
                    <a:pt x="1877060" y="2301240"/>
                  </a:lnTo>
                </a:path>
                <a:path w="5739130" h="2303779">
                  <a:moveTo>
                    <a:pt x="1871980" y="1902460"/>
                  </a:moveTo>
                  <a:lnTo>
                    <a:pt x="4356100" y="1902460"/>
                  </a:lnTo>
                </a:path>
                <a:path w="5739130" h="2303779">
                  <a:moveTo>
                    <a:pt x="3865880" y="2301240"/>
                  </a:moveTo>
                  <a:lnTo>
                    <a:pt x="4356100" y="2301240"/>
                  </a:lnTo>
                </a:path>
                <a:path w="5739130" h="2303779">
                  <a:moveTo>
                    <a:pt x="4356100" y="1902460"/>
                  </a:moveTo>
                  <a:lnTo>
                    <a:pt x="5739130" y="1902460"/>
                  </a:lnTo>
                </a:path>
                <a:path w="5739130" h="2303779">
                  <a:moveTo>
                    <a:pt x="4356100" y="2301240"/>
                  </a:moveTo>
                  <a:lnTo>
                    <a:pt x="5739130" y="2301240"/>
                  </a:lnTo>
                </a:path>
                <a:path w="5739130" h="2303779">
                  <a:moveTo>
                    <a:pt x="2539" y="0"/>
                  </a:moveTo>
                  <a:lnTo>
                    <a:pt x="2539" y="403860"/>
                  </a:lnTo>
                </a:path>
                <a:path w="5739130" h="2303779">
                  <a:moveTo>
                    <a:pt x="2539" y="1899920"/>
                  </a:moveTo>
                  <a:lnTo>
                    <a:pt x="2539" y="2303780"/>
                  </a:lnTo>
                </a:path>
                <a:path w="5739130" h="2303779">
                  <a:moveTo>
                    <a:pt x="1874520" y="1899920"/>
                  </a:moveTo>
                  <a:lnTo>
                    <a:pt x="1874520" y="2303780"/>
                  </a:lnTo>
                </a:path>
              </a:pathLst>
            </a:custGeom>
            <a:ln w="5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02510" y="1397910"/>
              <a:ext cx="0" cy="802640"/>
            </a:xfrm>
            <a:custGeom>
              <a:avLst/>
              <a:gdLst/>
              <a:ahLst/>
              <a:cxnLst/>
              <a:rect l="l" t="t" r="r" b="b"/>
              <a:pathLst>
                <a:path h="802639">
                  <a:moveTo>
                    <a:pt x="0" y="0"/>
                  </a:moveTo>
                  <a:lnTo>
                    <a:pt x="0" y="574676"/>
                  </a:lnTo>
                </a:path>
                <a:path h="802639">
                  <a:moveTo>
                    <a:pt x="0" y="631823"/>
                  </a:moveTo>
                  <a:lnTo>
                    <a:pt x="0" y="802639"/>
                  </a:lnTo>
                </a:path>
              </a:pathLst>
            </a:custGeom>
            <a:ln w="5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80510" y="1397910"/>
              <a:ext cx="0" cy="2702560"/>
            </a:xfrm>
            <a:custGeom>
              <a:avLst/>
              <a:gdLst/>
              <a:ahLst/>
              <a:cxnLst/>
              <a:rect l="l" t="t" r="r" b="b"/>
              <a:pathLst>
                <a:path h="2702560">
                  <a:moveTo>
                    <a:pt x="0" y="0"/>
                  </a:moveTo>
                  <a:lnTo>
                    <a:pt x="0" y="802639"/>
                  </a:lnTo>
                </a:path>
                <a:path h="2702560">
                  <a:moveTo>
                    <a:pt x="0" y="1196339"/>
                  </a:moveTo>
                  <a:lnTo>
                    <a:pt x="0" y="1905000"/>
                  </a:lnTo>
                </a:path>
                <a:path h="2702560">
                  <a:moveTo>
                    <a:pt x="0" y="2298699"/>
                  </a:moveTo>
                  <a:lnTo>
                    <a:pt x="0" y="2702560"/>
                  </a:lnTo>
                </a:path>
              </a:pathLst>
            </a:custGeom>
            <a:ln w="5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42490" y="1429660"/>
              <a:ext cx="1929130" cy="2214880"/>
            </a:xfrm>
            <a:custGeom>
              <a:avLst/>
              <a:gdLst/>
              <a:ahLst/>
              <a:cxnLst/>
              <a:rect l="l" t="t" r="r" b="b"/>
              <a:pathLst>
                <a:path w="1929129" h="2214879">
                  <a:moveTo>
                    <a:pt x="929640" y="0"/>
                  </a:moveTo>
                  <a:lnTo>
                    <a:pt x="929640" y="2214879"/>
                  </a:lnTo>
                </a:path>
                <a:path w="1929129" h="2214879">
                  <a:moveTo>
                    <a:pt x="0" y="2214879"/>
                  </a:moveTo>
                  <a:lnTo>
                    <a:pt x="1929130" y="2214879"/>
                  </a:lnTo>
                </a:path>
                <a:path w="1929129" h="2214879">
                  <a:moveTo>
                    <a:pt x="0" y="1357629"/>
                  </a:moveTo>
                  <a:lnTo>
                    <a:pt x="1929130" y="1357629"/>
                  </a:lnTo>
                </a:path>
                <a:path w="1929129" h="2214879">
                  <a:moveTo>
                    <a:pt x="72390" y="571500"/>
                  </a:moveTo>
                  <a:lnTo>
                    <a:pt x="1929130" y="571500"/>
                  </a:lnTo>
                </a:path>
              </a:pathLst>
            </a:custGeom>
            <a:ln w="57146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750" y="3929020"/>
              <a:ext cx="2713990" cy="27152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8260" y="3857900"/>
              <a:ext cx="2010410" cy="2857500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57620" y="1143910"/>
            <a:ext cx="2203450" cy="242951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6870700" y="3800750"/>
            <a:ext cx="14725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Аромолампа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44259" y="4358280"/>
            <a:ext cx="2682240" cy="1786889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1430"/>
              </a:lnSpc>
            </a:pPr>
            <a:fld id="{81D60167-4931-47E6-BA6A-407CBD079E47}" type="slidenum">
              <a:rPr spc="-25" dirty="0"/>
              <a:pPr marL="62230">
                <a:lnSpc>
                  <a:spcPts val="1430"/>
                </a:lnSpc>
              </a:pPr>
              <a:t>13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DB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2527" y="270558"/>
            <a:ext cx="3767454" cy="541655"/>
            <a:chOff x="452527" y="270558"/>
            <a:chExt cx="3767454" cy="5416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295550"/>
              <a:ext cx="3756660" cy="5105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199" y="295550"/>
              <a:ext cx="3757929" cy="511809"/>
            </a:xfrm>
            <a:custGeom>
              <a:avLst/>
              <a:gdLst/>
              <a:ahLst/>
              <a:cxnLst/>
              <a:rect l="l" t="t" r="r" b="b"/>
              <a:pathLst>
                <a:path w="3757929" h="511809">
                  <a:moveTo>
                    <a:pt x="0" y="511809"/>
                  </a:moveTo>
                  <a:lnTo>
                    <a:pt x="3757929" y="511809"/>
                  </a:lnTo>
                  <a:lnTo>
                    <a:pt x="3757929" y="0"/>
                  </a:lnTo>
                  <a:lnTo>
                    <a:pt x="0" y="0"/>
                  </a:lnTo>
                  <a:lnTo>
                    <a:pt x="0" y="5118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9" y="295550"/>
              <a:ext cx="3757929" cy="511809"/>
            </a:xfrm>
            <a:custGeom>
              <a:avLst/>
              <a:gdLst/>
              <a:ahLst/>
              <a:cxnLst/>
              <a:rect l="l" t="t" r="r" b="b"/>
              <a:pathLst>
                <a:path w="3757929" h="511809">
                  <a:moveTo>
                    <a:pt x="1878330" y="511810"/>
                  </a:moveTo>
                  <a:lnTo>
                    <a:pt x="0" y="511810"/>
                  </a:lnTo>
                  <a:lnTo>
                    <a:pt x="0" y="0"/>
                  </a:lnTo>
                  <a:lnTo>
                    <a:pt x="3757929" y="0"/>
                  </a:lnTo>
                  <a:lnTo>
                    <a:pt x="3757929" y="511810"/>
                  </a:lnTo>
                  <a:lnTo>
                    <a:pt x="1878330" y="51181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276500"/>
              <a:ext cx="3756660" cy="5105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7199" y="275230"/>
              <a:ext cx="3757929" cy="511809"/>
            </a:xfrm>
            <a:custGeom>
              <a:avLst/>
              <a:gdLst/>
              <a:ahLst/>
              <a:cxnLst/>
              <a:rect l="l" t="t" r="r" b="b"/>
              <a:pathLst>
                <a:path w="3757929" h="511809">
                  <a:moveTo>
                    <a:pt x="1878330" y="511809"/>
                  </a:moveTo>
                  <a:lnTo>
                    <a:pt x="0" y="511809"/>
                  </a:lnTo>
                  <a:lnTo>
                    <a:pt x="0" y="0"/>
                  </a:lnTo>
                  <a:lnTo>
                    <a:pt x="3757929" y="0"/>
                  </a:lnTo>
                  <a:lnTo>
                    <a:pt x="3757929" y="511809"/>
                  </a:lnTo>
                  <a:lnTo>
                    <a:pt x="1878330" y="511809"/>
                  </a:lnTo>
                  <a:close/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29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sz="3600" i="0" spc="-10" dirty="0">
                <a:solidFill>
                  <a:srgbClr val="FF0000"/>
                </a:solidFill>
                <a:latin typeface="Calibri"/>
                <a:cs typeface="Calibri"/>
              </a:rPr>
              <a:t>Аромотерапия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909" y="5425080"/>
            <a:ext cx="42837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Современное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оборудование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кабинета </a:t>
            </a:r>
            <a:r>
              <a:rPr sz="2000" b="1" dirty="0">
                <a:latin typeface="Calibri"/>
                <a:cs typeface="Calibri"/>
              </a:rPr>
              <a:t>для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проведения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коллективной аромотерапии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870" y="929280"/>
            <a:ext cx="4786630" cy="42354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85740" y="501290"/>
            <a:ext cx="3572510" cy="28575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5000" y="3501030"/>
            <a:ext cx="2857500" cy="238125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442709" y="6015630"/>
            <a:ext cx="14725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Аромолампа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1430"/>
              </a:lnSpc>
            </a:pPr>
            <a:fld id="{81D60167-4931-47E6-BA6A-407CBD079E47}" type="slidenum">
              <a:rPr spc="-25" dirty="0"/>
              <a:pPr marL="62230">
                <a:lnSpc>
                  <a:spcPts val="1430"/>
                </a:lnSpc>
              </a:pPr>
              <a:t>14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9957" y="270558"/>
            <a:ext cx="8724265" cy="1172845"/>
            <a:chOff x="209957" y="270558"/>
            <a:chExt cx="8724265" cy="11728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630" y="295550"/>
              <a:ext cx="8713470" cy="1143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4630" y="295550"/>
              <a:ext cx="8716010" cy="1143000"/>
            </a:xfrm>
            <a:custGeom>
              <a:avLst/>
              <a:gdLst/>
              <a:ahLst/>
              <a:cxnLst/>
              <a:rect l="l" t="t" r="r" b="b"/>
              <a:pathLst>
                <a:path w="8716010" h="1143000">
                  <a:moveTo>
                    <a:pt x="0" y="1143000"/>
                  </a:moveTo>
                  <a:lnTo>
                    <a:pt x="8716010" y="1143000"/>
                  </a:lnTo>
                  <a:lnTo>
                    <a:pt x="871601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630" y="295550"/>
              <a:ext cx="8714740" cy="1143000"/>
            </a:xfrm>
            <a:custGeom>
              <a:avLst/>
              <a:gdLst/>
              <a:ahLst/>
              <a:cxnLst/>
              <a:rect l="l" t="t" r="r" b="b"/>
              <a:pathLst>
                <a:path w="8714740" h="1143000">
                  <a:moveTo>
                    <a:pt x="4357370" y="1143000"/>
                  </a:moveTo>
                  <a:lnTo>
                    <a:pt x="0" y="1143000"/>
                  </a:lnTo>
                  <a:lnTo>
                    <a:pt x="0" y="0"/>
                  </a:lnTo>
                  <a:lnTo>
                    <a:pt x="8714740" y="0"/>
                  </a:lnTo>
                  <a:lnTo>
                    <a:pt x="8714740" y="1143000"/>
                  </a:lnTo>
                  <a:lnTo>
                    <a:pt x="4357370" y="11430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630" y="275230"/>
              <a:ext cx="8713470" cy="1142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4630" y="275230"/>
              <a:ext cx="8714740" cy="1143000"/>
            </a:xfrm>
            <a:custGeom>
              <a:avLst/>
              <a:gdLst/>
              <a:ahLst/>
              <a:cxnLst/>
              <a:rect l="l" t="t" r="r" b="b"/>
              <a:pathLst>
                <a:path w="8714740" h="1143000">
                  <a:moveTo>
                    <a:pt x="4357370" y="1142999"/>
                  </a:moveTo>
                  <a:lnTo>
                    <a:pt x="0" y="1142999"/>
                  </a:lnTo>
                  <a:lnTo>
                    <a:pt x="0" y="0"/>
                  </a:lnTo>
                  <a:lnTo>
                    <a:pt x="8714740" y="0"/>
                  </a:lnTo>
                  <a:lnTo>
                    <a:pt x="8714740" y="1142999"/>
                  </a:lnTo>
                  <a:lnTo>
                    <a:pt x="4357370" y="1142999"/>
                  </a:lnTo>
                  <a:close/>
                </a:path>
              </a:pathLst>
            </a:custGeom>
            <a:ln w="9344">
              <a:solidFill>
                <a:srgbClr val="F5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2960" y="285390"/>
            <a:ext cx="74955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0" dirty="0">
                <a:solidFill>
                  <a:srgbClr val="00AFEF"/>
                </a:solidFill>
                <a:latin typeface="Calibri"/>
                <a:cs typeface="Calibri"/>
              </a:rPr>
              <a:t>Аэроионотерапия</a:t>
            </a:r>
            <a:r>
              <a:rPr i="0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200" i="0" dirty="0">
                <a:latin typeface="Calibri"/>
                <a:cs typeface="Calibri"/>
              </a:rPr>
              <a:t>–</a:t>
            </a:r>
            <a:r>
              <a:rPr sz="2200" i="0" spc="-45" dirty="0">
                <a:latin typeface="Calibri"/>
                <a:cs typeface="Calibri"/>
              </a:rPr>
              <a:t> </a:t>
            </a:r>
            <a:r>
              <a:rPr sz="2200" i="0" spc="-25" dirty="0">
                <a:latin typeface="Calibri"/>
                <a:cs typeface="Calibri"/>
              </a:rPr>
              <a:t>лечебно-</a:t>
            </a:r>
            <a:r>
              <a:rPr sz="2200" i="0" spc="-10" dirty="0">
                <a:latin typeface="Calibri"/>
                <a:cs typeface="Calibri"/>
              </a:rPr>
              <a:t>профилактический</a:t>
            </a:r>
            <a:r>
              <a:rPr sz="2200" i="0" spc="-35" dirty="0">
                <a:latin typeface="Calibri"/>
                <a:cs typeface="Calibri"/>
              </a:rPr>
              <a:t> </a:t>
            </a:r>
            <a:r>
              <a:rPr sz="2200" i="0" dirty="0">
                <a:latin typeface="Calibri"/>
                <a:cs typeface="Calibri"/>
              </a:rPr>
              <a:t>метод</a:t>
            </a:r>
            <a:r>
              <a:rPr sz="2200" i="0" spc="-40" dirty="0">
                <a:latin typeface="Calibri"/>
                <a:cs typeface="Calibri"/>
              </a:rPr>
              <a:t> </a:t>
            </a:r>
            <a:r>
              <a:rPr sz="2200" i="0" spc="-50" dirty="0">
                <a:latin typeface="Calibri"/>
                <a:cs typeface="Calibri"/>
              </a:rPr>
              <a:t>с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51072" y="712110"/>
            <a:ext cx="47853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-38735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Calibri"/>
                <a:cs typeface="Calibri"/>
              </a:rPr>
              <a:t>вдыханием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и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воздействием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на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кожу</a:t>
            </a:r>
            <a:r>
              <a:rPr sz="2200" b="1" spc="-50" dirty="0">
                <a:latin typeface="Calibri"/>
                <a:cs typeface="Calibri"/>
              </a:rPr>
              <a:t> и </a:t>
            </a:r>
            <a:r>
              <a:rPr sz="2200" b="1" dirty="0">
                <a:latin typeface="Calibri"/>
                <a:cs typeface="Calibri"/>
              </a:rPr>
              <a:t>слизистые</a:t>
            </a:r>
            <a:r>
              <a:rPr sz="2200" b="1" spc="-10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ионизированным</a:t>
            </a:r>
            <a:r>
              <a:rPr sz="2200" b="1" spc="-9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воздухом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95320" y="1485540"/>
            <a:ext cx="2773680" cy="368300"/>
          </a:xfrm>
          <a:prstGeom prst="rect">
            <a:avLst/>
          </a:prstGeom>
          <a:solidFill>
            <a:srgbClr val="00AF4F"/>
          </a:solidFill>
          <a:ln w="5071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621030">
              <a:lnSpc>
                <a:spcPct val="100000"/>
              </a:lnSpc>
              <a:spcBef>
                <a:spcPts val="380"/>
              </a:spcBef>
            </a:pPr>
            <a:r>
              <a:rPr sz="1800" b="1" spc="-10" dirty="0">
                <a:solidFill>
                  <a:srgbClr val="FF3300"/>
                </a:solidFill>
                <a:latin typeface="Verdana"/>
                <a:cs typeface="Verdana"/>
              </a:rPr>
              <a:t>АЭРОИОНЫ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26260" y="1853840"/>
            <a:ext cx="5542280" cy="307340"/>
          </a:xfrm>
          <a:custGeom>
            <a:avLst/>
            <a:gdLst/>
            <a:ahLst/>
            <a:cxnLst/>
            <a:rect l="l" t="t" r="r" b="b"/>
            <a:pathLst>
              <a:path w="5542280" h="307339">
                <a:moveTo>
                  <a:pt x="5542280" y="0"/>
                </a:moveTo>
                <a:lnTo>
                  <a:pt x="0" y="0"/>
                </a:lnTo>
                <a:lnTo>
                  <a:pt x="0" y="307339"/>
                </a:lnTo>
                <a:lnTo>
                  <a:pt x="5542280" y="307339"/>
                </a:lnTo>
                <a:lnTo>
                  <a:pt x="55422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28795" y="1889400"/>
            <a:ext cx="55378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3300"/>
                </a:solidFill>
                <a:latin typeface="Verdana"/>
                <a:cs typeface="Verdana"/>
              </a:rPr>
              <a:t>+</a:t>
            </a:r>
            <a:r>
              <a:rPr sz="1400" b="1" spc="-3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или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3300"/>
                </a:solidFill>
                <a:latin typeface="Verdana"/>
                <a:cs typeface="Verdana"/>
              </a:rPr>
              <a:t>–</a:t>
            </a:r>
            <a:r>
              <a:rPr sz="1400" b="1" spc="-2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заряженные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частицы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атмосферного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воздуха</a:t>
            </a:r>
            <a:endParaRPr sz="1400">
              <a:latin typeface="Verdana"/>
              <a:cs typeface="Verdana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54664" y="2464714"/>
          <a:ext cx="8285478" cy="4233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2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5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6705">
                <a:tc gridSpan="2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spc="-1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Раздражение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Физиологическое</a:t>
                      </a:r>
                      <a:r>
                        <a:rPr sz="1400" b="1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действие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spc="-50" dirty="0">
                          <a:latin typeface="Verdana"/>
                          <a:cs typeface="Verdana"/>
                        </a:rPr>
                        <a:t>В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102870" marR="95885" indent="-635" algn="ctr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тканях образу- </a:t>
                      </a:r>
                      <a:r>
                        <a:rPr sz="1400" b="1" spc="-20" dirty="0">
                          <a:latin typeface="Verdana"/>
                          <a:cs typeface="Verdana"/>
                        </a:rPr>
                        <a:t>ются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2710" marR="86995" indent="1270" algn="ctr">
                        <a:lnSpc>
                          <a:spcPct val="102200"/>
                        </a:lnSpc>
                        <a:spcBef>
                          <a:spcPts val="350"/>
                        </a:spcBef>
                      </a:pPr>
                      <a:r>
                        <a:rPr sz="1400" b="1" spc="-20" dirty="0">
                          <a:latin typeface="Verdana"/>
                          <a:cs typeface="Verdana"/>
                        </a:rPr>
                        <a:t>Тело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пациента приобре- </a:t>
                      </a:r>
                      <a:r>
                        <a:rPr sz="1400" b="1" spc="-20" dirty="0">
                          <a:latin typeface="Verdana"/>
                          <a:cs typeface="Verdana"/>
                        </a:rPr>
                        <a:t>тает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 rowSpan="2" gridSpan="2">
                  <a:txBody>
                    <a:bodyPr/>
                    <a:lstStyle/>
                    <a:p>
                      <a:pPr marL="207645" indent="-120650">
                        <a:lnSpc>
                          <a:spcPct val="100000"/>
                        </a:lnSpc>
                        <a:spcBef>
                          <a:spcPts val="39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Рецепторов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20" dirty="0">
                          <a:latin typeface="Verdana"/>
                          <a:cs typeface="Verdana"/>
                        </a:rPr>
                        <a:t>кожи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207645" indent="-120650">
                        <a:lnSpc>
                          <a:spcPct val="100000"/>
                        </a:lnSpc>
                        <a:spcBef>
                          <a:spcPts val="39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Интерроре-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цепторов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СОД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BF8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 marL="89535" marR="214629" indent="-13335">
                        <a:lnSpc>
                          <a:spcPct val="102099"/>
                        </a:lnSpc>
                        <a:spcBef>
                          <a:spcPts val="350"/>
                        </a:spcBef>
                        <a:buClr>
                          <a:srgbClr val="EDEBE0"/>
                        </a:buClr>
                        <a:buSzPct val="66666"/>
                        <a:buFont typeface="Wingdings"/>
                        <a:buChar char=""/>
                        <a:tabLst>
                          <a:tab pos="190500" algn="l"/>
                        </a:tabLst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	Активизация</a:t>
                      </a:r>
                      <a:r>
                        <a:rPr sz="1200" b="1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dirty="0">
                          <a:latin typeface="Verdana"/>
                          <a:cs typeface="Verdana"/>
                        </a:rPr>
                        <a:t>мерцательного</a:t>
                      </a:r>
                      <a:r>
                        <a:rPr sz="1200" b="1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10" dirty="0">
                          <a:latin typeface="Verdana"/>
                          <a:cs typeface="Verdana"/>
                        </a:rPr>
                        <a:t>эпителия трахеи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90500" indent="-114300">
                        <a:lnSpc>
                          <a:spcPct val="100000"/>
                        </a:lnSpc>
                        <a:spcBef>
                          <a:spcPts val="320"/>
                        </a:spcBef>
                        <a:buClr>
                          <a:srgbClr val="EDEBE0"/>
                        </a:buClr>
                        <a:buSzPct val="66666"/>
                        <a:buFont typeface="Wingdings"/>
                        <a:buChar char=""/>
                        <a:tabLst>
                          <a:tab pos="190500" algn="l"/>
                        </a:tabLst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Увеличение</a:t>
                      </a:r>
                      <a:r>
                        <a:rPr sz="1200" b="1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dirty="0">
                          <a:latin typeface="Verdana"/>
                          <a:cs typeface="Verdana"/>
                        </a:rPr>
                        <a:t>потребления</a:t>
                      </a:r>
                      <a:r>
                        <a:rPr sz="1200" b="1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10" dirty="0">
                          <a:latin typeface="Verdana"/>
                          <a:cs typeface="Verdana"/>
                        </a:rPr>
                        <a:t>кислорода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90500" indent="-114300">
                        <a:lnSpc>
                          <a:spcPct val="100000"/>
                        </a:lnSpc>
                        <a:spcBef>
                          <a:spcPts val="320"/>
                        </a:spcBef>
                        <a:buClr>
                          <a:srgbClr val="EDEBE0"/>
                        </a:buClr>
                        <a:buSzPct val="66666"/>
                        <a:buFont typeface="Wingdings"/>
                        <a:buChar char=""/>
                        <a:tabLst>
                          <a:tab pos="190500" algn="l"/>
                        </a:tabLst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Увеличение</a:t>
                      </a:r>
                      <a:r>
                        <a:rPr sz="1200" b="1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dirty="0">
                          <a:latin typeface="Verdana"/>
                          <a:cs typeface="Verdana"/>
                        </a:rPr>
                        <a:t>выделения</a:t>
                      </a:r>
                      <a:r>
                        <a:rPr sz="1200" b="1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10" dirty="0">
                          <a:latin typeface="Verdana"/>
                          <a:cs typeface="Verdana"/>
                        </a:rPr>
                        <a:t>углекислоты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90500" indent="-114300">
                        <a:lnSpc>
                          <a:spcPct val="100000"/>
                        </a:lnSpc>
                        <a:spcBef>
                          <a:spcPts val="330"/>
                        </a:spcBef>
                        <a:buClr>
                          <a:srgbClr val="EDEBE0"/>
                        </a:buClr>
                        <a:buSzPct val="66666"/>
                        <a:buFont typeface="Wingdings"/>
                        <a:buChar char=""/>
                        <a:tabLst>
                          <a:tab pos="190500" algn="l"/>
                        </a:tabLst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Увеличение</a:t>
                      </a:r>
                      <a:r>
                        <a:rPr sz="1200" b="1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dirty="0">
                          <a:latin typeface="Verdana"/>
                          <a:cs typeface="Verdana"/>
                        </a:rPr>
                        <a:t>легочной</a:t>
                      </a:r>
                      <a:r>
                        <a:rPr sz="1200" b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10" dirty="0">
                          <a:latin typeface="Verdana"/>
                          <a:cs typeface="Verdana"/>
                        </a:rPr>
                        <a:t>вентиляции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89535" marR="992505" indent="-13335">
                        <a:lnSpc>
                          <a:spcPct val="102099"/>
                        </a:lnSpc>
                        <a:spcBef>
                          <a:spcPts val="290"/>
                        </a:spcBef>
                        <a:buClr>
                          <a:srgbClr val="EDEBE0"/>
                        </a:buClr>
                        <a:buSzPct val="66666"/>
                        <a:buFont typeface="Wingdings"/>
                        <a:buChar char=""/>
                        <a:tabLst>
                          <a:tab pos="190500" algn="l"/>
                        </a:tabLst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	Усиление</a:t>
                      </a:r>
                      <a:r>
                        <a:rPr sz="1200" b="1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10" dirty="0">
                          <a:latin typeface="Verdana"/>
                          <a:cs typeface="Verdana"/>
                        </a:rPr>
                        <a:t>окислительно- </a:t>
                      </a:r>
                      <a:r>
                        <a:rPr sz="1200" b="1" dirty="0">
                          <a:latin typeface="Verdana"/>
                          <a:cs typeface="Verdana"/>
                        </a:rPr>
                        <a:t>восстановительных</a:t>
                      </a:r>
                      <a:r>
                        <a:rPr sz="1200" b="1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10" dirty="0">
                          <a:latin typeface="Verdana"/>
                          <a:cs typeface="Verdana"/>
                        </a:rPr>
                        <a:t>процессов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90500" indent="-114300">
                        <a:lnSpc>
                          <a:spcPct val="100000"/>
                        </a:lnSpc>
                        <a:spcBef>
                          <a:spcPts val="320"/>
                        </a:spcBef>
                        <a:buClr>
                          <a:srgbClr val="EDEBE0"/>
                        </a:buClr>
                        <a:buSzPct val="66666"/>
                        <a:buFont typeface="Wingdings"/>
                        <a:buChar char=""/>
                        <a:tabLst>
                          <a:tab pos="190500" algn="l"/>
                        </a:tabLst>
                      </a:pPr>
                      <a:r>
                        <a:rPr sz="1200" b="1" dirty="0">
                          <a:latin typeface="Verdana"/>
                          <a:cs typeface="Verdana"/>
                        </a:rPr>
                        <a:t>Замедление</a:t>
                      </a:r>
                      <a:r>
                        <a:rPr sz="1200" b="1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25" dirty="0">
                          <a:latin typeface="Verdana"/>
                          <a:cs typeface="Verdana"/>
                        </a:rPr>
                        <a:t>СОЭ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B8B7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43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BF8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B8B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2735" marR="143510" indent="-142240">
                        <a:lnSpc>
                          <a:spcPct val="102400"/>
                        </a:lnSpc>
                        <a:spcBef>
                          <a:spcPts val="34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Слабые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токи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 marL="170180" marR="162560" indent="-635" algn="ctr">
                        <a:lnSpc>
                          <a:spcPct val="1022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+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или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заряд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по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отноше-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нию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к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земле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5B8B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5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33350" algn="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705">
                <a:tc gridSpan="2"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Реакции: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9036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dirty="0">
                          <a:solidFill>
                            <a:srgbClr val="CCC0D9"/>
                          </a:solidFill>
                          <a:latin typeface="Verdana"/>
                          <a:cs typeface="Verdana"/>
                        </a:rPr>
                        <a:t>Лечебное</a:t>
                      </a:r>
                      <a:r>
                        <a:rPr sz="1400" b="1" spc="-40" dirty="0">
                          <a:solidFill>
                            <a:srgbClr val="CCC0D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CC0D9"/>
                          </a:solidFill>
                          <a:latin typeface="Verdana"/>
                          <a:cs typeface="Verdana"/>
                        </a:rPr>
                        <a:t>действие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7240">
                <a:tc gridSpan="2">
                  <a:txBody>
                    <a:bodyPr/>
                    <a:lstStyle/>
                    <a:p>
                      <a:pPr marL="207645" indent="-120650">
                        <a:lnSpc>
                          <a:spcPct val="100000"/>
                        </a:lnSpc>
                        <a:spcBef>
                          <a:spcPts val="39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Нейрореф-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лекторные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207645" indent="-120650">
                        <a:lnSpc>
                          <a:spcPct val="100000"/>
                        </a:lnSpc>
                        <a:spcBef>
                          <a:spcPts val="39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Гуморальные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207010" indent="-120650">
                        <a:lnSpc>
                          <a:spcPct val="100000"/>
                        </a:lnSpc>
                        <a:spcBef>
                          <a:spcPts val="39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010" algn="l"/>
                        </a:tabLst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Местное</a:t>
                      </a:r>
                      <a:r>
                        <a:rPr sz="14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обезболивание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207010" indent="-120650">
                        <a:lnSpc>
                          <a:spcPct val="100000"/>
                        </a:lnSpc>
                        <a:spcBef>
                          <a:spcPts val="38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010" algn="l"/>
                        </a:tabLst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Регенеративное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207010" indent="-120650">
                        <a:lnSpc>
                          <a:spcPct val="100000"/>
                        </a:lnSpc>
                        <a:spcBef>
                          <a:spcPts val="39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010" algn="l"/>
                        </a:tabLst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Гипокоагулирующее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207010" indent="-120650">
                        <a:lnSpc>
                          <a:spcPct val="100000"/>
                        </a:lnSpc>
                        <a:spcBef>
                          <a:spcPts val="39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010" algn="l"/>
                        </a:tabLst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Бронходренирующее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207010" indent="-120650">
                        <a:lnSpc>
                          <a:spcPct val="100000"/>
                        </a:lnSpc>
                        <a:spcBef>
                          <a:spcPts val="38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010" algn="l"/>
                        </a:tabLst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Гипотензивное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207010" indent="-120650">
                        <a:lnSpc>
                          <a:spcPct val="100000"/>
                        </a:lnSpc>
                        <a:spcBef>
                          <a:spcPts val="39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010" algn="l"/>
                        </a:tabLst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Седативное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C0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59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CCC0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457200" y="1851300"/>
            <a:ext cx="8280400" cy="570230"/>
            <a:chOff x="457200" y="1851300"/>
            <a:chExt cx="8280400" cy="570230"/>
          </a:xfrm>
        </p:grpSpPr>
        <p:sp>
          <p:nvSpPr>
            <p:cNvPr id="16" name="object 16"/>
            <p:cNvSpPr/>
            <p:nvPr/>
          </p:nvSpPr>
          <p:spPr>
            <a:xfrm>
              <a:off x="457200" y="1851300"/>
              <a:ext cx="8280400" cy="311150"/>
            </a:xfrm>
            <a:custGeom>
              <a:avLst/>
              <a:gdLst/>
              <a:ahLst/>
              <a:cxnLst/>
              <a:rect l="l" t="t" r="r" b="b"/>
              <a:pathLst>
                <a:path w="8280400" h="311150">
                  <a:moveTo>
                    <a:pt x="0" y="2539"/>
                  </a:moveTo>
                  <a:lnTo>
                    <a:pt x="8280400" y="2539"/>
                  </a:lnTo>
                </a:path>
                <a:path w="8280400" h="311150">
                  <a:moveTo>
                    <a:pt x="0" y="309879"/>
                  </a:moveTo>
                  <a:lnTo>
                    <a:pt x="8280400" y="309879"/>
                  </a:lnTo>
                </a:path>
                <a:path w="8280400" h="311150">
                  <a:moveTo>
                    <a:pt x="1369060" y="0"/>
                  </a:moveTo>
                  <a:lnTo>
                    <a:pt x="1369060" y="311150"/>
                  </a:lnTo>
                </a:path>
                <a:path w="8280400" h="311150">
                  <a:moveTo>
                    <a:pt x="6911340" y="0"/>
                  </a:moveTo>
                  <a:lnTo>
                    <a:pt x="6911340" y="311150"/>
                  </a:lnTo>
                </a:path>
              </a:pathLst>
            </a:custGeom>
            <a:ln w="5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16330" y="2134510"/>
              <a:ext cx="6911340" cy="287020"/>
            </a:xfrm>
            <a:custGeom>
              <a:avLst/>
              <a:gdLst/>
              <a:ahLst/>
              <a:cxnLst/>
              <a:rect l="l" t="t" r="r" b="b"/>
              <a:pathLst>
                <a:path w="6911340" h="287019">
                  <a:moveTo>
                    <a:pt x="3094990" y="0"/>
                  </a:moveTo>
                  <a:lnTo>
                    <a:pt x="3094990" y="287019"/>
                  </a:lnTo>
                </a:path>
                <a:path w="6911340" h="287019">
                  <a:moveTo>
                    <a:pt x="0" y="71119"/>
                  </a:moveTo>
                  <a:lnTo>
                    <a:pt x="6911340" y="71119"/>
                  </a:lnTo>
                </a:path>
                <a:path w="6911340" h="287019">
                  <a:moveTo>
                    <a:pt x="0" y="71119"/>
                  </a:moveTo>
                  <a:lnTo>
                    <a:pt x="0" y="287019"/>
                  </a:lnTo>
                </a:path>
                <a:path w="6911340" h="287019">
                  <a:moveTo>
                    <a:pt x="5543550" y="71119"/>
                  </a:moveTo>
                  <a:lnTo>
                    <a:pt x="5543550" y="287019"/>
                  </a:lnTo>
                </a:path>
                <a:path w="6911340" h="287019">
                  <a:moveTo>
                    <a:pt x="6911340" y="71119"/>
                  </a:moveTo>
                  <a:lnTo>
                    <a:pt x="6911340" y="28701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8597" y="281897"/>
            <a:ext cx="3910965" cy="612775"/>
            <a:chOff x="208597" y="281897"/>
            <a:chExt cx="3910965" cy="6127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60" y="306980"/>
              <a:ext cx="3900170" cy="5816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359" y="306980"/>
              <a:ext cx="3901440" cy="582930"/>
            </a:xfrm>
            <a:custGeom>
              <a:avLst/>
              <a:gdLst/>
              <a:ahLst/>
              <a:cxnLst/>
              <a:rect l="l" t="t" r="r" b="b"/>
              <a:pathLst>
                <a:path w="3901440" h="582930">
                  <a:moveTo>
                    <a:pt x="0" y="582929"/>
                  </a:moveTo>
                  <a:lnTo>
                    <a:pt x="3901440" y="582929"/>
                  </a:lnTo>
                  <a:lnTo>
                    <a:pt x="3901440" y="0"/>
                  </a:lnTo>
                  <a:lnTo>
                    <a:pt x="0" y="0"/>
                  </a:lnTo>
                  <a:lnTo>
                    <a:pt x="0" y="5829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359" y="306980"/>
              <a:ext cx="3901440" cy="582930"/>
            </a:xfrm>
            <a:custGeom>
              <a:avLst/>
              <a:gdLst/>
              <a:ahLst/>
              <a:cxnLst/>
              <a:rect l="l" t="t" r="r" b="b"/>
              <a:pathLst>
                <a:path w="3901440" h="582930">
                  <a:moveTo>
                    <a:pt x="1950720" y="582929"/>
                  </a:moveTo>
                  <a:lnTo>
                    <a:pt x="0" y="582929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582929"/>
                  </a:lnTo>
                  <a:lnTo>
                    <a:pt x="1950720" y="58292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" y="286660"/>
              <a:ext cx="3900170" cy="5816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3359" y="286660"/>
              <a:ext cx="3901440" cy="582930"/>
            </a:xfrm>
            <a:custGeom>
              <a:avLst/>
              <a:gdLst/>
              <a:ahLst/>
              <a:cxnLst/>
              <a:rect l="l" t="t" r="r" b="b"/>
              <a:pathLst>
                <a:path w="3901440" h="582930">
                  <a:moveTo>
                    <a:pt x="1950720" y="582929"/>
                  </a:moveTo>
                  <a:lnTo>
                    <a:pt x="0" y="582929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582929"/>
                  </a:lnTo>
                  <a:lnTo>
                    <a:pt x="1950720" y="582929"/>
                  </a:lnTo>
                  <a:close/>
                </a:path>
              </a:pathLst>
            </a:custGeom>
            <a:ln w="9344">
              <a:solidFill>
                <a:srgbClr val="F5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8032" y="290470"/>
            <a:ext cx="3892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00"/>
              </a:spcBef>
            </a:pPr>
            <a:r>
              <a:rPr sz="3600" i="0" spc="-10" dirty="0">
                <a:solidFill>
                  <a:srgbClr val="00AFEF"/>
                </a:solidFill>
                <a:latin typeface="Calibri"/>
                <a:cs typeface="Calibri"/>
              </a:rPr>
              <a:t>Аэроионотерапия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1709" y="320950"/>
            <a:ext cx="341122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аппаратура,</a:t>
            </a:r>
            <a:r>
              <a:rPr sz="2800" b="1" spc="-1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методы, </a:t>
            </a:r>
            <a:r>
              <a:rPr sz="2800" b="1" dirty="0">
                <a:latin typeface="Calibri"/>
                <a:cs typeface="Calibri"/>
              </a:rPr>
              <a:t>методики</a:t>
            </a:r>
            <a:r>
              <a:rPr sz="2800" b="1" spc="-1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процедуры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279" y="921660"/>
            <a:ext cx="3296920" cy="26035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18210" y="3495950"/>
            <a:ext cx="2037080" cy="43560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35890">
              <a:lnSpc>
                <a:spcPts val="1550"/>
              </a:lnSpc>
              <a:spcBef>
                <a:spcPts val="260"/>
              </a:spcBef>
            </a:pPr>
            <a:r>
              <a:rPr sz="1400" b="1" dirty="0">
                <a:latin typeface="Times New Roman"/>
                <a:cs typeface="Times New Roman"/>
              </a:rPr>
              <a:t>Аппарат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«Серпухов» </a:t>
            </a:r>
            <a:r>
              <a:rPr sz="1400" b="1" dirty="0">
                <a:latin typeface="Times New Roman"/>
                <a:cs typeface="Times New Roman"/>
              </a:rPr>
              <a:t>для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гидроаэроионизации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2509" y="1286150"/>
            <a:ext cx="2263140" cy="200025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644900" y="3464200"/>
            <a:ext cx="1582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Аппарат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АФ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3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52030" y="2352950"/>
            <a:ext cx="1584959" cy="223901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24550" y="1281070"/>
            <a:ext cx="1341120" cy="268859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708910" y="4971690"/>
            <a:ext cx="1506220" cy="612140"/>
          </a:xfrm>
          <a:prstGeom prst="rect">
            <a:avLst/>
          </a:prstGeom>
          <a:solidFill>
            <a:srgbClr val="548DD4"/>
          </a:solidFill>
          <a:ln w="5071">
            <a:solidFill>
              <a:srgbClr val="000000"/>
            </a:solidFill>
          </a:ln>
        </p:spPr>
        <p:txBody>
          <a:bodyPr vert="horz" wrap="square" lIns="0" tIns="19939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570"/>
              </a:spcBef>
            </a:pPr>
            <a:r>
              <a:rPr sz="1400" b="1" spc="-10" dirty="0">
                <a:solidFill>
                  <a:srgbClr val="FF0000"/>
                </a:solidFill>
                <a:latin typeface="Verdana"/>
                <a:cs typeface="Verdana"/>
              </a:rPr>
              <a:t>ПРОЦЕДУРА</a:t>
            </a:r>
            <a:endParaRPr sz="1400">
              <a:latin typeface="Verdana"/>
              <a:cs typeface="Verdana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54334" y="4355744"/>
          <a:ext cx="1738630" cy="183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410">
                <a:tc>
                  <a:txBody>
                    <a:bodyPr/>
                    <a:lstStyle/>
                    <a:p>
                      <a:pPr marL="816610" marR="135890" indent="-673100">
                        <a:lnSpc>
                          <a:spcPct val="101800"/>
                        </a:lnSpc>
                        <a:spcBef>
                          <a:spcPts val="69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Индивидуальна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я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1C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Групповая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057144" y="4355744"/>
          <a:ext cx="1176020" cy="183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410">
                <a:tc>
                  <a:txBody>
                    <a:bodyPr/>
                    <a:lstStyle/>
                    <a:p>
                      <a:pPr marR="233045" algn="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Общая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C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pPr marR="182880" algn="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Местная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784344" y="4355744"/>
          <a:ext cx="1799589" cy="183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9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4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20" dirty="0">
                          <a:latin typeface="Verdana"/>
                          <a:cs typeface="Verdana"/>
                        </a:rPr>
                        <a:t>очаг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08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Рефлексогенно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9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89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2142489" y="4358280"/>
            <a:ext cx="591820" cy="1838960"/>
            <a:chOff x="2142489" y="4358280"/>
            <a:chExt cx="591820" cy="1838960"/>
          </a:xfrm>
        </p:grpSpPr>
        <p:sp>
          <p:nvSpPr>
            <p:cNvPr id="22" name="object 22"/>
            <p:cNvSpPr/>
            <p:nvPr/>
          </p:nvSpPr>
          <p:spPr>
            <a:xfrm>
              <a:off x="2708909" y="4358280"/>
              <a:ext cx="0" cy="1838960"/>
            </a:xfrm>
            <a:custGeom>
              <a:avLst/>
              <a:gdLst/>
              <a:ahLst/>
              <a:cxnLst/>
              <a:rect l="l" t="t" r="r" b="b"/>
              <a:pathLst>
                <a:path h="1838960">
                  <a:moveTo>
                    <a:pt x="0" y="0"/>
                  </a:moveTo>
                  <a:lnTo>
                    <a:pt x="0" y="1838960"/>
                  </a:lnTo>
                </a:path>
              </a:pathLst>
            </a:custGeom>
            <a:ln w="5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49169" y="4764680"/>
              <a:ext cx="466090" cy="521970"/>
            </a:xfrm>
            <a:custGeom>
              <a:avLst/>
              <a:gdLst/>
              <a:ahLst/>
              <a:cxnLst/>
              <a:rect l="l" t="t" r="r" b="b"/>
              <a:pathLst>
                <a:path w="466089" h="521970">
                  <a:moveTo>
                    <a:pt x="466090" y="52197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2489" y="4644030"/>
              <a:ext cx="168910" cy="17399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249169" y="5286650"/>
              <a:ext cx="466090" cy="523240"/>
            </a:xfrm>
            <a:custGeom>
              <a:avLst/>
              <a:gdLst/>
              <a:ahLst/>
              <a:cxnLst/>
              <a:rect l="l" t="t" r="r" b="b"/>
              <a:pathLst>
                <a:path w="466089" h="523239">
                  <a:moveTo>
                    <a:pt x="466090" y="0"/>
                  </a:moveTo>
                  <a:lnTo>
                    <a:pt x="0" y="523239"/>
                  </a:lnTo>
                </a:path>
              </a:pathLst>
            </a:custGeom>
            <a:ln w="38097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2489" y="5756550"/>
              <a:ext cx="168910" cy="173990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4196081" y="4358280"/>
            <a:ext cx="876300" cy="1838960"/>
            <a:chOff x="4196081" y="4358280"/>
            <a:chExt cx="876300" cy="1838960"/>
          </a:xfrm>
        </p:grpSpPr>
        <p:sp>
          <p:nvSpPr>
            <p:cNvPr id="28" name="object 28"/>
            <p:cNvSpPr/>
            <p:nvPr/>
          </p:nvSpPr>
          <p:spPr>
            <a:xfrm>
              <a:off x="4215129" y="4358280"/>
              <a:ext cx="0" cy="1838960"/>
            </a:xfrm>
            <a:custGeom>
              <a:avLst/>
              <a:gdLst/>
              <a:ahLst/>
              <a:cxnLst/>
              <a:rect l="l" t="t" r="r" b="b"/>
              <a:pathLst>
                <a:path h="1838960">
                  <a:moveTo>
                    <a:pt x="0" y="0"/>
                  </a:moveTo>
                  <a:lnTo>
                    <a:pt x="0" y="1838960"/>
                  </a:lnTo>
                </a:path>
              </a:pathLst>
            </a:custGeom>
            <a:ln w="5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15129" y="4740550"/>
              <a:ext cx="728980" cy="546100"/>
            </a:xfrm>
            <a:custGeom>
              <a:avLst/>
              <a:gdLst/>
              <a:ahLst/>
              <a:cxnLst/>
              <a:rect l="l" t="t" r="r" b="b"/>
              <a:pathLst>
                <a:path w="728979" h="546100">
                  <a:moveTo>
                    <a:pt x="0" y="546099"/>
                  </a:moveTo>
                  <a:lnTo>
                    <a:pt x="728980" y="0"/>
                  </a:lnTo>
                </a:path>
              </a:pathLst>
            </a:custGeom>
            <a:ln w="38097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5849" y="4644030"/>
              <a:ext cx="176529" cy="16256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215129" y="5286650"/>
              <a:ext cx="728980" cy="547370"/>
            </a:xfrm>
            <a:custGeom>
              <a:avLst/>
              <a:gdLst/>
              <a:ahLst/>
              <a:cxnLst/>
              <a:rect l="l" t="t" r="r" b="b"/>
              <a:pathLst>
                <a:path w="728979" h="547370">
                  <a:moveTo>
                    <a:pt x="0" y="0"/>
                  </a:moveTo>
                  <a:lnTo>
                    <a:pt x="728980" y="547369"/>
                  </a:lnTo>
                </a:path>
              </a:pathLst>
            </a:custGeom>
            <a:ln w="38097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95849" y="5767980"/>
              <a:ext cx="176529" cy="162559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6196331" y="5357770"/>
            <a:ext cx="590550" cy="689610"/>
            <a:chOff x="6196331" y="5357770"/>
            <a:chExt cx="590550" cy="689610"/>
          </a:xfrm>
        </p:grpSpPr>
        <p:sp>
          <p:nvSpPr>
            <p:cNvPr id="34" name="object 34"/>
            <p:cNvSpPr/>
            <p:nvPr/>
          </p:nvSpPr>
          <p:spPr>
            <a:xfrm>
              <a:off x="6215379" y="5463180"/>
              <a:ext cx="450850" cy="394970"/>
            </a:xfrm>
            <a:custGeom>
              <a:avLst/>
              <a:gdLst/>
              <a:ahLst/>
              <a:cxnLst/>
              <a:rect l="l" t="t" r="r" b="b"/>
              <a:pathLst>
                <a:path w="450850" h="394970">
                  <a:moveTo>
                    <a:pt x="0" y="394970"/>
                  </a:moveTo>
                  <a:lnTo>
                    <a:pt x="450850" y="0"/>
                  </a:lnTo>
                </a:path>
              </a:pathLst>
            </a:custGeom>
            <a:ln w="38097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12889" y="5357770"/>
              <a:ext cx="173989" cy="16763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215379" y="5858150"/>
              <a:ext cx="416559" cy="104139"/>
            </a:xfrm>
            <a:custGeom>
              <a:avLst/>
              <a:gdLst/>
              <a:ahLst/>
              <a:cxnLst/>
              <a:rect l="l" t="t" r="r" b="b"/>
              <a:pathLst>
                <a:path w="416559" h="104139">
                  <a:moveTo>
                    <a:pt x="0" y="0"/>
                  </a:moveTo>
                  <a:lnTo>
                    <a:pt x="416560" y="104139"/>
                  </a:lnTo>
                </a:path>
              </a:pathLst>
            </a:custGeom>
            <a:ln w="38097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06539" y="5881010"/>
              <a:ext cx="180339" cy="166370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1430"/>
              </a:lnSpc>
            </a:pPr>
            <a:fld id="{81D60167-4931-47E6-BA6A-407CBD079E47}" type="slidenum">
              <a:rPr spc="-25" dirty="0"/>
              <a:pPr marL="62230">
                <a:lnSpc>
                  <a:spcPts val="1430"/>
                </a:lnSpc>
              </a:pPr>
              <a:t>16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2527" y="274367"/>
            <a:ext cx="3195955" cy="588645"/>
            <a:chOff x="452527" y="274367"/>
            <a:chExt cx="3195955" cy="5886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299360"/>
              <a:ext cx="3185160" cy="5575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199" y="299360"/>
              <a:ext cx="3186430" cy="558800"/>
            </a:xfrm>
            <a:custGeom>
              <a:avLst/>
              <a:gdLst/>
              <a:ahLst/>
              <a:cxnLst/>
              <a:rect l="l" t="t" r="r" b="b"/>
              <a:pathLst>
                <a:path w="3186429" h="558800">
                  <a:moveTo>
                    <a:pt x="0" y="558800"/>
                  </a:moveTo>
                  <a:lnTo>
                    <a:pt x="3186430" y="558800"/>
                  </a:lnTo>
                  <a:lnTo>
                    <a:pt x="3186430" y="0"/>
                  </a:lnTo>
                  <a:lnTo>
                    <a:pt x="0" y="0"/>
                  </a:lnTo>
                  <a:lnTo>
                    <a:pt x="0" y="5588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9" y="299360"/>
              <a:ext cx="3186430" cy="558800"/>
            </a:xfrm>
            <a:custGeom>
              <a:avLst/>
              <a:gdLst/>
              <a:ahLst/>
              <a:cxnLst/>
              <a:rect l="l" t="t" r="r" b="b"/>
              <a:pathLst>
                <a:path w="3186429" h="558800">
                  <a:moveTo>
                    <a:pt x="1592580" y="558800"/>
                  </a:moveTo>
                  <a:lnTo>
                    <a:pt x="0" y="558800"/>
                  </a:lnTo>
                  <a:lnTo>
                    <a:pt x="0" y="0"/>
                  </a:lnTo>
                  <a:lnTo>
                    <a:pt x="3186429" y="0"/>
                  </a:lnTo>
                  <a:lnTo>
                    <a:pt x="3186429" y="558800"/>
                  </a:lnTo>
                  <a:lnTo>
                    <a:pt x="1592580" y="5588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279040"/>
              <a:ext cx="3185160" cy="558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7199" y="279040"/>
              <a:ext cx="3186430" cy="558800"/>
            </a:xfrm>
            <a:custGeom>
              <a:avLst/>
              <a:gdLst/>
              <a:ahLst/>
              <a:cxnLst/>
              <a:rect l="l" t="t" r="r" b="b"/>
              <a:pathLst>
                <a:path w="3186429" h="558800">
                  <a:moveTo>
                    <a:pt x="1592580" y="558800"/>
                  </a:moveTo>
                  <a:lnTo>
                    <a:pt x="0" y="558800"/>
                  </a:lnTo>
                  <a:lnTo>
                    <a:pt x="0" y="0"/>
                  </a:lnTo>
                  <a:lnTo>
                    <a:pt x="3186429" y="0"/>
                  </a:lnTo>
                  <a:lnTo>
                    <a:pt x="3186429" y="558800"/>
                  </a:lnTo>
                  <a:lnTo>
                    <a:pt x="1592580" y="558800"/>
                  </a:lnTo>
                  <a:close/>
                </a:path>
              </a:pathLst>
            </a:custGeom>
            <a:ln w="9344">
              <a:solidFill>
                <a:srgbClr val="F5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1872" y="332380"/>
            <a:ext cx="31775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100"/>
              </a:spcBef>
            </a:pPr>
            <a:r>
              <a:rPr i="0" spc="-10" dirty="0">
                <a:solidFill>
                  <a:srgbClr val="00AFEF"/>
                </a:solidFill>
                <a:latin typeface="Calibri"/>
                <a:cs typeface="Calibri"/>
              </a:rPr>
              <a:t>Аэроионотерапия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209957" y="924608"/>
            <a:ext cx="8724265" cy="5459095"/>
            <a:chOff x="209957" y="924608"/>
            <a:chExt cx="8724265" cy="54590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630" y="950870"/>
              <a:ext cx="8713470" cy="54279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4630" y="949600"/>
              <a:ext cx="8716010" cy="5429250"/>
            </a:xfrm>
            <a:custGeom>
              <a:avLst/>
              <a:gdLst/>
              <a:ahLst/>
              <a:cxnLst/>
              <a:rect l="l" t="t" r="r" b="b"/>
              <a:pathLst>
                <a:path w="8716010" h="5429250">
                  <a:moveTo>
                    <a:pt x="0" y="5429250"/>
                  </a:moveTo>
                  <a:lnTo>
                    <a:pt x="8716010" y="5429250"/>
                  </a:lnTo>
                  <a:lnTo>
                    <a:pt x="8716010" y="0"/>
                  </a:lnTo>
                  <a:lnTo>
                    <a:pt x="0" y="0"/>
                  </a:lnTo>
                  <a:lnTo>
                    <a:pt x="0" y="54292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4630" y="949600"/>
              <a:ext cx="8714740" cy="5429250"/>
            </a:xfrm>
            <a:custGeom>
              <a:avLst/>
              <a:gdLst/>
              <a:ahLst/>
              <a:cxnLst/>
              <a:rect l="l" t="t" r="r" b="b"/>
              <a:pathLst>
                <a:path w="8714740" h="5429250">
                  <a:moveTo>
                    <a:pt x="4357370" y="5429250"/>
                  </a:moveTo>
                  <a:lnTo>
                    <a:pt x="0" y="5429250"/>
                  </a:lnTo>
                  <a:lnTo>
                    <a:pt x="0" y="0"/>
                  </a:lnTo>
                  <a:lnTo>
                    <a:pt x="8714740" y="0"/>
                  </a:lnTo>
                  <a:lnTo>
                    <a:pt x="8714740" y="5429250"/>
                  </a:lnTo>
                  <a:lnTo>
                    <a:pt x="4357370" y="54292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630" y="930550"/>
              <a:ext cx="8713470" cy="54279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4630" y="929280"/>
              <a:ext cx="8714740" cy="5429250"/>
            </a:xfrm>
            <a:custGeom>
              <a:avLst/>
              <a:gdLst/>
              <a:ahLst/>
              <a:cxnLst/>
              <a:rect l="l" t="t" r="r" b="b"/>
              <a:pathLst>
                <a:path w="8714740" h="5429250">
                  <a:moveTo>
                    <a:pt x="4357370" y="5429250"/>
                  </a:moveTo>
                  <a:lnTo>
                    <a:pt x="0" y="5429250"/>
                  </a:lnTo>
                  <a:lnTo>
                    <a:pt x="0" y="0"/>
                  </a:lnTo>
                  <a:lnTo>
                    <a:pt x="8714740" y="0"/>
                  </a:lnTo>
                  <a:lnTo>
                    <a:pt x="8714740" y="5429250"/>
                  </a:lnTo>
                  <a:lnTo>
                    <a:pt x="4357370" y="5429250"/>
                  </a:lnTo>
                  <a:close/>
                </a:path>
              </a:pathLst>
            </a:custGeom>
            <a:ln w="9344">
              <a:solidFill>
                <a:srgbClr val="F5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3370" y="1292500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974706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1430"/>
              </a:lnSpc>
            </a:pPr>
            <a:fld id="{81D60167-4931-47E6-BA6A-407CBD079E47}" type="slidenum">
              <a:rPr spc="-25" dirty="0"/>
              <a:pPr marL="62230">
                <a:lnSpc>
                  <a:spcPts val="1430"/>
                </a:lnSpc>
              </a:pPr>
              <a:t>17</a:t>
            </a:fld>
            <a:endParaRPr spc="-25" dirty="0"/>
          </a:p>
        </p:txBody>
      </p:sp>
      <p:sp>
        <p:nvSpPr>
          <p:cNvPr id="17" name="object 17"/>
          <p:cNvSpPr txBox="1"/>
          <p:nvPr/>
        </p:nvSpPr>
        <p:spPr>
          <a:xfrm>
            <a:off x="293370" y="1787800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974706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3370" y="2283100"/>
            <a:ext cx="130175" cy="112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974706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50" dirty="0">
                <a:solidFill>
                  <a:srgbClr val="974706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50" dirty="0">
                <a:solidFill>
                  <a:srgbClr val="974706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50" dirty="0">
                <a:solidFill>
                  <a:srgbClr val="974706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269" y="878480"/>
            <a:ext cx="8157209" cy="276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794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Показания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к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назначению</a:t>
            </a:r>
            <a:endParaRPr sz="2800">
              <a:latin typeface="Calibri"/>
              <a:cs typeface="Calibri"/>
            </a:endParaRPr>
          </a:p>
          <a:p>
            <a:pPr marL="12700" marR="261620">
              <a:lnSpc>
                <a:spcPts val="1730"/>
              </a:lnSpc>
              <a:spcBef>
                <a:spcPts val="425"/>
              </a:spcBef>
            </a:pP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Острые</a:t>
            </a:r>
            <a:r>
              <a:rPr sz="1800" b="1" spc="-5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и</a:t>
            </a:r>
            <a:r>
              <a:rPr sz="1800" b="1" spc="-6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хронические</a:t>
            </a:r>
            <a:r>
              <a:rPr sz="1800" b="1" spc="-5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заболевания</a:t>
            </a:r>
            <a:r>
              <a:rPr sz="1800" b="1" spc="-6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974706"/>
                </a:solidFill>
                <a:latin typeface="Calibri"/>
                <a:cs typeface="Calibri"/>
              </a:rPr>
              <a:t>ЛОР-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органов</a:t>
            </a:r>
            <a:r>
              <a:rPr sz="1800" b="1" spc="-5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–</a:t>
            </a:r>
            <a:r>
              <a:rPr sz="1800" b="1" spc="-6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синусит,</a:t>
            </a:r>
            <a:r>
              <a:rPr sz="1800" b="1" spc="-6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ларингит,</a:t>
            </a:r>
            <a:r>
              <a:rPr sz="1800" b="1" spc="-5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фронтит, озена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1730"/>
              </a:lnSpc>
              <a:spcBef>
                <a:spcPts val="440"/>
              </a:spcBef>
            </a:pP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Острые</a:t>
            </a:r>
            <a:r>
              <a:rPr sz="1800" b="1" spc="-5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и</a:t>
            </a:r>
            <a:r>
              <a:rPr sz="1800" b="1" spc="-6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хронические</a:t>
            </a:r>
            <a:r>
              <a:rPr sz="1800" b="1" spc="-4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заболевания</a:t>
            </a:r>
            <a:r>
              <a:rPr sz="1800" b="1" spc="-5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СОД</a:t>
            </a:r>
            <a:r>
              <a:rPr sz="1800" b="1" spc="-5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–</a:t>
            </a:r>
            <a:r>
              <a:rPr sz="1800" b="1" spc="-6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трахеит,</a:t>
            </a:r>
            <a:r>
              <a:rPr sz="1800" b="1" spc="-5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бронхит,</a:t>
            </a:r>
            <a:r>
              <a:rPr sz="1800" b="1" spc="-6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бронхиальная</a:t>
            </a:r>
            <a:r>
              <a:rPr sz="1800" b="1" spc="-5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астма, пневмосклероз</a:t>
            </a:r>
            <a:endParaRPr sz="1800">
              <a:latin typeface="Calibri"/>
              <a:cs typeface="Calibri"/>
            </a:endParaRPr>
          </a:p>
          <a:p>
            <a:pPr marL="12700" marR="1616710">
              <a:lnSpc>
                <a:spcPct val="100899"/>
              </a:lnSpc>
              <a:spcBef>
                <a:spcPts val="5"/>
              </a:spcBef>
            </a:pP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Гипертоническая</a:t>
            </a:r>
            <a:r>
              <a:rPr sz="1800" b="1" spc="-3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болезнь,</a:t>
            </a:r>
            <a:r>
              <a:rPr sz="1800" b="1" spc="-2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ИБС,</a:t>
            </a:r>
            <a:r>
              <a:rPr sz="1800" b="1" spc="-3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стенокардия,</a:t>
            </a:r>
            <a:r>
              <a:rPr sz="1800" b="1" spc="-2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кардионевроз,</a:t>
            </a:r>
            <a:r>
              <a:rPr sz="1800" b="1" spc="-25" dirty="0">
                <a:solidFill>
                  <a:srgbClr val="974706"/>
                </a:solidFill>
                <a:latin typeface="Calibri"/>
                <a:cs typeface="Calibri"/>
              </a:rPr>
              <a:t> НЦД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Афтозный</a:t>
            </a:r>
            <a:r>
              <a:rPr sz="1800" b="1" spc="-7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стоматит,</a:t>
            </a:r>
            <a:r>
              <a:rPr sz="1800" b="1" spc="-7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пародонтоз,</a:t>
            </a:r>
            <a:r>
              <a:rPr sz="1800" b="1" spc="-8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гингивит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Трофические</a:t>
            </a:r>
            <a:r>
              <a:rPr sz="1800" b="1" spc="-5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язвы,</a:t>
            </a:r>
            <a:r>
              <a:rPr sz="1800" b="1" spc="-5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ожоги,</a:t>
            </a:r>
            <a:r>
              <a:rPr sz="1800" b="1" spc="-4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инфицированные</a:t>
            </a:r>
            <a:r>
              <a:rPr sz="1800" b="1" spc="-5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раны,</a:t>
            </a:r>
            <a:r>
              <a:rPr sz="1800" b="1" spc="-4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кожный</a:t>
            </a:r>
            <a:r>
              <a:rPr sz="1800" b="1" spc="-5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зуд,</a:t>
            </a:r>
            <a:r>
              <a:rPr sz="1800" b="1" spc="-6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нейродермит</a:t>
            </a:r>
            <a:endParaRPr sz="1800">
              <a:latin typeface="Calibri"/>
              <a:cs typeface="Calibri"/>
            </a:endParaRPr>
          </a:p>
          <a:p>
            <a:pPr marL="12700" marR="37465">
              <a:lnSpc>
                <a:spcPts val="1730"/>
              </a:lnSpc>
              <a:spcBef>
                <a:spcPts val="425"/>
              </a:spcBef>
            </a:pP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Переутомление,</a:t>
            </a:r>
            <a:r>
              <a:rPr sz="1800" b="1" spc="-50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понижение</a:t>
            </a:r>
            <a:r>
              <a:rPr sz="1800" b="1" spc="-3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работоспособности,</a:t>
            </a:r>
            <a:r>
              <a:rPr sz="1800" b="1" spc="-4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бессонницы,</a:t>
            </a:r>
            <a:r>
              <a:rPr sz="1800" b="1" spc="-3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климактерический </a:t>
            </a:r>
            <a:r>
              <a:rPr sz="1800" b="1" dirty="0">
                <a:solidFill>
                  <a:srgbClr val="974706"/>
                </a:solidFill>
                <a:latin typeface="Calibri"/>
                <a:cs typeface="Calibri"/>
              </a:rPr>
              <a:t>невроз,</a:t>
            </a:r>
            <a:r>
              <a:rPr sz="1800" b="1" spc="-75" dirty="0">
                <a:solidFill>
                  <a:srgbClr val="97470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74706"/>
                </a:solidFill>
                <a:latin typeface="Calibri"/>
                <a:cs typeface="Calibri"/>
              </a:rPr>
              <a:t>мигрень</a:t>
            </a:r>
            <a:r>
              <a:rPr sz="1800" b="1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23160" y="3935370"/>
            <a:ext cx="4362450" cy="238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Частные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противопоказания</a:t>
            </a:r>
            <a:endParaRPr sz="2800">
              <a:latin typeface="Calibri"/>
              <a:cs typeface="Calibri"/>
            </a:endParaRPr>
          </a:p>
          <a:p>
            <a:pPr marL="1103630" indent="-163830">
              <a:lnSpc>
                <a:spcPct val="100000"/>
              </a:lnSpc>
              <a:spcBef>
                <a:spcPts val="10"/>
              </a:spcBef>
              <a:buChar char="*"/>
              <a:tabLst>
                <a:tab pos="1103630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Острая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пневмония</a:t>
            </a:r>
            <a:endParaRPr sz="1800">
              <a:latin typeface="Calibri"/>
              <a:cs typeface="Calibri"/>
            </a:endParaRPr>
          </a:p>
          <a:p>
            <a:pPr marL="1103630" indent="-163830">
              <a:lnSpc>
                <a:spcPct val="100000"/>
              </a:lnSpc>
              <a:spcBef>
                <a:spcPts val="10"/>
              </a:spcBef>
              <a:buChar char="*"/>
              <a:tabLst>
                <a:tab pos="1103630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Эмфизема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легких</a:t>
            </a:r>
            <a:endParaRPr sz="1800">
              <a:latin typeface="Calibri"/>
              <a:cs typeface="Calibri"/>
            </a:endParaRPr>
          </a:p>
          <a:p>
            <a:pPr marL="1103630" indent="-163830">
              <a:lnSpc>
                <a:spcPct val="100000"/>
              </a:lnSpc>
              <a:spcBef>
                <a:spcPts val="10"/>
              </a:spcBef>
              <a:buChar char="*"/>
              <a:tabLst>
                <a:tab pos="1103630" algn="l"/>
              </a:tabLst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Беременность</a:t>
            </a:r>
            <a:endParaRPr sz="1800">
              <a:latin typeface="Calibri"/>
              <a:cs typeface="Calibri"/>
            </a:endParaRPr>
          </a:p>
          <a:p>
            <a:pPr marL="1103630" indent="-163830">
              <a:lnSpc>
                <a:spcPct val="100000"/>
              </a:lnSpc>
              <a:spcBef>
                <a:spcPts val="20"/>
              </a:spcBef>
              <a:buChar char="*"/>
              <a:tabLst>
                <a:tab pos="1103630" algn="l"/>
              </a:tabLst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Гипотензия</a:t>
            </a:r>
            <a:endParaRPr sz="1800">
              <a:latin typeface="Calibri"/>
              <a:cs typeface="Calibri"/>
            </a:endParaRPr>
          </a:p>
          <a:p>
            <a:pPr marL="1103630" indent="-163830">
              <a:lnSpc>
                <a:spcPct val="100000"/>
              </a:lnSpc>
              <a:spcBef>
                <a:spcPts val="10"/>
              </a:spcBef>
              <a:buChar char="*"/>
              <a:tabLst>
                <a:tab pos="1103630" algn="l"/>
              </a:tabLst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Органические заболевания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ЦНС</a:t>
            </a:r>
            <a:endParaRPr sz="1800">
              <a:latin typeface="Calibri"/>
              <a:cs typeface="Calibri"/>
            </a:endParaRPr>
          </a:p>
          <a:p>
            <a:pPr marL="1103630" indent="-163830">
              <a:lnSpc>
                <a:spcPct val="100000"/>
              </a:lnSpc>
              <a:spcBef>
                <a:spcPts val="20"/>
              </a:spcBef>
              <a:buChar char="*"/>
              <a:tabLst>
                <a:tab pos="1103630" algn="l"/>
              </a:tabLst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Прогрессирующий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атеросклероз</a:t>
            </a:r>
            <a:endParaRPr sz="1800">
              <a:latin typeface="Calibri"/>
              <a:cs typeface="Calibri"/>
            </a:endParaRPr>
          </a:p>
          <a:p>
            <a:pPr marL="1103630" indent="-163830">
              <a:lnSpc>
                <a:spcPct val="100000"/>
              </a:lnSpc>
              <a:spcBef>
                <a:spcPts val="10"/>
              </a:spcBef>
              <a:buChar char="*"/>
              <a:tabLst>
                <a:tab pos="1103630" algn="l"/>
              </a:tabLst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ОНМК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C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2437" y="274277"/>
            <a:ext cx="8239125" cy="1169035"/>
            <a:chOff x="452437" y="274277"/>
            <a:chExt cx="8239125" cy="11690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99360"/>
              <a:ext cx="8229600" cy="113918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00" y="298090"/>
              <a:ext cx="8229600" cy="1140460"/>
            </a:xfrm>
            <a:custGeom>
              <a:avLst/>
              <a:gdLst/>
              <a:ahLst/>
              <a:cxnLst/>
              <a:rect l="l" t="t" r="r" b="b"/>
              <a:pathLst>
                <a:path w="8229600" h="1140460">
                  <a:moveTo>
                    <a:pt x="0" y="1140460"/>
                  </a:moveTo>
                  <a:lnTo>
                    <a:pt x="8229600" y="114046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1404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299360"/>
              <a:ext cx="8229600" cy="1139190"/>
            </a:xfrm>
            <a:custGeom>
              <a:avLst/>
              <a:gdLst/>
              <a:ahLst/>
              <a:cxnLst/>
              <a:rect l="l" t="t" r="r" b="b"/>
              <a:pathLst>
                <a:path w="8229600" h="1139190">
                  <a:moveTo>
                    <a:pt x="4114800" y="1139189"/>
                  </a:moveTo>
                  <a:lnTo>
                    <a:pt x="0" y="1139189"/>
                  </a:lnTo>
                  <a:lnTo>
                    <a:pt x="0" y="0"/>
                  </a:lnTo>
                  <a:lnTo>
                    <a:pt x="8229600" y="0"/>
                  </a:lnTo>
                  <a:lnTo>
                    <a:pt x="8229600" y="1139189"/>
                  </a:lnTo>
                  <a:lnTo>
                    <a:pt x="4114800" y="11391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279040"/>
              <a:ext cx="8229600" cy="113919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7200" y="279040"/>
              <a:ext cx="8229600" cy="1139190"/>
            </a:xfrm>
            <a:custGeom>
              <a:avLst/>
              <a:gdLst/>
              <a:ahLst/>
              <a:cxnLst/>
              <a:rect l="l" t="t" r="r" b="b"/>
              <a:pathLst>
                <a:path w="8229600" h="1139190">
                  <a:moveTo>
                    <a:pt x="4114800" y="1139189"/>
                  </a:moveTo>
                  <a:lnTo>
                    <a:pt x="0" y="1139189"/>
                  </a:lnTo>
                  <a:lnTo>
                    <a:pt x="0" y="0"/>
                  </a:lnTo>
                  <a:lnTo>
                    <a:pt x="8229600" y="0"/>
                  </a:lnTo>
                  <a:lnTo>
                    <a:pt x="8229600" y="1139189"/>
                  </a:lnTo>
                  <a:lnTo>
                    <a:pt x="4114800" y="1139189"/>
                  </a:lnTo>
                  <a:close/>
                </a:path>
              </a:pathLst>
            </a:custGeom>
            <a:ln w="93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1872" y="409850"/>
            <a:ext cx="822070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8095" marR="203200" indent="-2329815">
              <a:lnSpc>
                <a:spcPct val="100000"/>
              </a:lnSpc>
              <a:spcBef>
                <a:spcPts val="100"/>
              </a:spcBef>
            </a:pPr>
            <a:r>
              <a:rPr i="0" spc="-10" dirty="0">
                <a:solidFill>
                  <a:srgbClr val="FF0066"/>
                </a:solidFill>
                <a:latin typeface="Calibri"/>
                <a:cs typeface="Calibri"/>
              </a:rPr>
              <a:t>Галотерапия</a:t>
            </a:r>
            <a:r>
              <a:rPr i="0" spc="-6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–</a:t>
            </a:r>
            <a:r>
              <a:rPr i="0" spc="-6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метод</a:t>
            </a:r>
            <a:r>
              <a:rPr i="0" spc="-6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лечения</a:t>
            </a:r>
            <a:r>
              <a:rPr i="0" spc="-6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высокодисперсным </a:t>
            </a:r>
            <a:r>
              <a:rPr i="0" dirty="0">
                <a:latin typeface="Calibri"/>
                <a:cs typeface="Calibri"/>
              </a:rPr>
              <a:t>аэрозолем</a:t>
            </a:r>
            <a:r>
              <a:rPr i="0" spc="-13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поваренной</a:t>
            </a:r>
            <a:r>
              <a:rPr i="0" spc="-130" dirty="0">
                <a:latin typeface="Calibri"/>
                <a:cs typeface="Calibri"/>
              </a:rPr>
              <a:t> </a:t>
            </a:r>
            <a:r>
              <a:rPr i="0" spc="-20" dirty="0">
                <a:latin typeface="Calibri"/>
                <a:cs typeface="Calibri"/>
              </a:rPr>
              <a:t>соли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281077" y="3710987"/>
            <a:ext cx="5224145" cy="2958465"/>
            <a:chOff x="281077" y="3710987"/>
            <a:chExt cx="5224145" cy="295846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49" y="3735980"/>
              <a:ext cx="5214620" cy="29286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5749" y="3734710"/>
              <a:ext cx="5215890" cy="2929890"/>
            </a:xfrm>
            <a:custGeom>
              <a:avLst/>
              <a:gdLst/>
              <a:ahLst/>
              <a:cxnLst/>
              <a:rect l="l" t="t" r="r" b="b"/>
              <a:pathLst>
                <a:path w="5215890" h="2929890">
                  <a:moveTo>
                    <a:pt x="0" y="2929890"/>
                  </a:moveTo>
                  <a:lnTo>
                    <a:pt x="5215890" y="2929890"/>
                  </a:lnTo>
                  <a:lnTo>
                    <a:pt x="5215890" y="0"/>
                  </a:lnTo>
                  <a:lnTo>
                    <a:pt x="0" y="0"/>
                  </a:lnTo>
                  <a:lnTo>
                    <a:pt x="0" y="29298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5749" y="3735980"/>
              <a:ext cx="5214620" cy="2928620"/>
            </a:xfrm>
            <a:custGeom>
              <a:avLst/>
              <a:gdLst/>
              <a:ahLst/>
              <a:cxnLst/>
              <a:rect l="l" t="t" r="r" b="b"/>
              <a:pathLst>
                <a:path w="5214620" h="2928620">
                  <a:moveTo>
                    <a:pt x="2607310" y="2928620"/>
                  </a:moveTo>
                  <a:lnTo>
                    <a:pt x="0" y="2928620"/>
                  </a:lnTo>
                  <a:lnTo>
                    <a:pt x="0" y="0"/>
                  </a:lnTo>
                  <a:lnTo>
                    <a:pt x="5214620" y="0"/>
                  </a:lnTo>
                  <a:lnTo>
                    <a:pt x="5214620" y="2928620"/>
                  </a:lnTo>
                  <a:lnTo>
                    <a:pt x="2607310" y="29286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49" y="3715660"/>
              <a:ext cx="5214620" cy="29286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85749" y="3715660"/>
              <a:ext cx="5214620" cy="2928620"/>
            </a:xfrm>
            <a:custGeom>
              <a:avLst/>
              <a:gdLst/>
              <a:ahLst/>
              <a:cxnLst/>
              <a:rect l="l" t="t" r="r" b="b"/>
              <a:pathLst>
                <a:path w="5214620" h="2928620">
                  <a:moveTo>
                    <a:pt x="2607310" y="2928619"/>
                  </a:moveTo>
                  <a:lnTo>
                    <a:pt x="0" y="2928619"/>
                  </a:lnTo>
                  <a:lnTo>
                    <a:pt x="0" y="0"/>
                  </a:lnTo>
                  <a:lnTo>
                    <a:pt x="5214620" y="0"/>
                  </a:lnTo>
                  <a:lnTo>
                    <a:pt x="5214620" y="2928619"/>
                  </a:lnTo>
                  <a:lnTo>
                    <a:pt x="2607310" y="2928619"/>
                  </a:lnTo>
                  <a:close/>
                </a:path>
              </a:pathLst>
            </a:custGeom>
            <a:ln w="9344">
              <a:solidFill>
                <a:srgbClr val="F5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77190" y="3706770"/>
            <a:ext cx="4968875" cy="261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E487C"/>
                </a:solidFill>
                <a:latin typeface="Calibri"/>
                <a:cs typeface="Calibri"/>
              </a:rPr>
              <a:t>Спелеофакторы</a:t>
            </a:r>
            <a:r>
              <a:rPr sz="2400" b="1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342265" algn="l"/>
              </a:tabLst>
            </a:pPr>
            <a:r>
              <a:rPr sz="1800" b="1" spc="-10" dirty="0">
                <a:latin typeface="Calibri"/>
                <a:cs typeface="Calibri"/>
              </a:rPr>
              <a:t>Высокодисперсный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аэрозоль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хлорида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натрия</a:t>
            </a:r>
            <a:endParaRPr sz="18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342265" algn="l"/>
              </a:tabLst>
            </a:pPr>
            <a:r>
              <a:rPr sz="1800" b="1" spc="-10" dirty="0">
                <a:latin typeface="Calibri"/>
                <a:cs typeface="Calibri"/>
              </a:rPr>
              <a:t>Постоянная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пониженная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температура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воздуха</a:t>
            </a:r>
            <a:endParaRPr sz="18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342265" algn="l"/>
              </a:tabLst>
            </a:pPr>
            <a:r>
              <a:rPr sz="1800" b="1" spc="-10" dirty="0">
                <a:latin typeface="Calibri"/>
                <a:cs typeface="Calibri"/>
              </a:rPr>
              <a:t>Постоянная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влажность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воздуха</a:t>
            </a:r>
            <a:endParaRPr sz="1800">
              <a:latin typeface="Calibri"/>
              <a:cs typeface="Calibri"/>
            </a:endParaRPr>
          </a:p>
          <a:p>
            <a:pPr marL="342900" marR="525780" indent="-342900">
              <a:lnSpc>
                <a:spcPts val="1939"/>
              </a:lnSpc>
              <a:spcBef>
                <a:spcPts val="475"/>
              </a:spcBef>
              <a:buFont typeface="Arial MT"/>
              <a:buChar char="•"/>
              <a:tabLst>
                <a:tab pos="342900" algn="l"/>
              </a:tabLst>
            </a:pPr>
            <a:r>
              <a:rPr sz="1800" b="1" dirty="0">
                <a:latin typeface="Calibri"/>
                <a:cs typeface="Calibri"/>
              </a:rPr>
              <a:t>Отсутствие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воздухе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вредных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примесей, микроорганизмов</a:t>
            </a:r>
            <a:endParaRPr sz="18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342265" algn="l"/>
              </a:tabLst>
            </a:pPr>
            <a:r>
              <a:rPr sz="1800" b="1" dirty="0">
                <a:latin typeface="Calibri"/>
                <a:cs typeface="Calibri"/>
              </a:rPr>
              <a:t>Малая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скорость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движения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воздуха</a:t>
            </a:r>
            <a:endParaRPr sz="18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342265" algn="l"/>
              </a:tabLst>
            </a:pPr>
            <a:r>
              <a:rPr sz="1800" b="1" dirty="0">
                <a:latin typeface="Calibri"/>
                <a:cs typeface="Calibri"/>
              </a:rPr>
              <a:t>Отсутствие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шума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94397" y="1912577"/>
            <a:ext cx="5897245" cy="897255"/>
            <a:chOff x="894397" y="1912577"/>
            <a:chExt cx="5897245" cy="89725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9160" y="1940200"/>
              <a:ext cx="2302510" cy="5740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99160" y="1940200"/>
              <a:ext cx="2303780" cy="576580"/>
            </a:xfrm>
            <a:custGeom>
              <a:avLst/>
              <a:gdLst/>
              <a:ahLst/>
              <a:cxnLst/>
              <a:rect l="l" t="t" r="r" b="b"/>
              <a:pathLst>
                <a:path w="2303780" h="576580">
                  <a:moveTo>
                    <a:pt x="0" y="576579"/>
                  </a:moveTo>
                  <a:lnTo>
                    <a:pt x="2303780" y="576579"/>
                  </a:lnTo>
                  <a:lnTo>
                    <a:pt x="2303780" y="0"/>
                  </a:lnTo>
                  <a:lnTo>
                    <a:pt x="0" y="0"/>
                  </a:lnTo>
                  <a:lnTo>
                    <a:pt x="0" y="5765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9160" y="1940200"/>
              <a:ext cx="2303780" cy="576580"/>
            </a:xfrm>
            <a:custGeom>
              <a:avLst/>
              <a:gdLst/>
              <a:ahLst/>
              <a:cxnLst/>
              <a:rect l="l" t="t" r="r" b="b"/>
              <a:pathLst>
                <a:path w="2303780" h="576580">
                  <a:moveTo>
                    <a:pt x="1151890" y="576579"/>
                  </a:moveTo>
                  <a:lnTo>
                    <a:pt x="0" y="576579"/>
                  </a:lnTo>
                  <a:lnTo>
                    <a:pt x="0" y="0"/>
                  </a:lnTo>
                  <a:lnTo>
                    <a:pt x="2303779" y="0"/>
                  </a:lnTo>
                  <a:lnTo>
                    <a:pt x="2303779" y="576579"/>
                  </a:lnTo>
                  <a:lnTo>
                    <a:pt x="1151890" y="5765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9160" y="1917340"/>
              <a:ext cx="2302510" cy="5753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99160" y="1917340"/>
              <a:ext cx="2303780" cy="575310"/>
            </a:xfrm>
            <a:custGeom>
              <a:avLst/>
              <a:gdLst/>
              <a:ahLst/>
              <a:cxnLst/>
              <a:rect l="l" t="t" r="r" b="b"/>
              <a:pathLst>
                <a:path w="2303780" h="575310">
                  <a:moveTo>
                    <a:pt x="1151890" y="575310"/>
                  </a:moveTo>
                  <a:lnTo>
                    <a:pt x="0" y="575310"/>
                  </a:lnTo>
                  <a:lnTo>
                    <a:pt x="0" y="0"/>
                  </a:lnTo>
                  <a:lnTo>
                    <a:pt x="2303779" y="0"/>
                  </a:lnTo>
                  <a:lnTo>
                    <a:pt x="2303779" y="575310"/>
                  </a:lnTo>
                  <a:lnTo>
                    <a:pt x="1151890" y="575310"/>
                  </a:lnTo>
                  <a:close/>
                </a:path>
              </a:pathLst>
            </a:custGeom>
            <a:ln w="93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95420" y="2228490"/>
              <a:ext cx="2791460" cy="576580"/>
            </a:xfrm>
            <a:custGeom>
              <a:avLst/>
              <a:gdLst/>
              <a:ahLst/>
              <a:cxnLst/>
              <a:rect l="l" t="t" r="r" b="b"/>
              <a:pathLst>
                <a:path w="2791459" h="576580">
                  <a:moveTo>
                    <a:pt x="0" y="576579"/>
                  </a:moveTo>
                  <a:lnTo>
                    <a:pt x="2791460" y="576579"/>
                  </a:lnTo>
                  <a:lnTo>
                    <a:pt x="2791460" y="0"/>
                  </a:lnTo>
                  <a:lnTo>
                    <a:pt x="0" y="0"/>
                  </a:lnTo>
                  <a:lnTo>
                    <a:pt x="0" y="5765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95419" y="2229760"/>
              <a:ext cx="2788920" cy="57531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995420" y="2228490"/>
              <a:ext cx="2791460" cy="576580"/>
            </a:xfrm>
            <a:custGeom>
              <a:avLst/>
              <a:gdLst/>
              <a:ahLst/>
              <a:cxnLst/>
              <a:rect l="l" t="t" r="r" b="b"/>
              <a:pathLst>
                <a:path w="2791459" h="576580">
                  <a:moveTo>
                    <a:pt x="1395729" y="576579"/>
                  </a:moveTo>
                  <a:lnTo>
                    <a:pt x="0" y="576579"/>
                  </a:lnTo>
                  <a:lnTo>
                    <a:pt x="0" y="0"/>
                  </a:lnTo>
                  <a:lnTo>
                    <a:pt x="2791459" y="0"/>
                  </a:lnTo>
                  <a:lnTo>
                    <a:pt x="2791459" y="576579"/>
                  </a:lnTo>
                  <a:lnTo>
                    <a:pt x="1395729" y="5765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5419" y="2205630"/>
              <a:ext cx="2788920" cy="57531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995420" y="2205630"/>
              <a:ext cx="2791460" cy="576580"/>
            </a:xfrm>
            <a:custGeom>
              <a:avLst/>
              <a:gdLst/>
              <a:ahLst/>
              <a:cxnLst/>
              <a:rect l="l" t="t" r="r" b="b"/>
              <a:pathLst>
                <a:path w="2791459" h="576580">
                  <a:moveTo>
                    <a:pt x="1395729" y="576580"/>
                  </a:moveTo>
                  <a:lnTo>
                    <a:pt x="0" y="576580"/>
                  </a:lnTo>
                  <a:lnTo>
                    <a:pt x="0" y="0"/>
                  </a:lnTo>
                  <a:lnTo>
                    <a:pt x="2791459" y="0"/>
                  </a:lnTo>
                  <a:lnTo>
                    <a:pt x="2791459" y="576580"/>
                  </a:lnTo>
                  <a:lnTo>
                    <a:pt x="1395729" y="576580"/>
                  </a:lnTo>
                  <a:close/>
                </a:path>
              </a:pathLst>
            </a:custGeom>
            <a:ln w="93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03832" y="1979570"/>
            <a:ext cx="5878830" cy="67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ts val="3055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0066"/>
                </a:solidFill>
                <a:latin typeface="Calibri"/>
                <a:cs typeface="Calibri"/>
              </a:rPr>
              <a:t>ГАЛОТЕРАПИЯ</a:t>
            </a:r>
            <a:endParaRPr sz="2800">
              <a:latin typeface="Calibri"/>
              <a:cs typeface="Calibri"/>
            </a:endParaRPr>
          </a:p>
          <a:p>
            <a:pPr marL="3649979">
              <a:lnSpc>
                <a:spcPts val="2095"/>
              </a:lnSpc>
            </a:pPr>
            <a:r>
              <a:rPr sz="2000" b="1" spc="-10" dirty="0">
                <a:latin typeface="Calibri"/>
                <a:cs typeface="Calibri"/>
              </a:rPr>
              <a:t>Искусственная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990657" y="1479507"/>
            <a:ext cx="2800985" cy="606425"/>
            <a:chOff x="3990657" y="1479507"/>
            <a:chExt cx="2800985" cy="606425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95419" y="1505860"/>
              <a:ext cx="2788920" cy="57531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995420" y="1504590"/>
              <a:ext cx="2791460" cy="576580"/>
            </a:xfrm>
            <a:custGeom>
              <a:avLst/>
              <a:gdLst/>
              <a:ahLst/>
              <a:cxnLst/>
              <a:rect l="l" t="t" r="r" b="b"/>
              <a:pathLst>
                <a:path w="2791459" h="576580">
                  <a:moveTo>
                    <a:pt x="0" y="576579"/>
                  </a:moveTo>
                  <a:lnTo>
                    <a:pt x="2791460" y="576579"/>
                  </a:lnTo>
                  <a:lnTo>
                    <a:pt x="2791460" y="0"/>
                  </a:lnTo>
                  <a:lnTo>
                    <a:pt x="0" y="0"/>
                  </a:lnTo>
                  <a:lnTo>
                    <a:pt x="0" y="5765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95420" y="1504590"/>
              <a:ext cx="2791460" cy="576580"/>
            </a:xfrm>
            <a:custGeom>
              <a:avLst/>
              <a:gdLst/>
              <a:ahLst/>
              <a:cxnLst/>
              <a:rect l="l" t="t" r="r" b="b"/>
              <a:pathLst>
                <a:path w="2791459" h="576580">
                  <a:moveTo>
                    <a:pt x="1395729" y="576579"/>
                  </a:moveTo>
                  <a:lnTo>
                    <a:pt x="0" y="576579"/>
                  </a:lnTo>
                  <a:lnTo>
                    <a:pt x="0" y="0"/>
                  </a:lnTo>
                  <a:lnTo>
                    <a:pt x="2791459" y="0"/>
                  </a:lnTo>
                  <a:lnTo>
                    <a:pt x="2791459" y="576579"/>
                  </a:lnTo>
                  <a:lnTo>
                    <a:pt x="1395729" y="5765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95419" y="1485540"/>
              <a:ext cx="2788920" cy="57531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995420" y="1484270"/>
              <a:ext cx="2791460" cy="576580"/>
            </a:xfrm>
            <a:custGeom>
              <a:avLst/>
              <a:gdLst/>
              <a:ahLst/>
              <a:cxnLst/>
              <a:rect l="l" t="t" r="r" b="b"/>
              <a:pathLst>
                <a:path w="2791459" h="576580">
                  <a:moveTo>
                    <a:pt x="1395729" y="576580"/>
                  </a:moveTo>
                  <a:lnTo>
                    <a:pt x="0" y="576580"/>
                  </a:lnTo>
                  <a:lnTo>
                    <a:pt x="0" y="0"/>
                  </a:lnTo>
                  <a:lnTo>
                    <a:pt x="2791459" y="0"/>
                  </a:lnTo>
                  <a:lnTo>
                    <a:pt x="2791459" y="576580"/>
                  </a:lnTo>
                  <a:lnTo>
                    <a:pt x="1395729" y="576580"/>
                  </a:lnTo>
                  <a:close/>
                </a:path>
              </a:pathLst>
            </a:custGeom>
            <a:ln w="9344">
              <a:solidFill>
                <a:srgbClr val="45A9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000092" y="1485540"/>
            <a:ext cx="2782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030" marR="615950" indent="927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Естественная </a:t>
            </a:r>
            <a:r>
              <a:rPr sz="1800" b="1" dirty="0">
                <a:latin typeface="Calibri"/>
                <a:cs typeface="Calibri"/>
              </a:rPr>
              <a:t>(соляные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копи)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23850" y="2925720"/>
            <a:ext cx="1223010" cy="575310"/>
          </a:xfrm>
          <a:custGeom>
            <a:avLst/>
            <a:gdLst/>
            <a:ahLst/>
            <a:cxnLst/>
            <a:rect l="l" t="t" r="r" b="b"/>
            <a:pathLst>
              <a:path w="1223010" h="575310">
                <a:moveTo>
                  <a:pt x="1223010" y="0"/>
                </a:moveTo>
                <a:lnTo>
                  <a:pt x="0" y="0"/>
                </a:lnTo>
                <a:lnTo>
                  <a:pt x="0" y="575310"/>
                </a:lnTo>
                <a:lnTo>
                  <a:pt x="612140" y="575310"/>
                </a:lnTo>
                <a:lnTo>
                  <a:pt x="1223010" y="575310"/>
                </a:lnTo>
                <a:lnTo>
                  <a:pt x="1223010" y="0"/>
                </a:lnTo>
                <a:close/>
              </a:path>
            </a:pathLst>
          </a:custGeom>
          <a:solidFill>
            <a:srgbClr val="D8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23850" y="2925720"/>
            <a:ext cx="1223010" cy="57531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00"/>
              </a:spcBef>
            </a:pPr>
            <a:r>
              <a:rPr sz="1600" b="1" spc="-10" dirty="0">
                <a:latin typeface="Calibri"/>
                <a:cs typeface="Calibri"/>
              </a:rPr>
              <a:t>галокамера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619250" y="2925720"/>
            <a:ext cx="864869" cy="575310"/>
          </a:xfrm>
          <a:custGeom>
            <a:avLst/>
            <a:gdLst/>
            <a:ahLst/>
            <a:cxnLst/>
            <a:rect l="l" t="t" r="r" b="b"/>
            <a:pathLst>
              <a:path w="864869" h="575310">
                <a:moveTo>
                  <a:pt x="864869" y="0"/>
                </a:moveTo>
                <a:lnTo>
                  <a:pt x="0" y="0"/>
                </a:lnTo>
                <a:lnTo>
                  <a:pt x="0" y="575310"/>
                </a:lnTo>
                <a:lnTo>
                  <a:pt x="431800" y="575310"/>
                </a:lnTo>
                <a:lnTo>
                  <a:pt x="864869" y="575310"/>
                </a:lnTo>
                <a:lnTo>
                  <a:pt x="864869" y="0"/>
                </a:lnTo>
                <a:close/>
              </a:path>
            </a:pathLst>
          </a:custGeom>
          <a:solidFill>
            <a:srgbClr val="DAED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619250" y="2925720"/>
            <a:ext cx="864869" cy="57531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300"/>
              </a:spcBef>
            </a:pPr>
            <a:r>
              <a:rPr sz="1600" b="1" spc="-10" dirty="0">
                <a:latin typeface="Calibri"/>
                <a:cs typeface="Calibri"/>
              </a:rPr>
              <a:t>воздух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626360" y="2925720"/>
            <a:ext cx="2303780" cy="575310"/>
          </a:xfrm>
          <a:custGeom>
            <a:avLst/>
            <a:gdLst/>
            <a:ahLst/>
            <a:cxnLst/>
            <a:rect l="l" t="t" r="r" b="b"/>
            <a:pathLst>
              <a:path w="2303779" h="575310">
                <a:moveTo>
                  <a:pt x="2303779" y="0"/>
                </a:moveTo>
                <a:lnTo>
                  <a:pt x="0" y="0"/>
                </a:lnTo>
                <a:lnTo>
                  <a:pt x="0" y="575310"/>
                </a:lnTo>
                <a:lnTo>
                  <a:pt x="1153160" y="575310"/>
                </a:lnTo>
                <a:lnTo>
                  <a:pt x="2303779" y="575310"/>
                </a:lnTo>
                <a:lnTo>
                  <a:pt x="2303779" y="0"/>
                </a:lnTo>
                <a:close/>
              </a:path>
            </a:pathLst>
          </a:custGeom>
          <a:solidFill>
            <a:srgbClr val="B6D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626360" y="2925720"/>
            <a:ext cx="2303780" cy="57531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95605" marR="386715" indent="55880">
              <a:lnSpc>
                <a:spcPct val="100000"/>
              </a:lnSpc>
              <a:spcBef>
                <a:spcPts val="350"/>
              </a:spcBef>
            </a:pPr>
            <a:r>
              <a:rPr sz="1600" spc="-10" dirty="0">
                <a:latin typeface="Calibri"/>
                <a:cs typeface="Calibri"/>
              </a:rPr>
              <a:t>Галогенератор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с </a:t>
            </a:r>
            <a:r>
              <a:rPr sz="1600" dirty="0">
                <a:latin typeface="Calibri"/>
                <a:cs typeface="Calibri"/>
              </a:rPr>
              <a:t>хлоридом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натрия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76190" y="2925720"/>
            <a:ext cx="1223010" cy="575310"/>
          </a:xfrm>
          <a:custGeom>
            <a:avLst/>
            <a:gdLst/>
            <a:ahLst/>
            <a:cxnLst/>
            <a:rect l="l" t="t" r="r" b="b"/>
            <a:pathLst>
              <a:path w="1223010" h="575310">
                <a:moveTo>
                  <a:pt x="1223010" y="0"/>
                </a:moveTo>
                <a:lnTo>
                  <a:pt x="0" y="0"/>
                </a:lnTo>
                <a:lnTo>
                  <a:pt x="0" y="575310"/>
                </a:lnTo>
                <a:lnTo>
                  <a:pt x="612139" y="575310"/>
                </a:lnTo>
                <a:lnTo>
                  <a:pt x="1223010" y="575310"/>
                </a:lnTo>
                <a:lnTo>
                  <a:pt x="1223010" y="0"/>
                </a:lnTo>
                <a:close/>
              </a:path>
            </a:pathLst>
          </a:custGeom>
          <a:solidFill>
            <a:srgbClr val="92C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76190" y="2925720"/>
            <a:ext cx="1223010" cy="57531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49250" marR="167005" indent="-218440">
              <a:lnSpc>
                <a:spcPct val="100000"/>
              </a:lnSpc>
              <a:spcBef>
                <a:spcPts val="350"/>
              </a:spcBef>
            </a:pPr>
            <a:r>
              <a:rPr sz="1600" b="1" spc="-10" dirty="0">
                <a:latin typeface="Calibri"/>
                <a:cs typeface="Calibri"/>
              </a:rPr>
              <a:t>«кипящий слой»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443979" y="2925720"/>
            <a:ext cx="2448560" cy="720090"/>
          </a:xfrm>
          <a:custGeom>
            <a:avLst/>
            <a:gdLst/>
            <a:ahLst/>
            <a:cxnLst/>
            <a:rect l="l" t="t" r="r" b="b"/>
            <a:pathLst>
              <a:path w="2448559" h="720089">
                <a:moveTo>
                  <a:pt x="2448560" y="0"/>
                </a:moveTo>
                <a:lnTo>
                  <a:pt x="0" y="0"/>
                </a:lnTo>
                <a:lnTo>
                  <a:pt x="0" y="720090"/>
                </a:lnTo>
                <a:lnTo>
                  <a:pt x="1224279" y="720090"/>
                </a:lnTo>
                <a:lnTo>
                  <a:pt x="2448560" y="720090"/>
                </a:lnTo>
                <a:lnTo>
                  <a:pt x="2448560" y="0"/>
                </a:lnTo>
                <a:close/>
              </a:path>
            </a:pathLst>
          </a:custGeom>
          <a:solidFill>
            <a:srgbClr val="308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443979" y="2925720"/>
            <a:ext cx="2448560" cy="72009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307340" marR="346710" algn="ctr">
              <a:lnSpc>
                <a:spcPts val="1910"/>
              </a:lnSpc>
              <a:spcBef>
                <a:spcPts val="30"/>
              </a:spcBef>
            </a:pPr>
            <a:r>
              <a:rPr sz="1600" b="1" dirty="0">
                <a:latin typeface="Calibri"/>
                <a:cs typeface="Calibri"/>
              </a:rPr>
              <a:t>Стены,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пол,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потолок </a:t>
            </a:r>
            <a:r>
              <a:rPr sz="1600" b="1" dirty="0">
                <a:latin typeface="Calibri"/>
                <a:cs typeface="Calibri"/>
              </a:rPr>
              <a:t>камеры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покрывает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20"/>
              </a:lnSpc>
            </a:pPr>
            <a:r>
              <a:rPr sz="1600" b="1" dirty="0">
                <a:latin typeface="Calibri"/>
                <a:cs typeface="Calibri"/>
              </a:rPr>
              <a:t>хлорид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натрия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543050" y="3175910"/>
            <a:ext cx="4900930" cy="76200"/>
            <a:chOff x="1543050" y="3175910"/>
            <a:chExt cx="4900930" cy="76200"/>
          </a:xfrm>
        </p:grpSpPr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3050" y="3175910"/>
              <a:ext cx="76200" cy="7620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484119" y="321401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51430" y="317591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32679" y="3214010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73660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01259" y="317591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200"/>
                  </a:lnTo>
                  <a:lnTo>
                    <a:pt x="7492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00470" y="321401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89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67779" y="317591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199537" y="1500780"/>
            <a:ext cx="5693410" cy="1357630"/>
            <a:chOff x="3199537" y="1500780"/>
            <a:chExt cx="5693410" cy="1357630"/>
          </a:xfrm>
        </p:grpSpPr>
        <p:sp>
          <p:nvSpPr>
            <p:cNvPr id="55" name="object 55"/>
            <p:cNvSpPr/>
            <p:nvPr/>
          </p:nvSpPr>
          <p:spPr>
            <a:xfrm>
              <a:off x="3204209" y="1701440"/>
              <a:ext cx="791210" cy="791210"/>
            </a:xfrm>
            <a:custGeom>
              <a:avLst/>
              <a:gdLst/>
              <a:ahLst/>
              <a:cxnLst/>
              <a:rect l="l" t="t" r="r" b="b"/>
              <a:pathLst>
                <a:path w="791210" h="791210">
                  <a:moveTo>
                    <a:pt x="0" y="504189"/>
                  </a:moveTo>
                  <a:lnTo>
                    <a:pt x="791210" y="0"/>
                  </a:lnTo>
                </a:path>
                <a:path w="791210" h="791210">
                  <a:moveTo>
                    <a:pt x="0" y="504189"/>
                  </a:moveTo>
                  <a:lnTo>
                    <a:pt x="791210" y="7912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58000" y="1500780"/>
              <a:ext cx="2034540" cy="1357629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15000" y="3929020"/>
            <a:ext cx="3143250" cy="2358390"/>
          </a:xfrm>
          <a:prstGeom prst="rect">
            <a:avLst/>
          </a:prstGeom>
        </p:spPr>
      </p:pic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1430"/>
              </a:lnSpc>
            </a:pPr>
            <a:fld id="{81D60167-4931-47E6-BA6A-407CBD079E47}" type="slidenum">
              <a:rPr spc="-25" dirty="0"/>
              <a:pPr marL="62230">
                <a:lnSpc>
                  <a:spcPts val="1430"/>
                </a:lnSpc>
              </a:pPr>
              <a:t>18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C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3590" y="6420760"/>
            <a:ext cx="205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34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4970" y="1701440"/>
            <a:ext cx="2592070" cy="359410"/>
          </a:xfrm>
          <a:custGeom>
            <a:avLst/>
            <a:gdLst/>
            <a:ahLst/>
            <a:cxnLst/>
            <a:rect l="l" t="t" r="r" b="b"/>
            <a:pathLst>
              <a:path w="2592070" h="359410">
                <a:moveTo>
                  <a:pt x="2592070" y="0"/>
                </a:moveTo>
                <a:lnTo>
                  <a:pt x="0" y="0"/>
                </a:lnTo>
                <a:lnTo>
                  <a:pt x="0" y="359410"/>
                </a:lnTo>
                <a:lnTo>
                  <a:pt x="1296670" y="359410"/>
                </a:lnTo>
                <a:lnTo>
                  <a:pt x="2592070" y="359410"/>
                </a:lnTo>
                <a:lnTo>
                  <a:pt x="2592070" y="0"/>
                </a:lnTo>
                <a:close/>
              </a:path>
            </a:pathLst>
          </a:custGeom>
          <a:solidFill>
            <a:srgbClr val="3084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970" y="2350410"/>
            <a:ext cx="2592070" cy="359410"/>
          </a:xfrm>
          <a:custGeom>
            <a:avLst/>
            <a:gdLst/>
            <a:ahLst/>
            <a:cxnLst/>
            <a:rect l="l" t="t" r="r" b="b"/>
            <a:pathLst>
              <a:path w="2592070" h="359410">
                <a:moveTo>
                  <a:pt x="2592070" y="0"/>
                </a:moveTo>
                <a:lnTo>
                  <a:pt x="0" y="0"/>
                </a:lnTo>
                <a:lnTo>
                  <a:pt x="0" y="359409"/>
                </a:lnTo>
                <a:lnTo>
                  <a:pt x="1296670" y="359409"/>
                </a:lnTo>
                <a:lnTo>
                  <a:pt x="2592070" y="359409"/>
                </a:lnTo>
                <a:lnTo>
                  <a:pt x="2592070" y="0"/>
                </a:lnTo>
                <a:close/>
              </a:path>
            </a:pathLst>
          </a:custGeom>
          <a:solidFill>
            <a:srgbClr val="FF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970" y="3069230"/>
            <a:ext cx="2592070" cy="360680"/>
          </a:xfrm>
          <a:custGeom>
            <a:avLst/>
            <a:gdLst/>
            <a:ahLst/>
            <a:cxnLst/>
            <a:rect l="l" t="t" r="r" b="b"/>
            <a:pathLst>
              <a:path w="2592070" h="360679">
                <a:moveTo>
                  <a:pt x="2592070" y="0"/>
                </a:moveTo>
                <a:lnTo>
                  <a:pt x="0" y="0"/>
                </a:lnTo>
                <a:lnTo>
                  <a:pt x="0" y="360680"/>
                </a:lnTo>
                <a:lnTo>
                  <a:pt x="1296670" y="360680"/>
                </a:lnTo>
                <a:lnTo>
                  <a:pt x="2592070" y="360680"/>
                </a:lnTo>
                <a:lnTo>
                  <a:pt x="259207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970" y="3789320"/>
            <a:ext cx="2592070" cy="360680"/>
          </a:xfrm>
          <a:custGeom>
            <a:avLst/>
            <a:gdLst/>
            <a:ahLst/>
            <a:cxnLst/>
            <a:rect l="l" t="t" r="r" b="b"/>
            <a:pathLst>
              <a:path w="2592070" h="360679">
                <a:moveTo>
                  <a:pt x="2592070" y="0"/>
                </a:moveTo>
                <a:lnTo>
                  <a:pt x="0" y="0"/>
                </a:lnTo>
                <a:lnTo>
                  <a:pt x="0" y="360680"/>
                </a:lnTo>
                <a:lnTo>
                  <a:pt x="1296670" y="360680"/>
                </a:lnTo>
                <a:lnTo>
                  <a:pt x="2592070" y="360680"/>
                </a:lnTo>
                <a:lnTo>
                  <a:pt x="2592070" y="0"/>
                </a:lnTo>
                <a:close/>
              </a:path>
            </a:pathLst>
          </a:custGeom>
          <a:solidFill>
            <a:srgbClr val="C5D8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90297" y="1696767"/>
          <a:ext cx="3061969" cy="2445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510">
                <a:tc rowSpan="2"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противоотечное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605">
                <a:tc rowSpan="3"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бактерицидное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4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иммунологическое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7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535">
                <a:tc rowSpan="2"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метаболическое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5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94970" y="4581800"/>
            <a:ext cx="2592070" cy="504190"/>
          </a:xfrm>
          <a:custGeom>
            <a:avLst/>
            <a:gdLst/>
            <a:ahLst/>
            <a:cxnLst/>
            <a:rect l="l" t="t" r="r" b="b"/>
            <a:pathLst>
              <a:path w="2592070" h="504189">
                <a:moveTo>
                  <a:pt x="2592070" y="0"/>
                </a:moveTo>
                <a:lnTo>
                  <a:pt x="0" y="0"/>
                </a:lnTo>
                <a:lnTo>
                  <a:pt x="0" y="504189"/>
                </a:lnTo>
                <a:lnTo>
                  <a:pt x="1296670" y="504189"/>
                </a:lnTo>
                <a:lnTo>
                  <a:pt x="2592070" y="504189"/>
                </a:lnTo>
                <a:lnTo>
                  <a:pt x="2592070" y="0"/>
                </a:lnTo>
                <a:close/>
              </a:path>
            </a:pathLst>
          </a:custGeom>
          <a:solidFill>
            <a:srgbClr val="F9B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4970" y="4581800"/>
            <a:ext cx="2592070" cy="50419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753745" marR="85090" indent="-707390">
              <a:lnSpc>
                <a:spcPct val="100000"/>
              </a:lnSpc>
              <a:spcBef>
                <a:spcPts val="70"/>
              </a:spcBef>
            </a:pPr>
            <a:r>
              <a:rPr sz="1600" b="1" dirty="0">
                <a:latin typeface="Calibri"/>
                <a:cs typeface="Calibri"/>
              </a:rPr>
              <a:t>активизация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альвеолярных макрофагов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4970" y="5374280"/>
            <a:ext cx="2592070" cy="504190"/>
          </a:xfrm>
          <a:custGeom>
            <a:avLst/>
            <a:gdLst/>
            <a:ahLst/>
            <a:cxnLst/>
            <a:rect l="l" t="t" r="r" b="b"/>
            <a:pathLst>
              <a:path w="2592070" h="504189">
                <a:moveTo>
                  <a:pt x="2592070" y="0"/>
                </a:moveTo>
                <a:lnTo>
                  <a:pt x="0" y="0"/>
                </a:lnTo>
                <a:lnTo>
                  <a:pt x="0" y="504190"/>
                </a:lnTo>
                <a:lnTo>
                  <a:pt x="1296670" y="504190"/>
                </a:lnTo>
                <a:lnTo>
                  <a:pt x="2592070" y="504190"/>
                </a:lnTo>
                <a:lnTo>
                  <a:pt x="2592070" y="0"/>
                </a:lnTo>
                <a:close/>
              </a:path>
            </a:pathLst>
          </a:custGeom>
          <a:solidFill>
            <a:srgbClr val="B2A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4970" y="5374280"/>
            <a:ext cx="2592070" cy="50419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211454" marR="204470" indent="123189">
              <a:lnSpc>
                <a:spcPts val="1910"/>
              </a:lnSpc>
              <a:spcBef>
                <a:spcPts val="140"/>
              </a:spcBef>
            </a:pPr>
            <a:r>
              <a:rPr sz="1600" b="1" dirty="0">
                <a:latin typeface="Calibri"/>
                <a:cs typeface="Calibri"/>
              </a:rPr>
              <a:t>Улучшение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реологии бронхиальной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секреции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4970" y="6166760"/>
            <a:ext cx="2592070" cy="502920"/>
          </a:xfrm>
          <a:custGeom>
            <a:avLst/>
            <a:gdLst/>
            <a:ahLst/>
            <a:cxnLst/>
            <a:rect l="l" t="t" r="r" b="b"/>
            <a:pathLst>
              <a:path w="2592070" h="502920">
                <a:moveTo>
                  <a:pt x="2592070" y="0"/>
                </a:moveTo>
                <a:lnTo>
                  <a:pt x="0" y="0"/>
                </a:lnTo>
                <a:lnTo>
                  <a:pt x="0" y="502919"/>
                </a:lnTo>
                <a:lnTo>
                  <a:pt x="1296670" y="502919"/>
                </a:lnTo>
                <a:lnTo>
                  <a:pt x="2592070" y="502919"/>
                </a:lnTo>
                <a:lnTo>
                  <a:pt x="259207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4970" y="6166760"/>
            <a:ext cx="2592070" cy="50292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890905" marR="121920" indent="-763270">
              <a:lnSpc>
                <a:spcPct val="100000"/>
              </a:lnSpc>
              <a:spcBef>
                <a:spcPts val="60"/>
              </a:spcBef>
            </a:pPr>
            <a:r>
              <a:rPr sz="1600" b="1" dirty="0">
                <a:latin typeface="Calibri"/>
                <a:cs typeface="Calibri"/>
              </a:rPr>
              <a:t>активизация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реснитчатого эпителия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58857" y="2057357"/>
            <a:ext cx="2169795" cy="1036955"/>
            <a:chOff x="3558857" y="2057357"/>
            <a:chExt cx="2169795" cy="103695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3619" y="2082440"/>
              <a:ext cx="2160270" cy="10071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563620" y="2081170"/>
              <a:ext cx="2160270" cy="1008380"/>
            </a:xfrm>
            <a:custGeom>
              <a:avLst/>
              <a:gdLst/>
              <a:ahLst/>
              <a:cxnLst/>
              <a:rect l="l" t="t" r="r" b="b"/>
              <a:pathLst>
                <a:path w="2160270" h="1008380">
                  <a:moveTo>
                    <a:pt x="0" y="1008380"/>
                  </a:moveTo>
                  <a:lnTo>
                    <a:pt x="2160270" y="1008380"/>
                  </a:lnTo>
                  <a:lnTo>
                    <a:pt x="2160270" y="0"/>
                  </a:lnTo>
                  <a:lnTo>
                    <a:pt x="0" y="0"/>
                  </a:lnTo>
                  <a:lnTo>
                    <a:pt x="0" y="100838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63620" y="2081170"/>
              <a:ext cx="2160270" cy="1008380"/>
            </a:xfrm>
            <a:custGeom>
              <a:avLst/>
              <a:gdLst/>
              <a:ahLst/>
              <a:cxnLst/>
              <a:rect l="l" t="t" r="r" b="b"/>
              <a:pathLst>
                <a:path w="2160270" h="1008380">
                  <a:moveTo>
                    <a:pt x="1080769" y="1008380"/>
                  </a:moveTo>
                  <a:lnTo>
                    <a:pt x="0" y="1008380"/>
                  </a:lnTo>
                  <a:lnTo>
                    <a:pt x="0" y="0"/>
                  </a:lnTo>
                  <a:lnTo>
                    <a:pt x="2160269" y="0"/>
                  </a:lnTo>
                  <a:lnTo>
                    <a:pt x="2160269" y="1008380"/>
                  </a:lnTo>
                  <a:lnTo>
                    <a:pt x="1080769" y="100838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3619" y="2062120"/>
              <a:ext cx="2160270" cy="100711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563620" y="2062120"/>
              <a:ext cx="2160270" cy="1007110"/>
            </a:xfrm>
            <a:custGeom>
              <a:avLst/>
              <a:gdLst/>
              <a:ahLst/>
              <a:cxnLst/>
              <a:rect l="l" t="t" r="r" b="b"/>
              <a:pathLst>
                <a:path w="2160270" h="1007110">
                  <a:moveTo>
                    <a:pt x="1080769" y="1007110"/>
                  </a:moveTo>
                  <a:lnTo>
                    <a:pt x="0" y="1007110"/>
                  </a:lnTo>
                  <a:lnTo>
                    <a:pt x="0" y="0"/>
                  </a:lnTo>
                  <a:lnTo>
                    <a:pt x="2160269" y="0"/>
                  </a:lnTo>
                  <a:lnTo>
                    <a:pt x="2160269" y="1007110"/>
                  </a:lnTo>
                  <a:lnTo>
                    <a:pt x="1080769" y="1007110"/>
                  </a:lnTo>
                  <a:close/>
                </a:path>
              </a:pathLst>
            </a:custGeom>
            <a:ln w="93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568292" y="2247540"/>
            <a:ext cx="2151380" cy="636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6530" marR="170815" indent="402590">
              <a:lnSpc>
                <a:spcPct val="100400"/>
              </a:lnSpc>
              <a:spcBef>
                <a:spcPts val="90"/>
              </a:spcBef>
            </a:pPr>
            <a:r>
              <a:rPr sz="2000" b="1" spc="-10" dirty="0">
                <a:latin typeface="Calibri"/>
                <a:cs typeface="Calibri"/>
              </a:rPr>
              <a:t>противо- воспалительное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2509" y="5339990"/>
            <a:ext cx="2279650" cy="111633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262120" y="5560970"/>
            <a:ext cx="90614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бронхо-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02709" y="5865770"/>
            <a:ext cx="16236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дренирующее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629977" y="3785827"/>
            <a:ext cx="2171065" cy="1040765"/>
            <a:chOff x="3629977" y="3785827"/>
            <a:chExt cx="2171065" cy="1040765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4739" y="3813450"/>
              <a:ext cx="2160269" cy="100710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634740" y="3813450"/>
              <a:ext cx="2161540" cy="1008380"/>
            </a:xfrm>
            <a:custGeom>
              <a:avLst/>
              <a:gdLst/>
              <a:ahLst/>
              <a:cxnLst/>
              <a:rect l="l" t="t" r="r" b="b"/>
              <a:pathLst>
                <a:path w="2161540" h="1008379">
                  <a:moveTo>
                    <a:pt x="0" y="1008380"/>
                  </a:moveTo>
                  <a:lnTo>
                    <a:pt x="2161540" y="1008380"/>
                  </a:lnTo>
                  <a:lnTo>
                    <a:pt x="2161540" y="0"/>
                  </a:lnTo>
                  <a:lnTo>
                    <a:pt x="0" y="0"/>
                  </a:lnTo>
                  <a:lnTo>
                    <a:pt x="0" y="100838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34740" y="3813450"/>
              <a:ext cx="2161540" cy="1008380"/>
            </a:xfrm>
            <a:custGeom>
              <a:avLst/>
              <a:gdLst/>
              <a:ahLst/>
              <a:cxnLst/>
              <a:rect l="l" t="t" r="r" b="b"/>
              <a:pathLst>
                <a:path w="2161540" h="1008379">
                  <a:moveTo>
                    <a:pt x="1080770" y="1008379"/>
                  </a:moveTo>
                  <a:lnTo>
                    <a:pt x="0" y="1008379"/>
                  </a:lnTo>
                  <a:lnTo>
                    <a:pt x="0" y="0"/>
                  </a:lnTo>
                  <a:lnTo>
                    <a:pt x="2161540" y="0"/>
                  </a:lnTo>
                  <a:lnTo>
                    <a:pt x="2161540" y="1008379"/>
                  </a:lnTo>
                  <a:lnTo>
                    <a:pt x="1080770" y="10083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4739" y="3790590"/>
              <a:ext cx="2160269" cy="100711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634740" y="3790590"/>
              <a:ext cx="2161540" cy="1007110"/>
            </a:xfrm>
            <a:custGeom>
              <a:avLst/>
              <a:gdLst/>
              <a:ahLst/>
              <a:cxnLst/>
              <a:rect l="l" t="t" r="r" b="b"/>
              <a:pathLst>
                <a:path w="2161540" h="1007110">
                  <a:moveTo>
                    <a:pt x="1080770" y="1007110"/>
                  </a:moveTo>
                  <a:lnTo>
                    <a:pt x="0" y="1007110"/>
                  </a:lnTo>
                  <a:lnTo>
                    <a:pt x="0" y="0"/>
                  </a:lnTo>
                  <a:lnTo>
                    <a:pt x="2161540" y="0"/>
                  </a:lnTo>
                  <a:lnTo>
                    <a:pt x="2161540" y="1007110"/>
                  </a:lnTo>
                  <a:lnTo>
                    <a:pt x="1080770" y="1007110"/>
                  </a:lnTo>
                  <a:close/>
                </a:path>
              </a:pathLst>
            </a:custGeom>
            <a:ln w="93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639412" y="3977280"/>
            <a:ext cx="21526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7840" marR="191770" indent="-30099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гипосенсибили- зирующее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437947" y="1624287"/>
            <a:ext cx="2353945" cy="1594485"/>
            <a:chOff x="6437947" y="1624287"/>
            <a:chExt cx="2353945" cy="1594485"/>
          </a:xfrm>
        </p:grpSpPr>
        <p:sp>
          <p:nvSpPr>
            <p:cNvPr id="33" name="object 33"/>
            <p:cNvSpPr/>
            <p:nvPr/>
          </p:nvSpPr>
          <p:spPr>
            <a:xfrm>
              <a:off x="6442709" y="1629050"/>
              <a:ext cx="2344420" cy="1584960"/>
            </a:xfrm>
            <a:custGeom>
              <a:avLst/>
              <a:gdLst/>
              <a:ahLst/>
              <a:cxnLst/>
              <a:rect l="l" t="t" r="r" b="b"/>
              <a:pathLst>
                <a:path w="2344420" h="1584960">
                  <a:moveTo>
                    <a:pt x="2344419" y="0"/>
                  </a:moveTo>
                  <a:lnTo>
                    <a:pt x="0" y="0"/>
                  </a:lnTo>
                  <a:lnTo>
                    <a:pt x="0" y="1584960"/>
                  </a:lnTo>
                  <a:lnTo>
                    <a:pt x="1172210" y="1584960"/>
                  </a:lnTo>
                  <a:lnTo>
                    <a:pt x="2344419" y="1584960"/>
                  </a:lnTo>
                  <a:lnTo>
                    <a:pt x="2344419" y="0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42709" y="1629050"/>
              <a:ext cx="2344420" cy="1584960"/>
            </a:xfrm>
            <a:custGeom>
              <a:avLst/>
              <a:gdLst/>
              <a:ahLst/>
              <a:cxnLst/>
              <a:rect l="l" t="t" r="r" b="b"/>
              <a:pathLst>
                <a:path w="2344420" h="1584960">
                  <a:moveTo>
                    <a:pt x="1172210" y="1584960"/>
                  </a:moveTo>
                  <a:lnTo>
                    <a:pt x="0" y="1584960"/>
                  </a:lnTo>
                  <a:lnTo>
                    <a:pt x="0" y="0"/>
                  </a:lnTo>
                  <a:lnTo>
                    <a:pt x="2344419" y="0"/>
                  </a:lnTo>
                  <a:lnTo>
                    <a:pt x="2344419" y="1584960"/>
                  </a:lnTo>
                  <a:lnTo>
                    <a:pt x="1172210" y="15849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849109" y="1951630"/>
            <a:ext cx="15297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улучшение общей реактивности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437947" y="5079957"/>
            <a:ext cx="2353945" cy="1354455"/>
            <a:chOff x="6437947" y="5079957"/>
            <a:chExt cx="2353945" cy="1354455"/>
          </a:xfrm>
        </p:grpSpPr>
        <p:sp>
          <p:nvSpPr>
            <p:cNvPr id="37" name="object 37"/>
            <p:cNvSpPr/>
            <p:nvPr/>
          </p:nvSpPr>
          <p:spPr>
            <a:xfrm>
              <a:off x="6442709" y="5084720"/>
              <a:ext cx="2344420" cy="1344930"/>
            </a:xfrm>
            <a:custGeom>
              <a:avLst/>
              <a:gdLst/>
              <a:ahLst/>
              <a:cxnLst/>
              <a:rect l="l" t="t" r="r" b="b"/>
              <a:pathLst>
                <a:path w="2344420" h="1344929">
                  <a:moveTo>
                    <a:pt x="2344419" y="0"/>
                  </a:moveTo>
                  <a:lnTo>
                    <a:pt x="0" y="0"/>
                  </a:lnTo>
                  <a:lnTo>
                    <a:pt x="0" y="1344930"/>
                  </a:lnTo>
                  <a:lnTo>
                    <a:pt x="1172210" y="1344930"/>
                  </a:lnTo>
                  <a:lnTo>
                    <a:pt x="2344419" y="1344930"/>
                  </a:lnTo>
                  <a:lnTo>
                    <a:pt x="2344419" y="0"/>
                  </a:lnTo>
                  <a:close/>
                </a:path>
              </a:pathLst>
            </a:custGeom>
            <a:solidFill>
              <a:srgbClr val="548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42709" y="5084720"/>
              <a:ext cx="2344420" cy="1344930"/>
            </a:xfrm>
            <a:custGeom>
              <a:avLst/>
              <a:gdLst/>
              <a:ahLst/>
              <a:cxnLst/>
              <a:rect l="l" t="t" r="r" b="b"/>
              <a:pathLst>
                <a:path w="2344420" h="1344929">
                  <a:moveTo>
                    <a:pt x="1172210" y="1344930"/>
                  </a:moveTo>
                  <a:lnTo>
                    <a:pt x="0" y="1344930"/>
                  </a:lnTo>
                  <a:lnTo>
                    <a:pt x="0" y="0"/>
                  </a:lnTo>
                  <a:lnTo>
                    <a:pt x="2344419" y="0"/>
                  </a:lnTo>
                  <a:lnTo>
                    <a:pt x="2344419" y="1344930"/>
                  </a:lnTo>
                  <a:lnTo>
                    <a:pt x="1172210" y="134493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470650" y="5333640"/>
            <a:ext cx="22853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стабилизация психоэмоционального статуса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442709" y="3358790"/>
            <a:ext cx="2344420" cy="1583690"/>
          </a:xfrm>
          <a:custGeom>
            <a:avLst/>
            <a:gdLst/>
            <a:ahLst/>
            <a:cxnLst/>
            <a:rect l="l" t="t" r="r" b="b"/>
            <a:pathLst>
              <a:path w="2344420" h="1583689">
                <a:moveTo>
                  <a:pt x="2344419" y="0"/>
                </a:moveTo>
                <a:lnTo>
                  <a:pt x="0" y="0"/>
                </a:lnTo>
                <a:lnTo>
                  <a:pt x="0" y="1583689"/>
                </a:lnTo>
                <a:lnTo>
                  <a:pt x="1172210" y="1583689"/>
                </a:lnTo>
                <a:lnTo>
                  <a:pt x="2344419" y="1583689"/>
                </a:lnTo>
                <a:lnTo>
                  <a:pt x="2344419" y="0"/>
                </a:lnTo>
                <a:close/>
              </a:path>
            </a:pathLst>
          </a:custGeom>
          <a:solidFill>
            <a:srgbClr val="D8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442709" y="3358790"/>
            <a:ext cx="2344420" cy="1583690"/>
          </a:xfrm>
          <a:prstGeom prst="rect">
            <a:avLst/>
          </a:prstGeom>
          <a:ln w="9344">
            <a:solidFill>
              <a:srgbClr val="0000CC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0"/>
              </a:spcBef>
            </a:pPr>
            <a:endParaRPr sz="2000">
              <a:latin typeface="Times New Roman"/>
              <a:cs typeface="Times New Roman"/>
            </a:endParaRPr>
          </a:p>
          <a:p>
            <a:pPr marL="367030" marR="361315" algn="ctr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уменьшение бронхиальной обструкции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987039" y="2263823"/>
            <a:ext cx="3456940" cy="4204335"/>
            <a:chOff x="2987039" y="2263823"/>
            <a:chExt cx="3456940" cy="4204335"/>
          </a:xfrm>
        </p:grpSpPr>
        <p:sp>
          <p:nvSpPr>
            <p:cNvPr id="43" name="object 43"/>
            <p:cNvSpPr/>
            <p:nvPr/>
          </p:nvSpPr>
          <p:spPr>
            <a:xfrm>
              <a:off x="2987039" y="4870090"/>
              <a:ext cx="289560" cy="1583690"/>
            </a:xfrm>
            <a:custGeom>
              <a:avLst/>
              <a:gdLst/>
              <a:ahLst/>
              <a:cxnLst/>
              <a:rect l="l" t="t" r="r" b="b"/>
              <a:pathLst>
                <a:path w="289560" h="1583689">
                  <a:moveTo>
                    <a:pt x="289560" y="0"/>
                  </a:moveTo>
                  <a:lnTo>
                    <a:pt x="289560" y="1583690"/>
                  </a:lnTo>
                </a:path>
                <a:path w="289560" h="1583689">
                  <a:moveTo>
                    <a:pt x="0" y="0"/>
                  </a:moveTo>
                  <a:lnTo>
                    <a:pt x="289560" y="0"/>
                  </a:lnTo>
                </a:path>
                <a:path w="289560" h="1583689">
                  <a:moveTo>
                    <a:pt x="0" y="791210"/>
                  </a:moveTo>
                  <a:lnTo>
                    <a:pt x="289560" y="791210"/>
                  </a:lnTo>
                </a:path>
                <a:path w="289560" h="1583689">
                  <a:moveTo>
                    <a:pt x="289560" y="1583690"/>
                  </a:moveTo>
                  <a:lnTo>
                    <a:pt x="0" y="158369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49319" y="258028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76599" y="5950860"/>
              <a:ext cx="251460" cy="0"/>
            </a:xfrm>
            <a:custGeom>
              <a:avLst/>
              <a:gdLst/>
              <a:ahLst/>
              <a:cxnLst/>
              <a:rect l="l" t="t" r="r" b="b"/>
              <a:pathLst>
                <a:path w="25146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20439" y="589371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299"/>
                  </a:lnTo>
                  <a:lnTo>
                    <a:pt x="114300" y="5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23889" y="2278020"/>
              <a:ext cx="720090" cy="3816350"/>
            </a:xfrm>
            <a:custGeom>
              <a:avLst/>
              <a:gdLst/>
              <a:ahLst/>
              <a:cxnLst/>
              <a:rect l="l" t="t" r="r" b="b"/>
              <a:pathLst>
                <a:path w="720089" h="3816350">
                  <a:moveTo>
                    <a:pt x="360680" y="214630"/>
                  </a:moveTo>
                  <a:lnTo>
                    <a:pt x="360680" y="3672840"/>
                  </a:lnTo>
                </a:path>
                <a:path w="720089" h="3816350">
                  <a:moveTo>
                    <a:pt x="360680" y="214630"/>
                  </a:moveTo>
                  <a:lnTo>
                    <a:pt x="0" y="214630"/>
                  </a:lnTo>
                </a:path>
                <a:path w="720089" h="3816350">
                  <a:moveTo>
                    <a:pt x="360680" y="3672840"/>
                  </a:moveTo>
                  <a:lnTo>
                    <a:pt x="72389" y="3672840"/>
                  </a:lnTo>
                </a:path>
                <a:path w="720089" h="3816350">
                  <a:moveTo>
                    <a:pt x="576580" y="0"/>
                  </a:moveTo>
                  <a:lnTo>
                    <a:pt x="576580" y="3816350"/>
                  </a:lnTo>
                </a:path>
                <a:path w="720089" h="3816350">
                  <a:moveTo>
                    <a:pt x="576580" y="0"/>
                  </a:moveTo>
                  <a:lnTo>
                    <a:pt x="720089" y="0"/>
                  </a:lnTo>
                </a:path>
                <a:path w="720089" h="3816350">
                  <a:moveTo>
                    <a:pt x="576580" y="3816350"/>
                  </a:moveTo>
                  <a:lnTo>
                    <a:pt x="720089" y="381635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84569" y="4150000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0" y="0"/>
                  </a:moveTo>
                  <a:lnTo>
                    <a:pt x="109219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86169" y="4092850"/>
              <a:ext cx="114300" cy="115570"/>
            </a:xfrm>
            <a:custGeom>
              <a:avLst/>
              <a:gdLst/>
              <a:ahLst/>
              <a:cxnLst/>
              <a:rect l="l" t="t" r="r" b="b"/>
              <a:pathLst>
                <a:path w="114300" h="115570">
                  <a:moveTo>
                    <a:pt x="0" y="0"/>
                  </a:moveTo>
                  <a:lnTo>
                    <a:pt x="0" y="115569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43119" y="3069230"/>
              <a:ext cx="0" cy="614680"/>
            </a:xfrm>
            <a:custGeom>
              <a:avLst/>
              <a:gdLst/>
              <a:ahLst/>
              <a:cxnLst/>
              <a:rect l="l" t="t" r="r" b="b"/>
              <a:pathLst>
                <a:path h="614679">
                  <a:moveTo>
                    <a:pt x="0" y="0"/>
                  </a:moveTo>
                  <a:lnTo>
                    <a:pt x="0" y="61468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585969" y="367629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43119" y="4904380"/>
              <a:ext cx="0" cy="469900"/>
            </a:xfrm>
            <a:custGeom>
              <a:avLst/>
              <a:gdLst/>
              <a:ahLst/>
              <a:cxnLst/>
              <a:rect l="l" t="t" r="r" b="b"/>
              <a:pathLst>
                <a:path h="469900">
                  <a:moveTo>
                    <a:pt x="0" y="46990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85969" y="47977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50" y="0"/>
                  </a:moveTo>
                  <a:lnTo>
                    <a:pt x="0" y="114300"/>
                  </a:lnTo>
                  <a:lnTo>
                    <a:pt x="114300" y="11430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52197" y="353108"/>
            <a:ext cx="4053204" cy="744855"/>
            <a:chOff x="352197" y="353108"/>
            <a:chExt cx="4053204" cy="744855"/>
          </a:xfrm>
        </p:grpSpPr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869" y="378100"/>
              <a:ext cx="4043680" cy="71373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56869" y="378100"/>
              <a:ext cx="4043679" cy="715010"/>
            </a:xfrm>
            <a:custGeom>
              <a:avLst/>
              <a:gdLst/>
              <a:ahLst/>
              <a:cxnLst/>
              <a:rect l="l" t="t" r="r" b="b"/>
              <a:pathLst>
                <a:path w="4043679" h="715010">
                  <a:moveTo>
                    <a:pt x="0" y="715010"/>
                  </a:moveTo>
                  <a:lnTo>
                    <a:pt x="4043679" y="715010"/>
                  </a:lnTo>
                  <a:lnTo>
                    <a:pt x="4043679" y="0"/>
                  </a:lnTo>
                  <a:lnTo>
                    <a:pt x="0" y="0"/>
                  </a:lnTo>
                  <a:lnTo>
                    <a:pt x="0" y="7150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56869" y="378100"/>
              <a:ext cx="4043679" cy="715010"/>
            </a:xfrm>
            <a:custGeom>
              <a:avLst/>
              <a:gdLst/>
              <a:ahLst/>
              <a:cxnLst/>
              <a:rect l="l" t="t" r="r" b="b"/>
              <a:pathLst>
                <a:path w="4043679" h="715010">
                  <a:moveTo>
                    <a:pt x="0" y="0"/>
                  </a:moveTo>
                  <a:lnTo>
                    <a:pt x="4043679" y="0"/>
                  </a:lnTo>
                  <a:lnTo>
                    <a:pt x="4043679" y="715010"/>
                  </a:lnTo>
                  <a:lnTo>
                    <a:pt x="0" y="71501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52196" y="373439"/>
              <a:ext cx="4053204" cy="724535"/>
            </a:xfrm>
            <a:custGeom>
              <a:avLst/>
              <a:gdLst/>
              <a:ahLst/>
              <a:cxnLst/>
              <a:rect l="l" t="t" r="r" b="b"/>
              <a:pathLst>
                <a:path w="4053204" h="72453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4053204" h="724535">
                  <a:moveTo>
                    <a:pt x="4053014" y="719670"/>
                  </a:moveTo>
                  <a:lnTo>
                    <a:pt x="4051655" y="716368"/>
                  </a:lnTo>
                  <a:lnTo>
                    <a:pt x="4048353" y="715010"/>
                  </a:lnTo>
                  <a:lnTo>
                    <a:pt x="4045039" y="716368"/>
                  </a:lnTo>
                  <a:lnTo>
                    <a:pt x="4043680" y="719670"/>
                  </a:lnTo>
                  <a:lnTo>
                    <a:pt x="4045039" y="722985"/>
                  </a:lnTo>
                  <a:lnTo>
                    <a:pt x="4048353" y="724344"/>
                  </a:lnTo>
                  <a:lnTo>
                    <a:pt x="4051655" y="722985"/>
                  </a:lnTo>
                  <a:lnTo>
                    <a:pt x="4053014" y="71967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869" y="359050"/>
              <a:ext cx="4043680" cy="71373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56869" y="357780"/>
              <a:ext cx="4043679" cy="715010"/>
            </a:xfrm>
            <a:custGeom>
              <a:avLst/>
              <a:gdLst/>
              <a:ahLst/>
              <a:cxnLst/>
              <a:rect l="l" t="t" r="r" b="b"/>
              <a:pathLst>
                <a:path w="4043679" h="715010">
                  <a:moveTo>
                    <a:pt x="0" y="715010"/>
                  </a:moveTo>
                  <a:lnTo>
                    <a:pt x="4043679" y="715010"/>
                  </a:lnTo>
                  <a:lnTo>
                    <a:pt x="4043679" y="0"/>
                  </a:lnTo>
                  <a:lnTo>
                    <a:pt x="0" y="0"/>
                  </a:lnTo>
                  <a:lnTo>
                    <a:pt x="0" y="7150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6869" y="357780"/>
              <a:ext cx="4043679" cy="715010"/>
            </a:xfrm>
            <a:custGeom>
              <a:avLst/>
              <a:gdLst/>
              <a:ahLst/>
              <a:cxnLst/>
              <a:rect l="l" t="t" r="r" b="b"/>
              <a:pathLst>
                <a:path w="4043679" h="715010">
                  <a:moveTo>
                    <a:pt x="0" y="0"/>
                  </a:moveTo>
                  <a:lnTo>
                    <a:pt x="4043679" y="0"/>
                  </a:lnTo>
                  <a:lnTo>
                    <a:pt x="4043679" y="715010"/>
                  </a:lnTo>
                  <a:lnTo>
                    <a:pt x="0" y="71501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52196" y="353119"/>
              <a:ext cx="4053204" cy="724535"/>
            </a:xfrm>
            <a:custGeom>
              <a:avLst/>
              <a:gdLst/>
              <a:ahLst/>
              <a:cxnLst/>
              <a:rect l="l" t="t" r="r" b="b"/>
              <a:pathLst>
                <a:path w="4053204" h="72453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4053204" h="724535">
                  <a:moveTo>
                    <a:pt x="4053014" y="719670"/>
                  </a:moveTo>
                  <a:lnTo>
                    <a:pt x="4051655" y="716368"/>
                  </a:lnTo>
                  <a:lnTo>
                    <a:pt x="4048353" y="715010"/>
                  </a:lnTo>
                  <a:lnTo>
                    <a:pt x="4045039" y="716368"/>
                  </a:lnTo>
                  <a:lnTo>
                    <a:pt x="4043680" y="719670"/>
                  </a:lnTo>
                  <a:lnTo>
                    <a:pt x="4045039" y="722985"/>
                  </a:lnTo>
                  <a:lnTo>
                    <a:pt x="4048353" y="724344"/>
                  </a:lnTo>
                  <a:lnTo>
                    <a:pt x="4051655" y="722985"/>
                  </a:lnTo>
                  <a:lnTo>
                    <a:pt x="4053014" y="719670"/>
                  </a:lnTo>
                  <a:close/>
                </a:path>
              </a:pathLst>
            </a:custGeom>
            <a:solidFill>
              <a:srgbClr val="7C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361542" y="324760"/>
            <a:ext cx="4034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400" i="0" spc="-10" dirty="0">
                <a:solidFill>
                  <a:srgbClr val="FF0066"/>
                </a:solidFill>
                <a:latin typeface="Calibri"/>
                <a:cs typeface="Calibri"/>
              </a:rPr>
              <a:t>Галотерапия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5B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2437" y="270467"/>
            <a:ext cx="8239125" cy="827405"/>
            <a:chOff x="452437" y="270467"/>
            <a:chExt cx="8239125" cy="8274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95550"/>
              <a:ext cx="8229600" cy="7962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00" y="295550"/>
              <a:ext cx="8229600" cy="797560"/>
            </a:xfrm>
            <a:custGeom>
              <a:avLst/>
              <a:gdLst/>
              <a:ahLst/>
              <a:cxnLst/>
              <a:rect l="l" t="t" r="r" b="b"/>
              <a:pathLst>
                <a:path w="8229600" h="797560">
                  <a:moveTo>
                    <a:pt x="0" y="797559"/>
                  </a:moveTo>
                  <a:lnTo>
                    <a:pt x="8229600" y="79755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7975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295550"/>
              <a:ext cx="8229600" cy="797560"/>
            </a:xfrm>
            <a:custGeom>
              <a:avLst/>
              <a:gdLst/>
              <a:ahLst/>
              <a:cxnLst/>
              <a:rect l="l" t="t" r="r" b="b"/>
              <a:pathLst>
                <a:path w="8229600" h="797560">
                  <a:moveTo>
                    <a:pt x="4114800" y="797560"/>
                  </a:moveTo>
                  <a:lnTo>
                    <a:pt x="0" y="797560"/>
                  </a:lnTo>
                  <a:lnTo>
                    <a:pt x="0" y="0"/>
                  </a:lnTo>
                  <a:lnTo>
                    <a:pt x="8229600" y="0"/>
                  </a:lnTo>
                  <a:lnTo>
                    <a:pt x="8229600" y="797560"/>
                  </a:lnTo>
                  <a:lnTo>
                    <a:pt x="4114800" y="7975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276500"/>
              <a:ext cx="8229600" cy="79629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7200" y="275230"/>
              <a:ext cx="8229600" cy="797560"/>
            </a:xfrm>
            <a:custGeom>
              <a:avLst/>
              <a:gdLst/>
              <a:ahLst/>
              <a:cxnLst/>
              <a:rect l="l" t="t" r="r" b="b"/>
              <a:pathLst>
                <a:path w="8229600" h="797560">
                  <a:moveTo>
                    <a:pt x="4114800" y="797559"/>
                  </a:moveTo>
                  <a:lnTo>
                    <a:pt x="0" y="797559"/>
                  </a:lnTo>
                  <a:lnTo>
                    <a:pt x="0" y="0"/>
                  </a:lnTo>
                  <a:lnTo>
                    <a:pt x="8229600" y="0"/>
                  </a:lnTo>
                  <a:lnTo>
                    <a:pt x="8229600" y="797559"/>
                  </a:lnTo>
                  <a:lnTo>
                    <a:pt x="4114800" y="797559"/>
                  </a:lnTo>
                  <a:close/>
                </a:path>
              </a:pathLst>
            </a:custGeom>
            <a:ln w="9344">
              <a:solidFill>
                <a:srgbClr val="F5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5749" rIns="0" bIns="0" rtlCol="0">
            <a:spAutoFit/>
          </a:bodyPr>
          <a:lstStyle/>
          <a:p>
            <a:pPr marL="520700">
              <a:lnSpc>
                <a:spcPct val="100000"/>
              </a:lnSpc>
              <a:spcBef>
                <a:spcPts val="100"/>
              </a:spcBef>
            </a:pPr>
            <a:r>
              <a:rPr sz="3200" i="0" dirty="0">
                <a:solidFill>
                  <a:srgbClr val="006FBF"/>
                </a:solidFill>
                <a:latin typeface="Calibri"/>
                <a:cs typeface="Calibri"/>
              </a:rPr>
              <a:t>Классификация</a:t>
            </a:r>
            <a:r>
              <a:rPr sz="3200" i="0" spc="-135" dirty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200" i="0" spc="-10" dirty="0">
                <a:solidFill>
                  <a:srgbClr val="006FBF"/>
                </a:solidFill>
                <a:latin typeface="Calibri"/>
                <a:cs typeface="Calibri"/>
              </a:rPr>
              <a:t>ингаляционной</a:t>
            </a:r>
            <a:r>
              <a:rPr sz="3200" i="0" spc="-130" dirty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200" i="0" spc="-10" dirty="0">
                <a:solidFill>
                  <a:srgbClr val="006FBF"/>
                </a:solidFill>
                <a:latin typeface="Calibri"/>
                <a:cs typeface="Calibri"/>
              </a:rPr>
              <a:t>терапии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2732" y="1702392"/>
            <a:ext cx="2383155" cy="668655"/>
            <a:chOff x="272732" y="1702392"/>
            <a:chExt cx="2383155" cy="66865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50" y="1716680"/>
              <a:ext cx="2357120" cy="6413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5750" y="1715410"/>
              <a:ext cx="2357120" cy="642620"/>
            </a:xfrm>
            <a:custGeom>
              <a:avLst/>
              <a:gdLst/>
              <a:ahLst/>
              <a:cxnLst/>
              <a:rect l="l" t="t" r="r" b="b"/>
              <a:pathLst>
                <a:path w="2357120" h="642619">
                  <a:moveTo>
                    <a:pt x="1178560" y="642619"/>
                  </a:moveTo>
                  <a:lnTo>
                    <a:pt x="0" y="642619"/>
                  </a:lnTo>
                  <a:lnTo>
                    <a:pt x="0" y="0"/>
                  </a:lnTo>
                  <a:lnTo>
                    <a:pt x="2357120" y="0"/>
                  </a:lnTo>
                  <a:lnTo>
                    <a:pt x="2357120" y="642619"/>
                  </a:lnTo>
                  <a:lnTo>
                    <a:pt x="1178560" y="642619"/>
                  </a:lnTo>
                  <a:close/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2909" y="1719220"/>
            <a:ext cx="20815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6FBF"/>
                </a:solidFill>
                <a:latin typeface="Calibri"/>
                <a:cs typeface="Calibri"/>
              </a:rPr>
              <a:t>АЭРОЗОЛЬТЕРАПИ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79219" y="2024020"/>
            <a:ext cx="1714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006FBF"/>
                </a:solidFill>
                <a:latin typeface="Calibri"/>
                <a:cs typeface="Calibri"/>
              </a:rPr>
              <a:t>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59" y="3144160"/>
            <a:ext cx="2499360" cy="64262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86130" y="3144160"/>
            <a:ext cx="2499360" cy="642620"/>
          </a:xfrm>
          <a:prstGeom prst="rect">
            <a:avLst/>
          </a:prstGeom>
          <a:ln w="25518">
            <a:solidFill>
              <a:srgbClr val="375C89"/>
            </a:solidFill>
          </a:ln>
        </p:spPr>
        <p:txBody>
          <a:bodyPr vert="horz" wrap="square" lIns="0" tIns="168910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330"/>
              </a:spcBef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АЭРОИОНОТЕРАПИЯ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272472" y="4416382"/>
            <a:ext cx="2526665" cy="669925"/>
            <a:chOff x="3272472" y="4416382"/>
            <a:chExt cx="2526665" cy="66992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85489" y="4430670"/>
              <a:ext cx="2499360" cy="6426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285489" y="4429400"/>
              <a:ext cx="2500630" cy="643890"/>
            </a:xfrm>
            <a:custGeom>
              <a:avLst/>
              <a:gdLst/>
              <a:ahLst/>
              <a:cxnLst/>
              <a:rect l="l" t="t" r="r" b="b"/>
              <a:pathLst>
                <a:path w="2500629" h="643889">
                  <a:moveTo>
                    <a:pt x="1250950" y="643889"/>
                  </a:moveTo>
                  <a:lnTo>
                    <a:pt x="0" y="643889"/>
                  </a:lnTo>
                  <a:lnTo>
                    <a:pt x="0" y="0"/>
                  </a:lnTo>
                  <a:lnTo>
                    <a:pt x="2500630" y="0"/>
                  </a:lnTo>
                  <a:lnTo>
                    <a:pt x="2500630" y="643889"/>
                  </a:lnTo>
                  <a:lnTo>
                    <a:pt x="1250950" y="643889"/>
                  </a:lnTo>
                  <a:close/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395979" y="4525920"/>
            <a:ext cx="22790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БАРОТЕРАПИЯ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00750" y="3144160"/>
            <a:ext cx="2428240" cy="642620"/>
          </a:xfrm>
          <a:custGeom>
            <a:avLst/>
            <a:gdLst/>
            <a:ahLst/>
            <a:cxnLst/>
            <a:rect l="l" t="t" r="r" b="b"/>
            <a:pathLst>
              <a:path w="2428240" h="642620">
                <a:moveTo>
                  <a:pt x="2428240" y="0"/>
                </a:moveTo>
                <a:lnTo>
                  <a:pt x="0" y="0"/>
                </a:lnTo>
                <a:lnTo>
                  <a:pt x="0" y="642619"/>
                </a:lnTo>
                <a:lnTo>
                  <a:pt x="1214120" y="642619"/>
                </a:lnTo>
                <a:lnTo>
                  <a:pt x="2428240" y="642619"/>
                </a:lnTo>
                <a:lnTo>
                  <a:pt x="242824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00750" y="3144160"/>
            <a:ext cx="2428240" cy="642620"/>
          </a:xfrm>
          <a:prstGeom prst="rect">
            <a:avLst/>
          </a:prstGeom>
          <a:ln w="25518">
            <a:solidFill>
              <a:srgbClr val="375C89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90"/>
              </a:spcBef>
            </a:pPr>
            <a:r>
              <a:rPr sz="2400" b="1" spc="-10" dirty="0">
                <a:solidFill>
                  <a:srgbClr val="BF0000"/>
                </a:solidFill>
                <a:latin typeface="Calibri"/>
                <a:cs typeface="Calibri"/>
              </a:rPr>
              <a:t>ГАЛОТЕРАПИЯ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496367" y="1710647"/>
            <a:ext cx="2437765" cy="672465"/>
            <a:chOff x="6496367" y="1710647"/>
            <a:chExt cx="2437765" cy="672465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1130" y="1737000"/>
              <a:ext cx="2426970" cy="64135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501129" y="1735730"/>
              <a:ext cx="2429510" cy="642620"/>
            </a:xfrm>
            <a:custGeom>
              <a:avLst/>
              <a:gdLst/>
              <a:ahLst/>
              <a:cxnLst/>
              <a:rect l="l" t="t" r="r" b="b"/>
              <a:pathLst>
                <a:path w="2429509" h="642619">
                  <a:moveTo>
                    <a:pt x="0" y="642620"/>
                  </a:moveTo>
                  <a:lnTo>
                    <a:pt x="2429510" y="642620"/>
                  </a:lnTo>
                  <a:lnTo>
                    <a:pt x="2429510" y="0"/>
                  </a:lnTo>
                  <a:lnTo>
                    <a:pt x="0" y="0"/>
                  </a:lnTo>
                  <a:lnTo>
                    <a:pt x="0" y="6426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01129" y="1735730"/>
              <a:ext cx="2428240" cy="642620"/>
            </a:xfrm>
            <a:custGeom>
              <a:avLst/>
              <a:gdLst/>
              <a:ahLst/>
              <a:cxnLst/>
              <a:rect l="l" t="t" r="r" b="b"/>
              <a:pathLst>
                <a:path w="2428240" h="642619">
                  <a:moveTo>
                    <a:pt x="1214120" y="642620"/>
                  </a:moveTo>
                  <a:lnTo>
                    <a:pt x="0" y="642620"/>
                  </a:lnTo>
                  <a:lnTo>
                    <a:pt x="0" y="0"/>
                  </a:lnTo>
                  <a:lnTo>
                    <a:pt x="2428240" y="0"/>
                  </a:lnTo>
                  <a:lnTo>
                    <a:pt x="2428240" y="642620"/>
                  </a:lnTo>
                  <a:lnTo>
                    <a:pt x="1214120" y="6426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01130" y="1716680"/>
              <a:ext cx="2426970" cy="64135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501129" y="1715410"/>
              <a:ext cx="2428240" cy="642620"/>
            </a:xfrm>
            <a:custGeom>
              <a:avLst/>
              <a:gdLst/>
              <a:ahLst/>
              <a:cxnLst/>
              <a:rect l="l" t="t" r="r" b="b"/>
              <a:pathLst>
                <a:path w="2428240" h="642619">
                  <a:moveTo>
                    <a:pt x="1214120" y="642619"/>
                  </a:moveTo>
                  <a:lnTo>
                    <a:pt x="0" y="642619"/>
                  </a:lnTo>
                  <a:lnTo>
                    <a:pt x="0" y="0"/>
                  </a:lnTo>
                  <a:lnTo>
                    <a:pt x="2428240" y="0"/>
                  </a:lnTo>
                  <a:lnTo>
                    <a:pt x="2428240" y="642619"/>
                  </a:lnTo>
                  <a:lnTo>
                    <a:pt x="1214120" y="642619"/>
                  </a:lnTo>
                  <a:close/>
                </a:path>
              </a:pathLst>
            </a:custGeom>
            <a:ln w="93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584950" y="1841140"/>
            <a:ext cx="2259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6FBF"/>
                </a:solidFill>
                <a:latin typeface="Calibri"/>
                <a:cs typeface="Calibri"/>
              </a:rPr>
              <a:t>АРОМОТЕРАПИЯ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643379" y="1072790"/>
            <a:ext cx="6070600" cy="3356610"/>
          </a:xfrm>
          <a:custGeom>
            <a:avLst/>
            <a:gdLst/>
            <a:ahLst/>
            <a:cxnLst/>
            <a:rect l="l" t="t" r="r" b="b"/>
            <a:pathLst>
              <a:path w="6070600" h="3356610">
                <a:moveTo>
                  <a:pt x="2928620" y="0"/>
                </a:moveTo>
                <a:lnTo>
                  <a:pt x="0" y="642620"/>
                </a:lnTo>
              </a:path>
              <a:path w="6070600" h="3356610">
                <a:moveTo>
                  <a:pt x="2927349" y="0"/>
                </a:moveTo>
                <a:lnTo>
                  <a:pt x="6070600" y="642620"/>
                </a:lnTo>
              </a:path>
              <a:path w="6070600" h="3356610">
                <a:moveTo>
                  <a:pt x="2928620" y="0"/>
                </a:moveTo>
                <a:lnTo>
                  <a:pt x="391159" y="2071370"/>
                </a:lnTo>
              </a:path>
              <a:path w="6070600" h="3356610">
                <a:moveTo>
                  <a:pt x="2928620" y="0"/>
                </a:moveTo>
                <a:lnTo>
                  <a:pt x="5571490" y="2071370"/>
                </a:lnTo>
              </a:path>
              <a:path w="6070600" h="3356610">
                <a:moveTo>
                  <a:pt x="2928620" y="0"/>
                </a:moveTo>
                <a:lnTo>
                  <a:pt x="2891790" y="3356610"/>
                </a:lnTo>
              </a:path>
            </a:pathLst>
          </a:custGeom>
          <a:ln w="38097">
            <a:solidFill>
              <a:srgbClr val="4E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1430"/>
              </a:lnSpc>
            </a:pPr>
            <a:fld id="{81D60167-4931-47E6-BA6A-407CBD079E47}" type="slidenum">
              <a:rPr spc="-25" dirty="0"/>
              <a:pPr marL="62230">
                <a:lnSpc>
                  <a:spcPts val="1430"/>
                </a:lnSpc>
              </a:pPr>
              <a:t>2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C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81077" y="281987"/>
            <a:ext cx="4053204" cy="530225"/>
            <a:chOff x="281077" y="281987"/>
            <a:chExt cx="4053204" cy="53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49" y="306980"/>
              <a:ext cx="4041140" cy="4991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5749" y="306980"/>
              <a:ext cx="4043679" cy="500380"/>
            </a:xfrm>
            <a:custGeom>
              <a:avLst/>
              <a:gdLst/>
              <a:ahLst/>
              <a:cxnLst/>
              <a:rect l="l" t="t" r="r" b="b"/>
              <a:pathLst>
                <a:path w="4043679" h="500380">
                  <a:moveTo>
                    <a:pt x="0" y="500379"/>
                  </a:moveTo>
                  <a:lnTo>
                    <a:pt x="4043679" y="500379"/>
                  </a:lnTo>
                  <a:lnTo>
                    <a:pt x="4043679" y="0"/>
                  </a:lnTo>
                  <a:lnTo>
                    <a:pt x="0" y="0"/>
                  </a:lnTo>
                  <a:lnTo>
                    <a:pt x="0" y="5003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749" y="306980"/>
              <a:ext cx="4043679" cy="500380"/>
            </a:xfrm>
            <a:custGeom>
              <a:avLst/>
              <a:gdLst/>
              <a:ahLst/>
              <a:cxnLst/>
              <a:rect l="l" t="t" r="r" b="b"/>
              <a:pathLst>
                <a:path w="4043679" h="500380">
                  <a:moveTo>
                    <a:pt x="0" y="0"/>
                  </a:moveTo>
                  <a:lnTo>
                    <a:pt x="4043679" y="0"/>
                  </a:lnTo>
                  <a:lnTo>
                    <a:pt x="4043679" y="500379"/>
                  </a:lnTo>
                  <a:lnTo>
                    <a:pt x="0" y="50037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1076" y="302319"/>
              <a:ext cx="4053204" cy="509905"/>
            </a:xfrm>
            <a:custGeom>
              <a:avLst/>
              <a:gdLst/>
              <a:ahLst/>
              <a:cxnLst/>
              <a:rect l="l" t="t" r="r" b="b"/>
              <a:pathLst>
                <a:path w="4053204" h="509905">
                  <a:moveTo>
                    <a:pt x="9334" y="4673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73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73"/>
                  </a:lnTo>
                  <a:close/>
                </a:path>
                <a:path w="4053204" h="509905">
                  <a:moveTo>
                    <a:pt x="4053014" y="505040"/>
                  </a:moveTo>
                  <a:lnTo>
                    <a:pt x="4051655" y="501738"/>
                  </a:lnTo>
                  <a:lnTo>
                    <a:pt x="4048353" y="500380"/>
                  </a:lnTo>
                  <a:lnTo>
                    <a:pt x="4045039" y="501738"/>
                  </a:lnTo>
                  <a:lnTo>
                    <a:pt x="4043680" y="505040"/>
                  </a:lnTo>
                  <a:lnTo>
                    <a:pt x="4045039" y="508355"/>
                  </a:lnTo>
                  <a:lnTo>
                    <a:pt x="4048353" y="509714"/>
                  </a:lnTo>
                  <a:lnTo>
                    <a:pt x="4051655" y="508355"/>
                  </a:lnTo>
                  <a:lnTo>
                    <a:pt x="4053014" y="50504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49" y="286660"/>
              <a:ext cx="4041140" cy="5003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5749" y="286660"/>
              <a:ext cx="4043679" cy="500380"/>
            </a:xfrm>
            <a:custGeom>
              <a:avLst/>
              <a:gdLst/>
              <a:ahLst/>
              <a:cxnLst/>
              <a:rect l="l" t="t" r="r" b="b"/>
              <a:pathLst>
                <a:path w="4043679" h="500380">
                  <a:moveTo>
                    <a:pt x="0" y="0"/>
                  </a:moveTo>
                  <a:lnTo>
                    <a:pt x="4043679" y="0"/>
                  </a:lnTo>
                  <a:lnTo>
                    <a:pt x="4043679" y="500379"/>
                  </a:lnTo>
                  <a:lnTo>
                    <a:pt x="0" y="50037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1076" y="281999"/>
              <a:ext cx="4053204" cy="509905"/>
            </a:xfrm>
            <a:custGeom>
              <a:avLst/>
              <a:gdLst/>
              <a:ahLst/>
              <a:cxnLst/>
              <a:rect l="l" t="t" r="r" b="b"/>
              <a:pathLst>
                <a:path w="4053204" h="50990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4053204" h="509905">
                  <a:moveTo>
                    <a:pt x="4053014" y="505040"/>
                  </a:moveTo>
                  <a:lnTo>
                    <a:pt x="4051655" y="501738"/>
                  </a:lnTo>
                  <a:lnTo>
                    <a:pt x="4048353" y="500380"/>
                  </a:lnTo>
                  <a:lnTo>
                    <a:pt x="4045039" y="501738"/>
                  </a:lnTo>
                  <a:lnTo>
                    <a:pt x="4043680" y="505040"/>
                  </a:lnTo>
                  <a:lnTo>
                    <a:pt x="4045039" y="508355"/>
                  </a:lnTo>
                  <a:lnTo>
                    <a:pt x="4048353" y="509714"/>
                  </a:lnTo>
                  <a:lnTo>
                    <a:pt x="4051655" y="508355"/>
                  </a:lnTo>
                  <a:lnTo>
                    <a:pt x="4053014" y="505040"/>
                  </a:lnTo>
                  <a:close/>
                </a:path>
              </a:pathLst>
            </a:custGeom>
            <a:solidFill>
              <a:srgbClr val="7C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0422" y="243480"/>
            <a:ext cx="403479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719">
              <a:lnSpc>
                <a:spcPct val="100000"/>
              </a:lnSpc>
              <a:spcBef>
                <a:spcPts val="100"/>
              </a:spcBef>
            </a:pPr>
            <a:r>
              <a:rPr sz="3100" i="0" spc="-10" dirty="0">
                <a:solidFill>
                  <a:srgbClr val="FF0066"/>
                </a:solidFill>
                <a:latin typeface="Calibri"/>
                <a:cs typeface="Calibri"/>
              </a:rPr>
              <a:t>Галотерапия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0987" y="924517"/>
            <a:ext cx="8724265" cy="5871845"/>
            <a:chOff x="280987" y="924517"/>
            <a:chExt cx="8724265" cy="587184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50" y="949600"/>
              <a:ext cx="8572500" cy="13131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5750" y="949600"/>
              <a:ext cx="8572500" cy="1314450"/>
            </a:xfrm>
            <a:custGeom>
              <a:avLst/>
              <a:gdLst/>
              <a:ahLst/>
              <a:cxnLst/>
              <a:rect l="l" t="t" r="r" b="b"/>
              <a:pathLst>
                <a:path w="8572500" h="1314450">
                  <a:moveTo>
                    <a:pt x="0" y="1314450"/>
                  </a:moveTo>
                  <a:lnTo>
                    <a:pt x="8572500" y="1314450"/>
                  </a:lnTo>
                  <a:lnTo>
                    <a:pt x="8572500" y="0"/>
                  </a:lnTo>
                  <a:lnTo>
                    <a:pt x="0" y="0"/>
                  </a:lnTo>
                  <a:lnTo>
                    <a:pt x="0" y="13144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5750" y="949600"/>
              <a:ext cx="8572500" cy="1313180"/>
            </a:xfrm>
            <a:custGeom>
              <a:avLst/>
              <a:gdLst/>
              <a:ahLst/>
              <a:cxnLst/>
              <a:rect l="l" t="t" r="r" b="b"/>
              <a:pathLst>
                <a:path w="8572500" h="1313180">
                  <a:moveTo>
                    <a:pt x="4286250" y="1313179"/>
                  </a:moveTo>
                  <a:lnTo>
                    <a:pt x="0" y="1313179"/>
                  </a:lnTo>
                  <a:lnTo>
                    <a:pt x="0" y="0"/>
                  </a:lnTo>
                  <a:lnTo>
                    <a:pt x="8572500" y="0"/>
                  </a:lnTo>
                  <a:lnTo>
                    <a:pt x="8572500" y="1313179"/>
                  </a:lnTo>
                  <a:lnTo>
                    <a:pt x="4286250" y="13131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50" y="929280"/>
              <a:ext cx="8572500" cy="131317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85750" y="929280"/>
              <a:ext cx="8572500" cy="1313180"/>
            </a:xfrm>
            <a:custGeom>
              <a:avLst/>
              <a:gdLst/>
              <a:ahLst/>
              <a:cxnLst/>
              <a:rect l="l" t="t" r="r" b="b"/>
              <a:pathLst>
                <a:path w="8572500" h="1313180">
                  <a:moveTo>
                    <a:pt x="4286250" y="1313180"/>
                  </a:moveTo>
                  <a:lnTo>
                    <a:pt x="0" y="1313180"/>
                  </a:lnTo>
                  <a:lnTo>
                    <a:pt x="0" y="0"/>
                  </a:lnTo>
                  <a:lnTo>
                    <a:pt x="8572500" y="0"/>
                  </a:lnTo>
                  <a:lnTo>
                    <a:pt x="8572500" y="1313180"/>
                  </a:lnTo>
                  <a:lnTo>
                    <a:pt x="4286250" y="1313180"/>
                  </a:lnTo>
                  <a:close/>
                </a:path>
              </a:pathLst>
            </a:custGeom>
            <a:ln w="9344">
              <a:solidFill>
                <a:srgbClr val="45A9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0" y="2307230"/>
              <a:ext cx="4428490" cy="448437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72000" y="2305960"/>
              <a:ext cx="4429760" cy="4485640"/>
            </a:xfrm>
            <a:custGeom>
              <a:avLst/>
              <a:gdLst/>
              <a:ahLst/>
              <a:cxnLst/>
              <a:rect l="l" t="t" r="r" b="b"/>
              <a:pathLst>
                <a:path w="4429759" h="4485640">
                  <a:moveTo>
                    <a:pt x="0" y="4485640"/>
                  </a:moveTo>
                  <a:lnTo>
                    <a:pt x="4429760" y="4485640"/>
                  </a:lnTo>
                  <a:lnTo>
                    <a:pt x="4429760" y="0"/>
                  </a:lnTo>
                  <a:lnTo>
                    <a:pt x="0" y="0"/>
                  </a:lnTo>
                  <a:lnTo>
                    <a:pt x="0" y="44856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2000" y="2307230"/>
              <a:ext cx="4428490" cy="4484370"/>
            </a:xfrm>
            <a:custGeom>
              <a:avLst/>
              <a:gdLst/>
              <a:ahLst/>
              <a:cxnLst/>
              <a:rect l="l" t="t" r="r" b="b"/>
              <a:pathLst>
                <a:path w="4428490" h="4484370">
                  <a:moveTo>
                    <a:pt x="0" y="0"/>
                  </a:moveTo>
                  <a:lnTo>
                    <a:pt x="4428490" y="0"/>
                  </a:lnTo>
                  <a:lnTo>
                    <a:pt x="4428490" y="4484370"/>
                  </a:lnTo>
                  <a:lnTo>
                    <a:pt x="0" y="448437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67326" y="2302569"/>
              <a:ext cx="4438015" cy="4493895"/>
            </a:xfrm>
            <a:custGeom>
              <a:avLst/>
              <a:gdLst/>
              <a:ahLst/>
              <a:cxnLst/>
              <a:rect l="l" t="t" r="r" b="b"/>
              <a:pathLst>
                <a:path w="4438015" h="449389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4438015" h="4493895">
                  <a:moveTo>
                    <a:pt x="4437824" y="4489031"/>
                  </a:moveTo>
                  <a:lnTo>
                    <a:pt x="4436465" y="4485729"/>
                  </a:lnTo>
                  <a:lnTo>
                    <a:pt x="4433163" y="4484370"/>
                  </a:lnTo>
                  <a:lnTo>
                    <a:pt x="4429849" y="4485729"/>
                  </a:lnTo>
                  <a:lnTo>
                    <a:pt x="4428490" y="4489031"/>
                  </a:lnTo>
                  <a:lnTo>
                    <a:pt x="4429849" y="4492345"/>
                  </a:lnTo>
                  <a:lnTo>
                    <a:pt x="4433163" y="4493704"/>
                  </a:lnTo>
                  <a:lnTo>
                    <a:pt x="4436465" y="4492345"/>
                  </a:lnTo>
                  <a:lnTo>
                    <a:pt x="4437824" y="4489031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0" y="2286910"/>
              <a:ext cx="4428490" cy="448437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572000" y="2286910"/>
              <a:ext cx="4428490" cy="4484370"/>
            </a:xfrm>
            <a:custGeom>
              <a:avLst/>
              <a:gdLst/>
              <a:ahLst/>
              <a:cxnLst/>
              <a:rect l="l" t="t" r="r" b="b"/>
              <a:pathLst>
                <a:path w="4428490" h="4484370">
                  <a:moveTo>
                    <a:pt x="0" y="0"/>
                  </a:moveTo>
                  <a:lnTo>
                    <a:pt x="4428490" y="0"/>
                  </a:lnTo>
                  <a:lnTo>
                    <a:pt x="4428490" y="4484370"/>
                  </a:lnTo>
                  <a:lnTo>
                    <a:pt x="0" y="448437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67326" y="2282249"/>
              <a:ext cx="4438015" cy="4493895"/>
            </a:xfrm>
            <a:custGeom>
              <a:avLst/>
              <a:gdLst/>
              <a:ahLst/>
              <a:cxnLst/>
              <a:rect l="l" t="t" r="r" b="b"/>
              <a:pathLst>
                <a:path w="4438015" h="449389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4438015" h="4493895">
                  <a:moveTo>
                    <a:pt x="4437824" y="4489031"/>
                  </a:moveTo>
                  <a:lnTo>
                    <a:pt x="4436465" y="4485729"/>
                  </a:lnTo>
                  <a:lnTo>
                    <a:pt x="4433163" y="4484370"/>
                  </a:lnTo>
                  <a:lnTo>
                    <a:pt x="4429849" y="4485729"/>
                  </a:lnTo>
                  <a:lnTo>
                    <a:pt x="4428490" y="4489031"/>
                  </a:lnTo>
                  <a:lnTo>
                    <a:pt x="4429849" y="4492345"/>
                  </a:lnTo>
                  <a:lnTo>
                    <a:pt x="4433163" y="4493704"/>
                  </a:lnTo>
                  <a:lnTo>
                    <a:pt x="4436465" y="4492345"/>
                  </a:lnTo>
                  <a:lnTo>
                    <a:pt x="4437824" y="4489031"/>
                  </a:lnTo>
                  <a:close/>
                </a:path>
              </a:pathLst>
            </a:custGeom>
            <a:solidFill>
              <a:srgbClr val="BD4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63220" y="963570"/>
            <a:ext cx="8451850" cy="546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519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Показания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назначению</a:t>
            </a:r>
            <a:endParaRPr sz="2000">
              <a:latin typeface="Calibri"/>
              <a:cs typeface="Calibri"/>
            </a:endParaRPr>
          </a:p>
          <a:p>
            <a:pPr marL="12700" marR="673100" indent="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2000" b="1" spc="-35" dirty="0">
                <a:latin typeface="Calibri"/>
                <a:cs typeface="Calibri"/>
              </a:rPr>
              <a:t>бронхиальная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астма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45" dirty="0">
                <a:latin typeface="Calibri"/>
                <a:cs typeface="Calibri"/>
              </a:rPr>
              <a:t>инфекционно-</a:t>
            </a:r>
            <a:r>
              <a:rPr sz="2000" b="1" spc="-35" dirty="0">
                <a:latin typeface="Calibri"/>
                <a:cs typeface="Calibri"/>
              </a:rPr>
              <a:t>аллергическая,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атопическая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фазе </a:t>
            </a:r>
            <a:r>
              <a:rPr sz="2000" b="1" spc="-10" dirty="0">
                <a:latin typeface="Calibri"/>
                <a:cs typeface="Calibri"/>
              </a:rPr>
              <a:t>ремиссии</a:t>
            </a:r>
            <a:endParaRPr sz="2000">
              <a:latin typeface="Calibri"/>
              <a:cs typeface="Calibri"/>
            </a:endParaRPr>
          </a:p>
          <a:p>
            <a:pPr marL="147320" indent="-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2000" b="1" spc="-35" dirty="0">
                <a:latin typeface="Calibri"/>
                <a:cs typeface="Calibri"/>
              </a:rPr>
              <a:t>хронические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бронхит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пневмония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фазе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ремиссии</a:t>
            </a:r>
            <a:endParaRPr sz="2000">
              <a:latin typeface="Calibri"/>
              <a:cs typeface="Calibri"/>
            </a:endParaRPr>
          </a:p>
          <a:p>
            <a:pPr marL="5060950" marR="699135" indent="609600">
              <a:lnSpc>
                <a:spcPct val="100000"/>
              </a:lnSpc>
              <a:spcBef>
                <a:spcPts val="1090"/>
              </a:spcBef>
            </a:pPr>
            <a:r>
              <a:rPr sz="2400" b="1" spc="-10" dirty="0">
                <a:latin typeface="Times New Roman"/>
                <a:cs typeface="Times New Roman"/>
              </a:rPr>
              <a:t>Частные противопоказания:</a:t>
            </a:r>
            <a:endParaRPr sz="2400">
              <a:latin typeface="Times New Roman"/>
              <a:cs typeface="Times New Roman"/>
            </a:endParaRPr>
          </a:p>
          <a:p>
            <a:pPr marL="4298950">
              <a:lnSpc>
                <a:spcPct val="100000"/>
              </a:lnSpc>
            </a:pPr>
            <a:r>
              <a:rPr sz="3000" spc="-15" baseline="4166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Эмфизема</a:t>
            </a:r>
            <a:r>
              <a:rPr sz="2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легких</a:t>
            </a:r>
            <a:endParaRPr sz="2000">
              <a:latin typeface="Times New Roman"/>
              <a:cs typeface="Times New Roman"/>
            </a:endParaRPr>
          </a:p>
          <a:p>
            <a:pPr marL="4298950">
              <a:lnSpc>
                <a:spcPct val="100000"/>
              </a:lnSpc>
            </a:pPr>
            <a:r>
              <a:rPr sz="3000" spc="-15" baseline="4166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Бронхоэктазы</a:t>
            </a:r>
            <a:endParaRPr sz="2000">
              <a:latin typeface="Times New Roman"/>
              <a:cs typeface="Times New Roman"/>
            </a:endParaRPr>
          </a:p>
          <a:p>
            <a:pPr marL="4298950">
              <a:lnSpc>
                <a:spcPct val="100000"/>
              </a:lnSpc>
            </a:pPr>
            <a:r>
              <a:rPr sz="3000" spc="-15" baseline="4166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Абсцесс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легких</a:t>
            </a:r>
            <a:endParaRPr sz="2000">
              <a:latin typeface="Times New Roman"/>
              <a:cs typeface="Times New Roman"/>
            </a:endParaRPr>
          </a:p>
          <a:p>
            <a:pPr marL="4298950" marR="1656714">
              <a:lnSpc>
                <a:spcPct val="100000"/>
              </a:lnSpc>
            </a:pPr>
            <a:r>
              <a:rPr sz="3000" spc="-15" baseline="4166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Бронхиальная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астма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гормонозависимая</a:t>
            </a:r>
            <a:endParaRPr sz="2000">
              <a:latin typeface="Times New Roman"/>
              <a:cs typeface="Times New Roman"/>
            </a:endParaRPr>
          </a:p>
          <a:p>
            <a:pPr marL="4298950" marR="5080">
              <a:lnSpc>
                <a:spcPct val="100000"/>
              </a:lnSpc>
            </a:pPr>
            <a:r>
              <a:rPr sz="3000" spc="-15" baseline="4166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Наклонность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обострению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ЛОР-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заболеваний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(ринит,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назофарингит)</a:t>
            </a:r>
            <a:endParaRPr sz="2000">
              <a:latin typeface="Times New Roman"/>
              <a:cs typeface="Times New Roman"/>
            </a:endParaRPr>
          </a:p>
          <a:p>
            <a:pPr marL="4298950">
              <a:lnSpc>
                <a:spcPct val="100000"/>
              </a:lnSpc>
            </a:pPr>
            <a:r>
              <a:rPr sz="3000" spc="-15" baseline="2777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Сахарный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диабет</a:t>
            </a:r>
            <a:endParaRPr sz="2000">
              <a:latin typeface="Times New Roman"/>
              <a:cs typeface="Times New Roman"/>
            </a:endParaRPr>
          </a:p>
          <a:p>
            <a:pPr marL="4298950" marR="29845">
              <a:lnSpc>
                <a:spcPct val="100000"/>
              </a:lnSpc>
            </a:pPr>
            <a:r>
              <a:rPr sz="3000" spc="-15" baseline="2777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Язвенная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болезнь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желудка,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12-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типерстной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кишки,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гастир,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гепатит</a:t>
            </a:r>
            <a:endParaRPr sz="2000">
              <a:latin typeface="Times New Roman"/>
              <a:cs typeface="Times New Roman"/>
            </a:endParaRPr>
          </a:p>
          <a:p>
            <a:pPr marL="4298950">
              <a:lnSpc>
                <a:spcPct val="100000"/>
              </a:lnSpc>
              <a:spcBef>
                <a:spcPts val="10"/>
              </a:spcBef>
            </a:pPr>
            <a:r>
              <a:rPr sz="3000" spc="-15" baseline="4166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Заболевания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ОДА,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затрудняющие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49470" y="6406790"/>
            <a:ext cx="1651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передвижение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4629" y="2358030"/>
            <a:ext cx="4222750" cy="4357370"/>
            <a:chOff x="214629" y="2358030"/>
            <a:chExt cx="4222750" cy="4357370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629" y="2358030"/>
              <a:ext cx="4222750" cy="264286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1879" y="5072020"/>
              <a:ext cx="2462530" cy="164338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8403590" y="6402980"/>
            <a:ext cx="4273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baseline="1984" dirty="0">
                <a:latin typeface="Calibri"/>
                <a:cs typeface="Calibri"/>
              </a:rPr>
              <a:t>35</a:t>
            </a:r>
            <a:r>
              <a:rPr sz="2100" b="1" spc="-277" baseline="1984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35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C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44420"/>
            <a:ext cx="8472170" cy="12852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144420"/>
            <a:ext cx="8472170" cy="1285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348230" marR="93980" indent="-2257425">
              <a:lnSpc>
                <a:spcPct val="100000"/>
              </a:lnSpc>
              <a:spcBef>
                <a:spcPts val="20"/>
              </a:spcBef>
            </a:pPr>
            <a:r>
              <a:rPr i="0" dirty="0">
                <a:solidFill>
                  <a:srgbClr val="FFFFFF"/>
                </a:solidFill>
                <a:latin typeface="Calibri"/>
                <a:cs typeface="Calibri"/>
              </a:rPr>
              <a:t>Баротерапия</a:t>
            </a:r>
            <a:r>
              <a:rPr i="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i="0" dirty="0">
                <a:latin typeface="Calibri"/>
                <a:cs typeface="Calibri"/>
              </a:rPr>
              <a:t>–</a:t>
            </a:r>
            <a:r>
              <a:rPr b="0" i="0" spc="-9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лечебный</a:t>
            </a:r>
            <a:r>
              <a:rPr i="0" spc="-8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метод</a:t>
            </a:r>
            <a:r>
              <a:rPr i="0" spc="-8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применения</a:t>
            </a:r>
            <a:r>
              <a:rPr i="0" spc="-9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газовых </a:t>
            </a:r>
            <a:r>
              <a:rPr i="0" dirty="0">
                <a:latin typeface="Calibri"/>
                <a:cs typeface="Calibri"/>
              </a:rPr>
              <a:t>смесей</a:t>
            </a:r>
            <a:r>
              <a:rPr i="0" spc="-8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с</a:t>
            </a:r>
            <a:r>
              <a:rPr i="0" spc="-7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изменяемым</a:t>
            </a:r>
            <a:r>
              <a:rPr i="0" spc="-7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парциальным давлением</a:t>
            </a:r>
            <a:r>
              <a:rPr i="0" spc="-8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кислорода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567237" y="1496017"/>
            <a:ext cx="4297045" cy="4436110"/>
            <a:chOff x="4567237" y="1496017"/>
            <a:chExt cx="4297045" cy="44361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1521100"/>
              <a:ext cx="4287520" cy="39001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0" y="1519830"/>
              <a:ext cx="4288790" cy="3901440"/>
            </a:xfrm>
            <a:custGeom>
              <a:avLst/>
              <a:gdLst/>
              <a:ahLst/>
              <a:cxnLst/>
              <a:rect l="l" t="t" r="r" b="b"/>
              <a:pathLst>
                <a:path w="4288790" h="3901440">
                  <a:moveTo>
                    <a:pt x="0" y="3901439"/>
                  </a:moveTo>
                  <a:lnTo>
                    <a:pt x="4288790" y="3901439"/>
                  </a:lnTo>
                  <a:lnTo>
                    <a:pt x="4288790" y="0"/>
                  </a:lnTo>
                  <a:lnTo>
                    <a:pt x="0" y="0"/>
                  </a:lnTo>
                  <a:lnTo>
                    <a:pt x="0" y="39014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0" y="1521100"/>
              <a:ext cx="4287520" cy="3900170"/>
            </a:xfrm>
            <a:custGeom>
              <a:avLst/>
              <a:gdLst/>
              <a:ahLst/>
              <a:cxnLst/>
              <a:rect l="l" t="t" r="r" b="b"/>
              <a:pathLst>
                <a:path w="4287520" h="3900170">
                  <a:moveTo>
                    <a:pt x="2143759" y="3900170"/>
                  </a:moveTo>
                  <a:lnTo>
                    <a:pt x="0" y="3900170"/>
                  </a:lnTo>
                  <a:lnTo>
                    <a:pt x="0" y="0"/>
                  </a:lnTo>
                  <a:lnTo>
                    <a:pt x="4287520" y="0"/>
                  </a:lnTo>
                  <a:lnTo>
                    <a:pt x="4287520" y="3900170"/>
                  </a:lnTo>
                  <a:lnTo>
                    <a:pt x="2143759" y="390017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1500780"/>
              <a:ext cx="4287520" cy="390016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2000" y="1500780"/>
              <a:ext cx="4287520" cy="3900170"/>
            </a:xfrm>
            <a:custGeom>
              <a:avLst/>
              <a:gdLst/>
              <a:ahLst/>
              <a:cxnLst/>
              <a:rect l="l" t="t" r="r" b="b"/>
              <a:pathLst>
                <a:path w="4287520" h="3900170">
                  <a:moveTo>
                    <a:pt x="2143759" y="3900170"/>
                  </a:moveTo>
                  <a:lnTo>
                    <a:pt x="0" y="3900170"/>
                  </a:lnTo>
                  <a:lnTo>
                    <a:pt x="0" y="0"/>
                  </a:lnTo>
                  <a:lnTo>
                    <a:pt x="4287520" y="0"/>
                  </a:lnTo>
                  <a:lnTo>
                    <a:pt x="4287520" y="3900170"/>
                  </a:lnTo>
                  <a:lnTo>
                    <a:pt x="2143759" y="3900170"/>
                  </a:lnTo>
                  <a:close/>
                </a:path>
              </a:pathLst>
            </a:custGeom>
            <a:ln w="93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0530" y="5437780"/>
              <a:ext cx="1487170" cy="49403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538572" y="1479190"/>
            <a:ext cx="4354830" cy="43522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300"/>
              </a:spcBef>
            </a:pPr>
            <a:r>
              <a:rPr sz="1600" b="1" spc="-10" dirty="0">
                <a:solidFill>
                  <a:srgbClr val="FF0066"/>
                </a:solidFill>
                <a:latin typeface="Calibri"/>
                <a:cs typeface="Calibri"/>
              </a:rPr>
              <a:t>Действующие</a:t>
            </a:r>
            <a:r>
              <a:rPr sz="1600" b="1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66"/>
                </a:solidFill>
                <a:latin typeface="Calibri"/>
                <a:cs typeface="Calibri"/>
              </a:rPr>
              <a:t>факторы:</a:t>
            </a:r>
            <a:endParaRPr sz="1600">
              <a:latin typeface="Calibri"/>
              <a:cs typeface="Calibri"/>
            </a:endParaRPr>
          </a:p>
          <a:p>
            <a:pPr marL="467359" marR="826135" indent="-342900">
              <a:lnSpc>
                <a:spcPct val="110400"/>
              </a:lnSpc>
              <a:buFont typeface="Arial MT"/>
              <a:buChar char="•"/>
              <a:tabLst>
                <a:tab pos="490220" algn="l"/>
              </a:tabLst>
            </a:pPr>
            <a:r>
              <a:rPr sz="1600" b="1" spc="-10" dirty="0">
                <a:latin typeface="Calibri"/>
                <a:cs typeface="Calibri"/>
              </a:rPr>
              <a:t>Изменяемое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воздушное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давление 	</a:t>
            </a:r>
            <a:r>
              <a:rPr sz="1600" b="1" spc="-20" dirty="0">
                <a:latin typeface="Calibri"/>
                <a:cs typeface="Calibri"/>
              </a:rPr>
              <a:t>(20-</a:t>
            </a:r>
            <a:r>
              <a:rPr sz="1600" b="1" dirty="0">
                <a:latin typeface="Calibri"/>
                <a:cs typeface="Calibri"/>
              </a:rPr>
              <a:t>160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мм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рт.ст.)</a:t>
            </a:r>
            <a:endParaRPr sz="1600">
              <a:latin typeface="Calibri"/>
              <a:cs typeface="Calibri"/>
            </a:endParaRPr>
          </a:p>
          <a:p>
            <a:pPr marL="467359" marR="641985" indent="-342900">
              <a:lnSpc>
                <a:spcPts val="1730"/>
              </a:lnSpc>
              <a:spcBef>
                <a:spcPts val="415"/>
              </a:spcBef>
              <a:buFont typeface="Arial MT"/>
              <a:buChar char="•"/>
              <a:tabLst>
                <a:tab pos="467359" algn="l"/>
              </a:tabLst>
            </a:pPr>
            <a:r>
              <a:rPr sz="1600" b="1" spc="-10" dirty="0">
                <a:latin typeface="Calibri"/>
                <a:cs typeface="Calibri"/>
              </a:rPr>
              <a:t>Изменяемое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парциальное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давление кислорода</a:t>
            </a:r>
            <a:endParaRPr sz="1600">
              <a:latin typeface="Calibri"/>
              <a:cs typeface="Calibri"/>
            </a:endParaRPr>
          </a:p>
          <a:p>
            <a:pPr marL="467359" indent="-342900">
              <a:lnSpc>
                <a:spcPct val="100000"/>
              </a:lnSpc>
              <a:spcBef>
                <a:spcPts val="175"/>
              </a:spcBef>
              <a:buFont typeface="Arial MT"/>
              <a:buChar char="•"/>
              <a:tabLst>
                <a:tab pos="467359" algn="l"/>
              </a:tabLst>
            </a:pPr>
            <a:r>
              <a:rPr sz="1600" b="1" spc="-10" dirty="0">
                <a:latin typeface="Calibri"/>
                <a:cs typeface="Calibri"/>
              </a:rPr>
              <a:t>Отрицательные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аэроионы</a:t>
            </a:r>
            <a:endParaRPr sz="1600">
              <a:latin typeface="Calibri"/>
              <a:cs typeface="Calibri"/>
            </a:endParaRPr>
          </a:p>
          <a:p>
            <a:pPr marL="467359" indent="-3429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467359" algn="l"/>
              </a:tabLst>
            </a:pPr>
            <a:r>
              <a:rPr sz="1600" b="1" spc="-10" dirty="0">
                <a:latin typeface="Calibri"/>
                <a:cs typeface="Calibri"/>
              </a:rPr>
              <a:t>Температурный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(до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40</a:t>
            </a:r>
            <a:r>
              <a:rPr sz="1350" b="1" spc="-30" baseline="18518" dirty="0">
                <a:latin typeface="Calibri"/>
                <a:cs typeface="Calibri"/>
              </a:rPr>
              <a:t>о</a:t>
            </a:r>
            <a:r>
              <a:rPr sz="1600" b="1" spc="-20" dirty="0">
                <a:latin typeface="Calibri"/>
                <a:cs typeface="Calibri"/>
              </a:rPr>
              <a:t>С)</a:t>
            </a:r>
            <a:endParaRPr sz="1600">
              <a:latin typeface="Calibri"/>
              <a:cs typeface="Calibri"/>
            </a:endParaRPr>
          </a:p>
          <a:p>
            <a:pPr marL="124460" marR="1443990" indent="342900">
              <a:lnSpc>
                <a:spcPct val="110400"/>
              </a:lnSpc>
              <a:buFont typeface="Arial MT"/>
              <a:buChar char="•"/>
              <a:tabLst>
                <a:tab pos="467359" algn="l"/>
              </a:tabLst>
            </a:pPr>
            <a:r>
              <a:rPr sz="1600" b="1" dirty="0">
                <a:latin typeface="Calibri"/>
                <a:cs typeface="Calibri"/>
              </a:rPr>
              <a:t>Движение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воздушных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масс </a:t>
            </a:r>
            <a:r>
              <a:rPr sz="1600" b="1" spc="-10" dirty="0">
                <a:solidFill>
                  <a:srgbClr val="FF0066"/>
                </a:solidFill>
                <a:latin typeface="Calibri"/>
                <a:cs typeface="Calibri"/>
              </a:rPr>
              <a:t>Наблюдаются</a:t>
            </a:r>
            <a:r>
              <a:rPr sz="1600" b="1" spc="-4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66"/>
                </a:solidFill>
                <a:latin typeface="Calibri"/>
                <a:cs typeface="Calibri"/>
              </a:rPr>
              <a:t>улучшения:</a:t>
            </a:r>
            <a:endParaRPr sz="1600">
              <a:latin typeface="Calibri"/>
              <a:cs typeface="Calibri"/>
            </a:endParaRPr>
          </a:p>
          <a:p>
            <a:pPr marL="467359" indent="-3429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467359" algn="l"/>
              </a:tabLst>
            </a:pPr>
            <a:r>
              <a:rPr sz="1600" b="1" spc="-10" dirty="0">
                <a:latin typeface="Calibri"/>
                <a:cs typeface="Calibri"/>
              </a:rPr>
              <a:t>Периферического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кровообращения</a:t>
            </a:r>
            <a:endParaRPr sz="1600">
              <a:latin typeface="Calibri"/>
              <a:cs typeface="Calibri"/>
            </a:endParaRPr>
          </a:p>
          <a:p>
            <a:pPr marL="467359" indent="-3429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467359" algn="l"/>
              </a:tabLst>
            </a:pPr>
            <a:r>
              <a:rPr sz="1600" b="1" spc="-10" dirty="0">
                <a:latin typeface="Calibri"/>
                <a:cs typeface="Calibri"/>
              </a:rPr>
              <a:t>Кожного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дыхания</a:t>
            </a:r>
            <a:endParaRPr sz="1600">
              <a:latin typeface="Calibri"/>
              <a:cs typeface="Calibri"/>
            </a:endParaRPr>
          </a:p>
          <a:p>
            <a:pPr marL="467359" indent="-3429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467359" algn="l"/>
              </a:tabLst>
            </a:pPr>
            <a:r>
              <a:rPr sz="1600" b="1" spc="-10" dirty="0">
                <a:latin typeface="Calibri"/>
                <a:cs typeface="Calibri"/>
              </a:rPr>
              <a:t>Процессов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обмена</a:t>
            </a:r>
            <a:endParaRPr sz="1600">
              <a:latin typeface="Calibri"/>
              <a:cs typeface="Calibri"/>
            </a:endParaRPr>
          </a:p>
          <a:p>
            <a:pPr marL="467359" indent="-3429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467359" algn="l"/>
              </a:tabLst>
            </a:pPr>
            <a:r>
              <a:rPr sz="1600" b="1" spc="-10" dirty="0">
                <a:latin typeface="Calibri"/>
                <a:cs typeface="Calibri"/>
              </a:rPr>
              <a:t>Оксигенации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крови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тканей</a:t>
            </a:r>
            <a:endParaRPr sz="1600">
              <a:latin typeface="Calibri"/>
              <a:cs typeface="Calibri"/>
            </a:endParaRPr>
          </a:p>
          <a:p>
            <a:pPr marL="467359" indent="-3429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467359" algn="l"/>
              </a:tabLst>
            </a:pPr>
            <a:r>
              <a:rPr sz="1600" b="1" spc="-10" dirty="0">
                <a:latin typeface="Calibri"/>
                <a:cs typeface="Calibri"/>
              </a:rPr>
              <a:t>Функции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внешнего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</a:t>
            </a:r>
            <a:r>
              <a:rPr sz="1600" b="1" spc="-10" dirty="0">
                <a:latin typeface="Calibri"/>
                <a:cs typeface="Calibri"/>
              </a:rPr>
              <a:t> тканевого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дыхания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1600">
              <a:latin typeface="Calibri"/>
              <a:cs typeface="Calibri"/>
            </a:endParaRPr>
          </a:p>
          <a:p>
            <a:pPr marL="140589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метод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00879" y="6072780"/>
            <a:ext cx="1367790" cy="360680"/>
          </a:xfrm>
          <a:custGeom>
            <a:avLst/>
            <a:gdLst/>
            <a:ahLst/>
            <a:cxnLst/>
            <a:rect l="l" t="t" r="r" b="b"/>
            <a:pathLst>
              <a:path w="1367789" h="360679">
                <a:moveTo>
                  <a:pt x="1367790" y="0"/>
                </a:moveTo>
                <a:lnTo>
                  <a:pt x="0" y="0"/>
                </a:lnTo>
                <a:lnTo>
                  <a:pt x="0" y="360680"/>
                </a:lnTo>
                <a:lnTo>
                  <a:pt x="683260" y="360680"/>
                </a:lnTo>
                <a:lnTo>
                  <a:pt x="1367790" y="360680"/>
                </a:lnTo>
                <a:lnTo>
                  <a:pt x="1367790" y="0"/>
                </a:lnTo>
                <a:close/>
              </a:path>
            </a:pathLst>
          </a:custGeom>
          <a:solidFill>
            <a:srgbClr val="B2A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00879" y="6072780"/>
            <a:ext cx="1367790" cy="3606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340"/>
              </a:spcBef>
            </a:pPr>
            <a:r>
              <a:rPr sz="1800" b="1" spc="-10" dirty="0">
                <a:latin typeface="Calibri"/>
                <a:cs typeface="Calibri"/>
              </a:rPr>
              <a:t>общий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72250" y="6072780"/>
            <a:ext cx="1367790" cy="360680"/>
          </a:xfrm>
          <a:custGeom>
            <a:avLst/>
            <a:gdLst/>
            <a:ahLst/>
            <a:cxnLst/>
            <a:rect l="l" t="t" r="r" b="b"/>
            <a:pathLst>
              <a:path w="1367790" h="360679">
                <a:moveTo>
                  <a:pt x="1367790" y="0"/>
                </a:moveTo>
                <a:lnTo>
                  <a:pt x="0" y="0"/>
                </a:lnTo>
                <a:lnTo>
                  <a:pt x="0" y="360680"/>
                </a:lnTo>
                <a:lnTo>
                  <a:pt x="684529" y="360680"/>
                </a:lnTo>
                <a:lnTo>
                  <a:pt x="1367790" y="360680"/>
                </a:lnTo>
                <a:lnTo>
                  <a:pt x="1367790" y="0"/>
                </a:lnTo>
                <a:close/>
              </a:path>
            </a:pathLst>
          </a:custGeom>
          <a:solidFill>
            <a:srgbClr val="FF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72250" y="6072780"/>
            <a:ext cx="1367790" cy="3606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44475">
              <a:lnSpc>
                <a:spcPct val="100000"/>
              </a:lnSpc>
              <a:spcBef>
                <a:spcPts val="340"/>
              </a:spcBef>
            </a:pPr>
            <a:r>
              <a:rPr sz="1800" b="1" spc="-10" dirty="0">
                <a:latin typeface="Calibri"/>
                <a:cs typeface="Calibri"/>
              </a:rPr>
              <a:t>местный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43500" y="5859420"/>
            <a:ext cx="2078989" cy="213360"/>
          </a:xfrm>
          <a:custGeom>
            <a:avLst/>
            <a:gdLst/>
            <a:ahLst/>
            <a:cxnLst/>
            <a:rect l="l" t="t" r="r" b="b"/>
            <a:pathLst>
              <a:path w="2078990" h="213360">
                <a:moveTo>
                  <a:pt x="1071879" y="0"/>
                </a:moveTo>
                <a:lnTo>
                  <a:pt x="0" y="213360"/>
                </a:lnTo>
              </a:path>
              <a:path w="2078990" h="213360">
                <a:moveTo>
                  <a:pt x="1071879" y="0"/>
                </a:moveTo>
                <a:lnTo>
                  <a:pt x="2078990" y="21336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6870" y="4072530"/>
            <a:ext cx="3905250" cy="261874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500" y="1571900"/>
            <a:ext cx="3606800" cy="2357120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1630"/>
              </a:lnSpc>
            </a:pPr>
            <a:fld id="{81D60167-4931-47E6-BA6A-407CBD079E47}" type="slidenum">
              <a:rPr sz="1600" spc="-25" dirty="0"/>
              <a:pPr marL="57150">
                <a:lnSpc>
                  <a:spcPts val="1630"/>
                </a:lnSpc>
              </a:pPr>
              <a:t>21</a:t>
            </a:fld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C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44420"/>
            <a:ext cx="3328670" cy="8559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144420"/>
            <a:ext cx="3328670" cy="85598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70"/>
              </a:spcBef>
            </a:pPr>
            <a:r>
              <a:rPr sz="4000" i="0" spc="-10" dirty="0">
                <a:solidFill>
                  <a:srgbClr val="FFFFFF"/>
                </a:solidFill>
                <a:latin typeface="Calibri"/>
                <a:cs typeface="Calibri"/>
              </a:rPr>
              <a:t>Баротерапия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7679" y="312060"/>
            <a:ext cx="1755139" cy="762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12640" y="459380"/>
            <a:ext cx="11328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метод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6130" y="3215280"/>
            <a:ext cx="1367790" cy="431800"/>
          </a:xfrm>
          <a:custGeom>
            <a:avLst/>
            <a:gdLst/>
            <a:ahLst/>
            <a:cxnLst/>
            <a:rect l="l" t="t" r="r" b="b"/>
            <a:pathLst>
              <a:path w="1367789" h="431800">
                <a:moveTo>
                  <a:pt x="1367789" y="0"/>
                </a:moveTo>
                <a:lnTo>
                  <a:pt x="0" y="0"/>
                </a:lnTo>
                <a:lnTo>
                  <a:pt x="0" y="431800"/>
                </a:lnTo>
                <a:lnTo>
                  <a:pt x="683260" y="431800"/>
                </a:lnTo>
                <a:lnTo>
                  <a:pt x="1367789" y="431800"/>
                </a:lnTo>
                <a:lnTo>
                  <a:pt x="1367789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6130" y="3215280"/>
            <a:ext cx="1367790" cy="4318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20"/>
              </a:spcBef>
            </a:pPr>
            <a:r>
              <a:rPr sz="2800" b="1" spc="-10" dirty="0">
                <a:latin typeface="Calibri"/>
                <a:cs typeface="Calibri"/>
              </a:rPr>
              <a:t>общий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8000" y="1000400"/>
            <a:ext cx="1714500" cy="433070"/>
          </a:xfrm>
          <a:custGeom>
            <a:avLst/>
            <a:gdLst/>
            <a:ahLst/>
            <a:cxnLst/>
            <a:rect l="l" t="t" r="r" b="b"/>
            <a:pathLst>
              <a:path w="1714500" h="433069">
                <a:moveTo>
                  <a:pt x="1714500" y="0"/>
                </a:moveTo>
                <a:lnTo>
                  <a:pt x="0" y="0"/>
                </a:lnTo>
                <a:lnTo>
                  <a:pt x="0" y="433069"/>
                </a:lnTo>
                <a:lnTo>
                  <a:pt x="857250" y="433069"/>
                </a:lnTo>
                <a:lnTo>
                  <a:pt x="1714500" y="433069"/>
                </a:lnTo>
                <a:lnTo>
                  <a:pt x="1714500" y="0"/>
                </a:lnTo>
                <a:close/>
              </a:path>
            </a:pathLst>
          </a:custGeom>
          <a:solidFill>
            <a:srgbClr val="FF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58000" y="1000400"/>
            <a:ext cx="1714500" cy="43307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30"/>
              </a:spcBef>
            </a:pPr>
            <a:r>
              <a:rPr sz="2800" b="1" spc="-10" dirty="0">
                <a:latin typeface="Calibri"/>
                <a:cs typeface="Calibri"/>
              </a:rPr>
              <a:t>местный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629" y="4001410"/>
            <a:ext cx="3774440" cy="268351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914933" y="986203"/>
            <a:ext cx="7038975" cy="5329555"/>
            <a:chOff x="1914933" y="986203"/>
            <a:chExt cx="7038975" cy="5329555"/>
          </a:xfrm>
        </p:grpSpPr>
        <p:sp>
          <p:nvSpPr>
            <p:cNvPr id="13" name="object 13"/>
            <p:cNvSpPr/>
            <p:nvPr/>
          </p:nvSpPr>
          <p:spPr>
            <a:xfrm>
              <a:off x="1929130" y="1000400"/>
              <a:ext cx="4928870" cy="2143760"/>
            </a:xfrm>
            <a:custGeom>
              <a:avLst/>
              <a:gdLst/>
              <a:ahLst/>
              <a:cxnLst/>
              <a:rect l="l" t="t" r="r" b="b"/>
              <a:pathLst>
                <a:path w="4928870" h="2143760">
                  <a:moveTo>
                    <a:pt x="3356609" y="0"/>
                  </a:moveTo>
                  <a:lnTo>
                    <a:pt x="0" y="2143760"/>
                  </a:lnTo>
                </a:path>
                <a:path w="4928870" h="2143760">
                  <a:moveTo>
                    <a:pt x="3429000" y="0"/>
                  </a:moveTo>
                  <a:lnTo>
                    <a:pt x="4928870" y="28701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2250" y="3286400"/>
              <a:ext cx="2381250" cy="30289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9000" y="1573170"/>
              <a:ext cx="3914140" cy="2357120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1630"/>
              </a:lnSpc>
            </a:pPr>
            <a:fld id="{81D60167-4931-47E6-BA6A-407CBD079E47}" type="slidenum">
              <a:rPr sz="1600" spc="-25" dirty="0"/>
              <a:pPr marL="57150">
                <a:lnSpc>
                  <a:spcPts val="1630"/>
                </a:lnSpc>
              </a:pPr>
              <a:t>22</a:t>
            </a:fld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C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44420"/>
            <a:ext cx="3328670" cy="8559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70"/>
              </a:spcBef>
            </a:pPr>
            <a:r>
              <a:rPr sz="4000" i="0" spc="-10" dirty="0">
                <a:solidFill>
                  <a:srgbClr val="FFFFFF"/>
                </a:solidFill>
                <a:latin typeface="Calibri"/>
                <a:cs typeface="Calibri"/>
              </a:rPr>
              <a:t>Баротерапия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67077" y="1139238"/>
            <a:ext cx="4652645" cy="601345"/>
            <a:chOff x="2567077" y="1139238"/>
            <a:chExt cx="4652645" cy="6013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1749" y="1164230"/>
              <a:ext cx="4643120" cy="5715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71749" y="1164230"/>
              <a:ext cx="4643120" cy="571500"/>
            </a:xfrm>
            <a:custGeom>
              <a:avLst/>
              <a:gdLst/>
              <a:ahLst/>
              <a:cxnLst/>
              <a:rect l="l" t="t" r="r" b="b"/>
              <a:pathLst>
                <a:path w="4643120" h="571500">
                  <a:moveTo>
                    <a:pt x="0" y="571500"/>
                  </a:moveTo>
                  <a:lnTo>
                    <a:pt x="4643120" y="571500"/>
                  </a:lnTo>
                  <a:lnTo>
                    <a:pt x="464312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71749" y="1164230"/>
              <a:ext cx="4643120" cy="571500"/>
            </a:xfrm>
            <a:custGeom>
              <a:avLst/>
              <a:gdLst/>
              <a:ahLst/>
              <a:cxnLst/>
              <a:rect l="l" t="t" r="r" b="b"/>
              <a:pathLst>
                <a:path w="4643120" h="571500">
                  <a:moveTo>
                    <a:pt x="232156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4643120" y="0"/>
                  </a:lnTo>
                  <a:lnTo>
                    <a:pt x="4643120" y="571500"/>
                  </a:lnTo>
                  <a:lnTo>
                    <a:pt x="2321560" y="5715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1749" y="1143910"/>
              <a:ext cx="4643120" cy="5702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71749" y="1143910"/>
              <a:ext cx="4643120" cy="571500"/>
            </a:xfrm>
            <a:custGeom>
              <a:avLst/>
              <a:gdLst/>
              <a:ahLst/>
              <a:cxnLst/>
              <a:rect l="l" t="t" r="r" b="b"/>
              <a:pathLst>
                <a:path w="4643120" h="571500">
                  <a:moveTo>
                    <a:pt x="232156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4643120" y="0"/>
                  </a:lnTo>
                  <a:lnTo>
                    <a:pt x="4643120" y="571500"/>
                  </a:lnTo>
                  <a:lnTo>
                    <a:pt x="2321560" y="571500"/>
                  </a:lnTo>
                  <a:close/>
                </a:path>
              </a:pathLst>
            </a:custGeom>
            <a:ln w="93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76422" y="1173120"/>
            <a:ext cx="46342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Лечебное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действие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5750" y="2072280"/>
            <a:ext cx="3572510" cy="500380"/>
          </a:xfrm>
          <a:custGeom>
            <a:avLst/>
            <a:gdLst/>
            <a:ahLst/>
            <a:cxnLst/>
            <a:rect l="l" t="t" r="r" b="b"/>
            <a:pathLst>
              <a:path w="3572510" h="500380">
                <a:moveTo>
                  <a:pt x="3572510" y="0"/>
                </a:moveTo>
                <a:lnTo>
                  <a:pt x="0" y="0"/>
                </a:lnTo>
                <a:lnTo>
                  <a:pt x="0" y="500380"/>
                </a:lnTo>
                <a:lnTo>
                  <a:pt x="1785620" y="500380"/>
                </a:lnTo>
                <a:lnTo>
                  <a:pt x="3572510" y="500380"/>
                </a:lnTo>
                <a:lnTo>
                  <a:pt x="3572510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5750" y="2072280"/>
            <a:ext cx="3572510" cy="5003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530"/>
              </a:spcBef>
            </a:pPr>
            <a:r>
              <a:rPr sz="2400" b="1" spc="-10" dirty="0">
                <a:latin typeface="Calibri"/>
                <a:cs typeface="Calibri"/>
              </a:rPr>
              <a:t>противовоспалительное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15000" y="2072280"/>
            <a:ext cx="3214370" cy="500380"/>
          </a:xfrm>
          <a:custGeom>
            <a:avLst/>
            <a:gdLst/>
            <a:ahLst/>
            <a:cxnLst/>
            <a:rect l="l" t="t" r="r" b="b"/>
            <a:pathLst>
              <a:path w="3214370" h="500380">
                <a:moveTo>
                  <a:pt x="3214370" y="0"/>
                </a:moveTo>
                <a:lnTo>
                  <a:pt x="0" y="0"/>
                </a:lnTo>
                <a:lnTo>
                  <a:pt x="0" y="500380"/>
                </a:lnTo>
                <a:lnTo>
                  <a:pt x="1607820" y="500380"/>
                </a:lnTo>
                <a:lnTo>
                  <a:pt x="3214370" y="500380"/>
                </a:lnTo>
                <a:lnTo>
                  <a:pt x="3214370" y="0"/>
                </a:lnTo>
                <a:close/>
              </a:path>
            </a:pathLst>
          </a:custGeom>
          <a:solidFill>
            <a:srgbClr val="FF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15000" y="2072280"/>
            <a:ext cx="3214370" cy="5003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530"/>
              </a:spcBef>
            </a:pPr>
            <a:r>
              <a:rPr sz="2400" b="1" spc="-10" dirty="0">
                <a:latin typeface="Calibri"/>
                <a:cs typeface="Calibri"/>
              </a:rPr>
              <a:t>спазмолитическое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5750" y="1772242"/>
            <a:ext cx="5443855" cy="2458085"/>
            <a:chOff x="285750" y="1772242"/>
            <a:chExt cx="5443855" cy="2458085"/>
          </a:xfrm>
        </p:grpSpPr>
        <p:sp>
          <p:nvSpPr>
            <p:cNvPr id="17" name="object 17"/>
            <p:cNvSpPr/>
            <p:nvPr/>
          </p:nvSpPr>
          <p:spPr>
            <a:xfrm>
              <a:off x="3858259" y="1786530"/>
              <a:ext cx="1856739" cy="2429510"/>
            </a:xfrm>
            <a:custGeom>
              <a:avLst/>
              <a:gdLst/>
              <a:ahLst/>
              <a:cxnLst/>
              <a:rect l="l" t="t" r="r" b="b"/>
              <a:pathLst>
                <a:path w="1856739" h="2429510">
                  <a:moveTo>
                    <a:pt x="784860" y="0"/>
                  </a:moveTo>
                  <a:lnTo>
                    <a:pt x="784860" y="2429510"/>
                  </a:lnTo>
                </a:path>
                <a:path w="1856739" h="2429510">
                  <a:moveTo>
                    <a:pt x="0" y="500380"/>
                  </a:moveTo>
                  <a:lnTo>
                    <a:pt x="1856739" y="5003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5750" y="2858410"/>
              <a:ext cx="3572510" cy="500380"/>
            </a:xfrm>
            <a:custGeom>
              <a:avLst/>
              <a:gdLst/>
              <a:ahLst/>
              <a:cxnLst/>
              <a:rect l="l" t="t" r="r" b="b"/>
              <a:pathLst>
                <a:path w="3572510" h="500379">
                  <a:moveTo>
                    <a:pt x="3572510" y="0"/>
                  </a:moveTo>
                  <a:lnTo>
                    <a:pt x="0" y="0"/>
                  </a:lnTo>
                  <a:lnTo>
                    <a:pt x="0" y="500379"/>
                  </a:lnTo>
                  <a:lnTo>
                    <a:pt x="1785620" y="500379"/>
                  </a:lnTo>
                  <a:lnTo>
                    <a:pt x="3572510" y="500379"/>
                  </a:lnTo>
                  <a:lnTo>
                    <a:pt x="3572510" y="0"/>
                  </a:lnTo>
                  <a:close/>
                </a:path>
              </a:pathLst>
            </a:custGeom>
            <a:solidFill>
              <a:srgbClr val="548D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85750" y="2858410"/>
            <a:ext cx="3572510" cy="5003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875030">
              <a:lnSpc>
                <a:spcPct val="100000"/>
              </a:lnSpc>
              <a:spcBef>
                <a:spcPts val="530"/>
              </a:spcBef>
            </a:pPr>
            <a:r>
              <a:rPr sz="2400" b="1" spc="-10" dirty="0">
                <a:latin typeface="Calibri"/>
                <a:cs typeface="Calibri"/>
              </a:rPr>
              <a:t>вазоактивное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99079" y="4157620"/>
            <a:ext cx="3688079" cy="62738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547109" y="4270650"/>
            <a:ext cx="2188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противоотечное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843972" y="2858410"/>
            <a:ext cx="5085715" cy="500380"/>
            <a:chOff x="3843972" y="2858410"/>
            <a:chExt cx="5085715" cy="500380"/>
          </a:xfrm>
        </p:grpSpPr>
        <p:sp>
          <p:nvSpPr>
            <p:cNvPr id="23" name="object 23"/>
            <p:cNvSpPr/>
            <p:nvPr/>
          </p:nvSpPr>
          <p:spPr>
            <a:xfrm>
              <a:off x="3858259" y="3144160"/>
              <a:ext cx="1856739" cy="0"/>
            </a:xfrm>
            <a:custGeom>
              <a:avLst/>
              <a:gdLst/>
              <a:ahLst/>
              <a:cxnLst/>
              <a:rect l="l" t="t" r="r" b="b"/>
              <a:pathLst>
                <a:path w="1856739">
                  <a:moveTo>
                    <a:pt x="0" y="0"/>
                  </a:moveTo>
                  <a:lnTo>
                    <a:pt x="185673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4999" y="2858410"/>
              <a:ext cx="3214370" cy="500380"/>
            </a:xfrm>
            <a:custGeom>
              <a:avLst/>
              <a:gdLst/>
              <a:ahLst/>
              <a:cxnLst/>
              <a:rect l="l" t="t" r="r" b="b"/>
              <a:pathLst>
                <a:path w="3214370" h="500379">
                  <a:moveTo>
                    <a:pt x="3214370" y="0"/>
                  </a:moveTo>
                  <a:lnTo>
                    <a:pt x="0" y="0"/>
                  </a:lnTo>
                  <a:lnTo>
                    <a:pt x="0" y="500379"/>
                  </a:lnTo>
                  <a:lnTo>
                    <a:pt x="1607820" y="500379"/>
                  </a:lnTo>
                  <a:lnTo>
                    <a:pt x="3214370" y="500379"/>
                  </a:lnTo>
                  <a:lnTo>
                    <a:pt x="321437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715000" y="2858410"/>
            <a:ext cx="3214370" cy="50038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509270">
              <a:lnSpc>
                <a:spcPct val="100000"/>
              </a:lnSpc>
              <a:spcBef>
                <a:spcPts val="530"/>
              </a:spcBef>
            </a:pPr>
            <a:r>
              <a:rPr sz="2400" b="1" spc="-10" dirty="0">
                <a:latin typeface="Calibri"/>
                <a:cs typeface="Calibri"/>
              </a:rPr>
              <a:t>метаболическое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6870" y="3501030"/>
            <a:ext cx="8324850" cy="2857500"/>
            <a:chOff x="356870" y="3501030"/>
            <a:chExt cx="8324850" cy="285750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870" y="3714390"/>
              <a:ext cx="2336800" cy="15722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3370" y="3501030"/>
              <a:ext cx="2038350" cy="2857500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1630"/>
              </a:lnSpc>
            </a:pPr>
            <a:fld id="{81D60167-4931-47E6-BA6A-407CBD079E47}" type="slidenum">
              <a:rPr sz="1600" spc="-25" dirty="0"/>
              <a:pPr marL="57150">
                <a:lnSpc>
                  <a:spcPts val="1630"/>
                </a:lnSpc>
              </a:pPr>
              <a:t>23</a:t>
            </a:fld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C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44420"/>
            <a:ext cx="3328670" cy="8559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70"/>
              </a:spcBef>
            </a:pPr>
            <a:r>
              <a:rPr sz="4000" i="0" spc="-10" dirty="0">
                <a:solidFill>
                  <a:srgbClr val="FFFFFF"/>
                </a:solidFill>
                <a:latin typeface="Calibri"/>
                <a:cs typeface="Calibri"/>
              </a:rPr>
              <a:t>Баротерапия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2197" y="1210358"/>
            <a:ext cx="8582025" cy="4938395"/>
            <a:chOff x="352197" y="1210358"/>
            <a:chExt cx="8582025" cy="49383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869" y="1236620"/>
              <a:ext cx="8571230" cy="49072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6869" y="1235350"/>
              <a:ext cx="8572500" cy="4908550"/>
            </a:xfrm>
            <a:custGeom>
              <a:avLst/>
              <a:gdLst/>
              <a:ahLst/>
              <a:cxnLst/>
              <a:rect l="l" t="t" r="r" b="b"/>
              <a:pathLst>
                <a:path w="8572500" h="4908550">
                  <a:moveTo>
                    <a:pt x="0" y="4908550"/>
                  </a:moveTo>
                  <a:lnTo>
                    <a:pt x="8572500" y="4908550"/>
                  </a:lnTo>
                  <a:lnTo>
                    <a:pt x="8572500" y="0"/>
                  </a:lnTo>
                  <a:lnTo>
                    <a:pt x="0" y="0"/>
                  </a:lnTo>
                  <a:lnTo>
                    <a:pt x="0" y="49085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869" y="1235350"/>
              <a:ext cx="8572500" cy="4908550"/>
            </a:xfrm>
            <a:custGeom>
              <a:avLst/>
              <a:gdLst/>
              <a:ahLst/>
              <a:cxnLst/>
              <a:rect l="l" t="t" r="r" b="b"/>
              <a:pathLst>
                <a:path w="8572500" h="4908550">
                  <a:moveTo>
                    <a:pt x="4286250" y="4908550"/>
                  </a:moveTo>
                  <a:lnTo>
                    <a:pt x="0" y="4908550"/>
                  </a:lnTo>
                  <a:lnTo>
                    <a:pt x="0" y="0"/>
                  </a:lnTo>
                  <a:lnTo>
                    <a:pt x="8572500" y="0"/>
                  </a:lnTo>
                  <a:lnTo>
                    <a:pt x="8572500" y="4908550"/>
                  </a:lnTo>
                  <a:lnTo>
                    <a:pt x="4286250" y="490855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869" y="1216300"/>
              <a:ext cx="8571230" cy="49072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6869" y="1215030"/>
              <a:ext cx="8572500" cy="4908550"/>
            </a:xfrm>
            <a:custGeom>
              <a:avLst/>
              <a:gdLst/>
              <a:ahLst/>
              <a:cxnLst/>
              <a:rect l="l" t="t" r="r" b="b"/>
              <a:pathLst>
                <a:path w="8572500" h="4908550">
                  <a:moveTo>
                    <a:pt x="4286250" y="4908550"/>
                  </a:moveTo>
                  <a:lnTo>
                    <a:pt x="0" y="4908550"/>
                  </a:lnTo>
                  <a:lnTo>
                    <a:pt x="0" y="0"/>
                  </a:lnTo>
                  <a:lnTo>
                    <a:pt x="8572500" y="0"/>
                  </a:lnTo>
                  <a:lnTo>
                    <a:pt x="8572500" y="4908550"/>
                  </a:lnTo>
                  <a:lnTo>
                    <a:pt x="4286250" y="4908550"/>
                  </a:lnTo>
                  <a:close/>
                </a:path>
              </a:pathLst>
            </a:custGeom>
            <a:ln w="93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34340" y="1249320"/>
            <a:ext cx="8374380" cy="3133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Показания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к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назначению</a:t>
            </a:r>
            <a:endParaRPr sz="32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buChar char="-"/>
              <a:tabLst>
                <a:tab pos="201295" algn="l"/>
              </a:tabLst>
            </a:pPr>
            <a:r>
              <a:rPr sz="2800" b="1" spc="-10" dirty="0">
                <a:latin typeface="Calibri"/>
                <a:cs typeface="Calibri"/>
              </a:rPr>
              <a:t>Эндартериит</a:t>
            </a:r>
            <a:endParaRPr sz="2800">
              <a:latin typeface="Calibri"/>
              <a:cs typeface="Calibri"/>
            </a:endParaRPr>
          </a:p>
          <a:p>
            <a:pPr marL="12700" marR="5080" indent="188595">
              <a:lnSpc>
                <a:spcPct val="100000"/>
              </a:lnSpc>
              <a:buChar char="-"/>
              <a:tabLst>
                <a:tab pos="201295" algn="l"/>
              </a:tabLst>
            </a:pPr>
            <a:r>
              <a:rPr sz="2800" b="1" spc="-25" dirty="0">
                <a:latin typeface="Calibri"/>
                <a:cs typeface="Calibri"/>
              </a:rPr>
              <a:t>Расстройство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кровообращения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конечностей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пред-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и послеоперационный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период</a:t>
            </a:r>
            <a:endParaRPr sz="28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buChar char="-"/>
              <a:tabLst>
                <a:tab pos="201295" algn="l"/>
              </a:tabLst>
            </a:pPr>
            <a:r>
              <a:rPr sz="2800" b="1" spc="-45" dirty="0">
                <a:latin typeface="Calibri"/>
                <a:cs typeface="Calibri"/>
              </a:rPr>
              <a:t>Диабетические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поражения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сосудов</a:t>
            </a:r>
            <a:endParaRPr sz="2800">
              <a:latin typeface="Calibri"/>
              <a:cs typeface="Calibri"/>
            </a:endParaRPr>
          </a:p>
          <a:p>
            <a:pPr marL="38735" algn="ctr">
              <a:lnSpc>
                <a:spcPct val="100000"/>
              </a:lnSpc>
              <a:spcBef>
                <a:spcPts val="3350"/>
              </a:spcBef>
            </a:pP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Частные</a:t>
            </a:r>
            <a:r>
              <a:rPr sz="3200" b="1" spc="-7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противопоказания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1630"/>
              </a:lnSpc>
            </a:pPr>
            <a:fld id="{81D60167-4931-47E6-BA6A-407CBD079E47}" type="slidenum">
              <a:rPr sz="1600" spc="-25" dirty="0"/>
              <a:pPr marL="57150">
                <a:lnSpc>
                  <a:spcPts val="1630"/>
                </a:lnSpc>
              </a:pPr>
              <a:t>24</a:t>
            </a:fld>
            <a:endParaRPr sz="1600"/>
          </a:p>
        </p:txBody>
      </p:sp>
      <p:sp>
        <p:nvSpPr>
          <p:cNvPr id="12" name="object 12"/>
          <p:cNvSpPr txBox="1"/>
          <p:nvPr/>
        </p:nvSpPr>
        <p:spPr>
          <a:xfrm>
            <a:off x="408940" y="4357010"/>
            <a:ext cx="23196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spc="-37" baseline="8928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Атеросклероз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8940" y="5210450"/>
            <a:ext cx="25025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200" spc="-37" baseline="8928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Тромбофлебит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91940" y="4357010"/>
            <a:ext cx="420751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marR="5080" indent="-188595">
              <a:lnSpc>
                <a:spcPct val="100000"/>
              </a:lnSpc>
              <a:spcBef>
                <a:spcPts val="100"/>
              </a:spcBef>
              <a:buChar char="-"/>
              <a:tabLst>
                <a:tab pos="232410" algn="l"/>
              </a:tabLst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Активный</a:t>
            </a:r>
            <a:r>
              <a:rPr sz="280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туберкулезный 	процесс</a:t>
            </a:r>
            <a:endParaRPr sz="2800">
              <a:latin typeface="Calibri"/>
              <a:cs typeface="Calibri"/>
            </a:endParaRPr>
          </a:p>
          <a:p>
            <a:pPr marL="201295" marR="667385" indent="-188595">
              <a:lnSpc>
                <a:spcPct val="100000"/>
              </a:lnSpc>
              <a:buChar char="-"/>
              <a:tabLst>
                <a:tab pos="23241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Воспалительные 	заболевания</a:t>
            </a:r>
            <a:r>
              <a:rPr sz="28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сосудов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5B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570" y="342540"/>
            <a:ext cx="3474720" cy="7442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4970" y="479700"/>
            <a:ext cx="2922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00AFEF"/>
                </a:solidFill>
                <a:latin typeface="Calibri"/>
                <a:cs typeface="Calibri"/>
              </a:rPr>
              <a:t>Аэрозольтерапия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8977" y="1281387"/>
            <a:ext cx="2009775" cy="530225"/>
            <a:chOff x="708977" y="1281387"/>
            <a:chExt cx="2009775" cy="5302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739" y="1307740"/>
              <a:ext cx="2000249" cy="4991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13740" y="1306470"/>
              <a:ext cx="2000250" cy="500380"/>
            </a:xfrm>
            <a:custGeom>
              <a:avLst/>
              <a:gdLst/>
              <a:ahLst/>
              <a:cxnLst/>
              <a:rect l="l" t="t" r="r" b="b"/>
              <a:pathLst>
                <a:path w="2000250" h="500380">
                  <a:moveTo>
                    <a:pt x="0" y="500379"/>
                  </a:moveTo>
                  <a:lnTo>
                    <a:pt x="2000250" y="500379"/>
                  </a:lnTo>
                  <a:lnTo>
                    <a:pt x="2000250" y="0"/>
                  </a:lnTo>
                  <a:lnTo>
                    <a:pt x="0" y="0"/>
                  </a:lnTo>
                  <a:lnTo>
                    <a:pt x="0" y="5003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3740" y="1306470"/>
              <a:ext cx="2000250" cy="500380"/>
            </a:xfrm>
            <a:custGeom>
              <a:avLst/>
              <a:gdLst/>
              <a:ahLst/>
              <a:cxnLst/>
              <a:rect l="l" t="t" r="r" b="b"/>
              <a:pathLst>
                <a:path w="2000250" h="500380">
                  <a:moveTo>
                    <a:pt x="1000760" y="500380"/>
                  </a:moveTo>
                  <a:lnTo>
                    <a:pt x="0" y="500380"/>
                  </a:lnTo>
                  <a:lnTo>
                    <a:pt x="0" y="0"/>
                  </a:lnTo>
                  <a:lnTo>
                    <a:pt x="2000250" y="0"/>
                  </a:lnTo>
                  <a:lnTo>
                    <a:pt x="2000250" y="500380"/>
                  </a:lnTo>
                  <a:lnTo>
                    <a:pt x="1000760" y="50038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739" y="1287420"/>
              <a:ext cx="2000249" cy="4991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13740" y="1286150"/>
              <a:ext cx="2000250" cy="500380"/>
            </a:xfrm>
            <a:custGeom>
              <a:avLst/>
              <a:gdLst/>
              <a:ahLst/>
              <a:cxnLst/>
              <a:rect l="l" t="t" r="r" b="b"/>
              <a:pathLst>
                <a:path w="2000250" h="500380">
                  <a:moveTo>
                    <a:pt x="1000760" y="500379"/>
                  </a:moveTo>
                  <a:lnTo>
                    <a:pt x="0" y="500379"/>
                  </a:lnTo>
                  <a:lnTo>
                    <a:pt x="0" y="0"/>
                  </a:lnTo>
                  <a:lnTo>
                    <a:pt x="2000250" y="0"/>
                  </a:lnTo>
                  <a:lnTo>
                    <a:pt x="2000250" y="500379"/>
                  </a:lnTo>
                  <a:lnTo>
                    <a:pt x="1000760" y="500379"/>
                  </a:lnTo>
                  <a:close/>
                </a:path>
              </a:pathLst>
            </a:custGeom>
            <a:ln w="93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18412" y="1386480"/>
            <a:ext cx="1991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ИСКУССТВЕННАЯ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3740" y="1786530"/>
            <a:ext cx="2000250" cy="1286510"/>
          </a:xfrm>
          <a:custGeom>
            <a:avLst/>
            <a:gdLst/>
            <a:ahLst/>
            <a:cxnLst/>
            <a:rect l="l" t="t" r="r" b="b"/>
            <a:pathLst>
              <a:path w="2000250" h="1286510">
                <a:moveTo>
                  <a:pt x="2000250" y="0"/>
                </a:moveTo>
                <a:lnTo>
                  <a:pt x="0" y="0"/>
                </a:lnTo>
                <a:lnTo>
                  <a:pt x="0" y="1286510"/>
                </a:lnTo>
                <a:lnTo>
                  <a:pt x="1000760" y="1286510"/>
                </a:lnTo>
                <a:lnTo>
                  <a:pt x="2000250" y="1286510"/>
                </a:lnTo>
                <a:lnTo>
                  <a:pt x="2000250" y="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3740" y="1786530"/>
            <a:ext cx="2000250" cy="1330325"/>
          </a:xfrm>
          <a:prstGeom prst="rect">
            <a:avLst/>
          </a:prstGeom>
          <a:ln w="25518">
            <a:solidFill>
              <a:srgbClr val="375C89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9535" marR="153670">
              <a:lnSpc>
                <a:spcPct val="100099"/>
              </a:lnSpc>
              <a:spcBef>
                <a:spcPts val="254"/>
              </a:spcBef>
            </a:pPr>
            <a:r>
              <a:rPr sz="2000" b="1" spc="-10" dirty="0">
                <a:latin typeface="Calibri"/>
                <a:cs typeface="Calibri"/>
              </a:rPr>
              <a:t>воздух, насыщенный лекарственным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веществами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09357" y="3710897"/>
            <a:ext cx="2080895" cy="528955"/>
            <a:chOff x="1209357" y="3710897"/>
            <a:chExt cx="2080895" cy="52895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4119" y="3735980"/>
              <a:ext cx="2070100" cy="49911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14119" y="3735980"/>
              <a:ext cx="2072639" cy="500380"/>
            </a:xfrm>
            <a:custGeom>
              <a:avLst/>
              <a:gdLst/>
              <a:ahLst/>
              <a:cxnLst/>
              <a:rect l="l" t="t" r="r" b="b"/>
              <a:pathLst>
                <a:path w="2072639" h="500379">
                  <a:moveTo>
                    <a:pt x="0" y="500380"/>
                  </a:moveTo>
                  <a:lnTo>
                    <a:pt x="2072639" y="500380"/>
                  </a:lnTo>
                  <a:lnTo>
                    <a:pt x="2072639" y="0"/>
                  </a:lnTo>
                  <a:lnTo>
                    <a:pt x="0" y="0"/>
                  </a:lnTo>
                  <a:lnTo>
                    <a:pt x="0" y="50038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4119" y="3735980"/>
              <a:ext cx="2071370" cy="499109"/>
            </a:xfrm>
            <a:custGeom>
              <a:avLst/>
              <a:gdLst/>
              <a:ahLst/>
              <a:cxnLst/>
              <a:rect l="l" t="t" r="r" b="b"/>
              <a:pathLst>
                <a:path w="2071370" h="499110">
                  <a:moveTo>
                    <a:pt x="1036319" y="499110"/>
                  </a:moveTo>
                  <a:lnTo>
                    <a:pt x="0" y="499110"/>
                  </a:lnTo>
                  <a:lnTo>
                    <a:pt x="0" y="0"/>
                  </a:lnTo>
                  <a:lnTo>
                    <a:pt x="2071370" y="0"/>
                  </a:lnTo>
                  <a:lnTo>
                    <a:pt x="2071370" y="499110"/>
                  </a:lnTo>
                  <a:lnTo>
                    <a:pt x="1036319" y="49911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4119" y="3715660"/>
              <a:ext cx="2070100" cy="49911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214119" y="3715660"/>
              <a:ext cx="2071370" cy="500380"/>
            </a:xfrm>
            <a:custGeom>
              <a:avLst/>
              <a:gdLst/>
              <a:ahLst/>
              <a:cxnLst/>
              <a:rect l="l" t="t" r="r" b="b"/>
              <a:pathLst>
                <a:path w="2071370" h="500379">
                  <a:moveTo>
                    <a:pt x="1036319" y="500379"/>
                  </a:moveTo>
                  <a:lnTo>
                    <a:pt x="0" y="500379"/>
                  </a:lnTo>
                  <a:lnTo>
                    <a:pt x="0" y="0"/>
                  </a:lnTo>
                  <a:lnTo>
                    <a:pt x="2071370" y="0"/>
                  </a:lnTo>
                  <a:lnTo>
                    <a:pt x="2071370" y="500379"/>
                  </a:lnTo>
                  <a:lnTo>
                    <a:pt x="1036319" y="500379"/>
                  </a:lnTo>
                  <a:close/>
                </a:path>
              </a:pathLst>
            </a:custGeom>
            <a:ln w="9344">
              <a:solidFill>
                <a:srgbClr val="45A9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18792" y="3815990"/>
            <a:ext cx="2062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ЕСТЕСТВЕННАЯ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14119" y="4216040"/>
            <a:ext cx="2071370" cy="928369"/>
          </a:xfrm>
          <a:custGeom>
            <a:avLst/>
            <a:gdLst/>
            <a:ahLst/>
            <a:cxnLst/>
            <a:rect l="l" t="t" r="r" b="b"/>
            <a:pathLst>
              <a:path w="2071370" h="928370">
                <a:moveTo>
                  <a:pt x="2071370" y="0"/>
                </a:moveTo>
                <a:lnTo>
                  <a:pt x="0" y="0"/>
                </a:lnTo>
                <a:lnTo>
                  <a:pt x="0" y="928369"/>
                </a:lnTo>
                <a:lnTo>
                  <a:pt x="1036319" y="928369"/>
                </a:lnTo>
                <a:lnTo>
                  <a:pt x="2071370" y="928369"/>
                </a:lnTo>
                <a:lnTo>
                  <a:pt x="2071370" y="0"/>
                </a:lnTo>
                <a:close/>
              </a:path>
            </a:pathLst>
          </a:custGeom>
          <a:solidFill>
            <a:srgbClr val="B6D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14119" y="4216040"/>
            <a:ext cx="2071370" cy="928369"/>
          </a:xfrm>
          <a:prstGeom prst="rect">
            <a:avLst/>
          </a:prstGeom>
          <a:ln w="25518">
            <a:solidFill>
              <a:srgbClr val="375C89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222250" marR="216535" indent="-635" algn="ctr">
              <a:lnSpc>
                <a:spcPct val="100000"/>
              </a:lnSpc>
              <a:spcBef>
                <a:spcPts val="60"/>
              </a:spcBef>
            </a:pPr>
            <a:r>
              <a:rPr sz="2000" b="1" spc="-10" dirty="0">
                <a:latin typeface="Calibri"/>
                <a:cs typeface="Calibri"/>
              </a:rPr>
              <a:t>Морской, Горный, </a:t>
            </a:r>
            <a:r>
              <a:rPr sz="2000" b="1" dirty="0">
                <a:latin typeface="Calibri"/>
                <a:cs typeface="Calibri"/>
              </a:rPr>
              <a:t>Лесной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воздух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8770" y="822600"/>
            <a:ext cx="5734050" cy="3216910"/>
            <a:chOff x="318770" y="822600"/>
            <a:chExt cx="5734050" cy="3216910"/>
          </a:xfrm>
        </p:grpSpPr>
        <p:sp>
          <p:nvSpPr>
            <p:cNvPr id="24" name="object 24"/>
            <p:cNvSpPr/>
            <p:nvPr/>
          </p:nvSpPr>
          <p:spPr>
            <a:xfrm>
              <a:off x="356870" y="1000400"/>
              <a:ext cx="857250" cy="3001010"/>
            </a:xfrm>
            <a:custGeom>
              <a:avLst/>
              <a:gdLst/>
              <a:ahLst/>
              <a:cxnLst/>
              <a:rect l="l" t="t" r="r" b="b"/>
              <a:pathLst>
                <a:path w="857250" h="3001010">
                  <a:moveTo>
                    <a:pt x="0" y="0"/>
                  </a:moveTo>
                  <a:lnTo>
                    <a:pt x="0" y="3001010"/>
                  </a:lnTo>
                </a:path>
                <a:path w="857250" h="3001010">
                  <a:moveTo>
                    <a:pt x="356870" y="572769"/>
                  </a:moveTo>
                  <a:lnTo>
                    <a:pt x="0" y="572769"/>
                  </a:lnTo>
                </a:path>
                <a:path w="857250" h="3001010">
                  <a:moveTo>
                    <a:pt x="857250" y="3001010"/>
                  </a:moveTo>
                  <a:lnTo>
                    <a:pt x="0" y="3001010"/>
                  </a:lnTo>
                </a:path>
              </a:pathLst>
            </a:custGeom>
            <a:ln w="76194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11549" y="822600"/>
              <a:ext cx="2541270" cy="53721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326890" y="922930"/>
            <a:ext cx="916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аэрозоль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11550" y="1391560"/>
            <a:ext cx="2541270" cy="54102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943350" y="1494430"/>
            <a:ext cx="1684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электроаэрозоль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62020" y="1890670"/>
            <a:ext cx="2640329" cy="542289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3657600" y="1993540"/>
            <a:ext cx="2254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гидроэлектроаэрозоль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11550" y="2391050"/>
            <a:ext cx="2541270" cy="542289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187190" y="2493920"/>
            <a:ext cx="1196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УЗ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аэрозоль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11550" y="2890160"/>
            <a:ext cx="2541270" cy="542289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4069079" y="2994300"/>
            <a:ext cx="143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аромотерапия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675889" y="1044215"/>
            <a:ext cx="5472430" cy="2128520"/>
            <a:chOff x="2675889" y="1044215"/>
            <a:chExt cx="5472430" cy="2128520"/>
          </a:xfrm>
        </p:grpSpPr>
        <p:sp>
          <p:nvSpPr>
            <p:cNvPr id="36" name="object 36"/>
            <p:cNvSpPr/>
            <p:nvPr/>
          </p:nvSpPr>
          <p:spPr>
            <a:xfrm>
              <a:off x="3285489" y="1072790"/>
              <a:ext cx="287020" cy="2071370"/>
            </a:xfrm>
            <a:custGeom>
              <a:avLst/>
              <a:gdLst/>
              <a:ahLst/>
              <a:cxnLst/>
              <a:rect l="l" t="t" r="r" b="b"/>
              <a:pathLst>
                <a:path w="287020" h="2071370">
                  <a:moveTo>
                    <a:pt x="287020" y="0"/>
                  </a:moveTo>
                  <a:lnTo>
                    <a:pt x="0" y="0"/>
                  </a:lnTo>
                </a:path>
                <a:path w="287020" h="2071370">
                  <a:moveTo>
                    <a:pt x="287020" y="642620"/>
                  </a:moveTo>
                  <a:lnTo>
                    <a:pt x="0" y="642620"/>
                  </a:lnTo>
                </a:path>
                <a:path w="287020" h="2071370">
                  <a:moveTo>
                    <a:pt x="287020" y="1070610"/>
                  </a:moveTo>
                  <a:lnTo>
                    <a:pt x="0" y="1070610"/>
                  </a:lnTo>
                </a:path>
                <a:path w="287020" h="2071370">
                  <a:moveTo>
                    <a:pt x="287020" y="1643379"/>
                  </a:moveTo>
                  <a:lnTo>
                    <a:pt x="0" y="1643379"/>
                  </a:lnTo>
                </a:path>
                <a:path w="287020" h="2071370">
                  <a:moveTo>
                    <a:pt x="287020" y="2071370"/>
                  </a:moveTo>
                  <a:lnTo>
                    <a:pt x="0" y="2071370"/>
                  </a:lnTo>
                </a:path>
              </a:pathLst>
            </a:custGeom>
            <a:ln w="57146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85489" y="1072790"/>
              <a:ext cx="0" cy="2071370"/>
            </a:xfrm>
            <a:custGeom>
              <a:avLst/>
              <a:gdLst/>
              <a:ahLst/>
              <a:cxnLst/>
              <a:rect l="l" t="t" r="r" b="b"/>
              <a:pathLst>
                <a:path h="2071370">
                  <a:moveTo>
                    <a:pt x="0" y="0"/>
                  </a:moveTo>
                  <a:lnTo>
                    <a:pt x="0" y="2071370"/>
                  </a:lnTo>
                </a:path>
              </a:pathLst>
            </a:custGeom>
            <a:ln w="38097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13989" y="2358030"/>
              <a:ext cx="571500" cy="214629"/>
            </a:xfrm>
            <a:custGeom>
              <a:avLst/>
              <a:gdLst/>
              <a:ahLst/>
              <a:cxnLst/>
              <a:rect l="l" t="t" r="r" b="b"/>
              <a:pathLst>
                <a:path w="571500" h="214630">
                  <a:moveTo>
                    <a:pt x="571500" y="0"/>
                  </a:moveTo>
                  <a:lnTo>
                    <a:pt x="0" y="0"/>
                  </a:lnTo>
                </a:path>
                <a:path w="571500" h="214630">
                  <a:moveTo>
                    <a:pt x="571500" y="214630"/>
                  </a:moveTo>
                  <a:lnTo>
                    <a:pt x="0" y="214630"/>
                  </a:lnTo>
                </a:path>
              </a:pathLst>
            </a:custGeom>
            <a:ln w="76194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86499" y="1378860"/>
              <a:ext cx="1856740" cy="157098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86499" y="1377590"/>
              <a:ext cx="1858010" cy="1572260"/>
            </a:xfrm>
            <a:custGeom>
              <a:avLst/>
              <a:gdLst/>
              <a:ahLst/>
              <a:cxnLst/>
              <a:rect l="l" t="t" r="r" b="b"/>
              <a:pathLst>
                <a:path w="1858009" h="1572260">
                  <a:moveTo>
                    <a:pt x="0" y="1572260"/>
                  </a:moveTo>
                  <a:lnTo>
                    <a:pt x="1858010" y="1572260"/>
                  </a:lnTo>
                  <a:lnTo>
                    <a:pt x="1858010" y="0"/>
                  </a:lnTo>
                  <a:lnTo>
                    <a:pt x="0" y="0"/>
                  </a:lnTo>
                  <a:lnTo>
                    <a:pt x="0" y="15722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86499" y="1378860"/>
              <a:ext cx="1856739" cy="1570990"/>
            </a:xfrm>
            <a:custGeom>
              <a:avLst/>
              <a:gdLst/>
              <a:ahLst/>
              <a:cxnLst/>
              <a:rect l="l" t="t" r="r" b="b"/>
              <a:pathLst>
                <a:path w="1856740" h="1570989">
                  <a:moveTo>
                    <a:pt x="928370" y="1570989"/>
                  </a:moveTo>
                  <a:lnTo>
                    <a:pt x="0" y="1570989"/>
                  </a:lnTo>
                  <a:lnTo>
                    <a:pt x="0" y="0"/>
                  </a:lnTo>
                  <a:lnTo>
                    <a:pt x="1856740" y="0"/>
                  </a:lnTo>
                  <a:lnTo>
                    <a:pt x="1856740" y="1570989"/>
                  </a:lnTo>
                  <a:lnTo>
                    <a:pt x="928370" y="157098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6499" y="1358540"/>
              <a:ext cx="1856740" cy="157098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286499" y="1358540"/>
              <a:ext cx="1856739" cy="1570990"/>
            </a:xfrm>
            <a:custGeom>
              <a:avLst/>
              <a:gdLst/>
              <a:ahLst/>
              <a:cxnLst/>
              <a:rect l="l" t="t" r="r" b="b"/>
              <a:pathLst>
                <a:path w="1856740" h="1570989">
                  <a:moveTo>
                    <a:pt x="928370" y="1570989"/>
                  </a:moveTo>
                  <a:lnTo>
                    <a:pt x="0" y="1570989"/>
                  </a:lnTo>
                  <a:lnTo>
                    <a:pt x="0" y="0"/>
                  </a:lnTo>
                  <a:lnTo>
                    <a:pt x="1856740" y="0"/>
                  </a:lnTo>
                  <a:lnTo>
                    <a:pt x="1856740" y="1570989"/>
                  </a:lnTo>
                  <a:lnTo>
                    <a:pt x="928370" y="1570989"/>
                  </a:lnTo>
                  <a:close/>
                </a:path>
              </a:pathLst>
            </a:custGeom>
            <a:ln w="93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291172" y="1856380"/>
            <a:ext cx="1847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marR="80010" indent="-2451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Принудительная подзарядка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962650" y="1344252"/>
            <a:ext cx="3037205" cy="1337945"/>
            <a:chOff x="5962650" y="1344252"/>
            <a:chExt cx="3037205" cy="1337945"/>
          </a:xfrm>
        </p:grpSpPr>
        <p:sp>
          <p:nvSpPr>
            <p:cNvPr id="46" name="object 46"/>
            <p:cNvSpPr/>
            <p:nvPr/>
          </p:nvSpPr>
          <p:spPr>
            <a:xfrm>
              <a:off x="6000750" y="1715410"/>
              <a:ext cx="285750" cy="928369"/>
            </a:xfrm>
            <a:custGeom>
              <a:avLst/>
              <a:gdLst/>
              <a:ahLst/>
              <a:cxnLst/>
              <a:rect l="l" t="t" r="r" b="b"/>
              <a:pathLst>
                <a:path w="285750" h="928369">
                  <a:moveTo>
                    <a:pt x="285750" y="500379"/>
                  </a:moveTo>
                  <a:lnTo>
                    <a:pt x="0" y="500379"/>
                  </a:lnTo>
                </a:path>
                <a:path w="285750" h="928369">
                  <a:moveTo>
                    <a:pt x="285750" y="928369"/>
                  </a:moveTo>
                  <a:lnTo>
                    <a:pt x="0" y="928369"/>
                  </a:lnTo>
                </a:path>
                <a:path w="285750" h="928369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ln w="76194">
              <a:solidFill>
                <a:srgbClr val="4E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00110" y="1357270"/>
              <a:ext cx="486409" cy="500380"/>
            </a:xfrm>
            <a:custGeom>
              <a:avLst/>
              <a:gdLst/>
              <a:ahLst/>
              <a:cxnLst/>
              <a:rect l="l" t="t" r="r" b="b"/>
              <a:pathLst>
                <a:path w="486409" h="500380">
                  <a:moveTo>
                    <a:pt x="243840" y="0"/>
                  </a:moveTo>
                  <a:lnTo>
                    <a:pt x="293642" y="4916"/>
                  </a:lnTo>
                  <a:lnTo>
                    <a:pt x="339605" y="19089"/>
                  </a:lnTo>
                  <a:lnTo>
                    <a:pt x="380866" y="41656"/>
                  </a:lnTo>
                  <a:lnTo>
                    <a:pt x="416560" y="71754"/>
                  </a:lnTo>
                  <a:lnTo>
                    <a:pt x="445824" y="108520"/>
                  </a:lnTo>
                  <a:lnTo>
                    <a:pt x="467796" y="151090"/>
                  </a:lnTo>
                  <a:lnTo>
                    <a:pt x="481612" y="198601"/>
                  </a:lnTo>
                  <a:lnTo>
                    <a:pt x="486410" y="250190"/>
                  </a:lnTo>
                  <a:lnTo>
                    <a:pt x="481612" y="301778"/>
                  </a:lnTo>
                  <a:lnTo>
                    <a:pt x="467796" y="349289"/>
                  </a:lnTo>
                  <a:lnTo>
                    <a:pt x="445824" y="391859"/>
                  </a:lnTo>
                  <a:lnTo>
                    <a:pt x="416560" y="428625"/>
                  </a:lnTo>
                  <a:lnTo>
                    <a:pt x="380866" y="458723"/>
                  </a:lnTo>
                  <a:lnTo>
                    <a:pt x="339605" y="481290"/>
                  </a:lnTo>
                  <a:lnTo>
                    <a:pt x="293642" y="495463"/>
                  </a:lnTo>
                  <a:lnTo>
                    <a:pt x="243840" y="500380"/>
                  </a:lnTo>
                  <a:lnTo>
                    <a:pt x="193617" y="495463"/>
                  </a:lnTo>
                  <a:lnTo>
                    <a:pt x="147339" y="481290"/>
                  </a:lnTo>
                  <a:lnTo>
                    <a:pt x="105854" y="458723"/>
                  </a:lnTo>
                  <a:lnTo>
                    <a:pt x="70008" y="428625"/>
                  </a:lnTo>
                  <a:lnTo>
                    <a:pt x="40652" y="391859"/>
                  </a:lnTo>
                  <a:lnTo>
                    <a:pt x="18633" y="349289"/>
                  </a:lnTo>
                  <a:lnTo>
                    <a:pt x="4799" y="301778"/>
                  </a:lnTo>
                  <a:lnTo>
                    <a:pt x="0" y="250190"/>
                  </a:lnTo>
                  <a:lnTo>
                    <a:pt x="4799" y="198601"/>
                  </a:lnTo>
                  <a:lnTo>
                    <a:pt x="18633" y="151090"/>
                  </a:lnTo>
                  <a:lnTo>
                    <a:pt x="40652" y="108520"/>
                  </a:lnTo>
                  <a:lnTo>
                    <a:pt x="70008" y="71754"/>
                  </a:lnTo>
                  <a:lnTo>
                    <a:pt x="105854" y="41656"/>
                  </a:lnTo>
                  <a:lnTo>
                    <a:pt x="147339" y="19089"/>
                  </a:lnTo>
                  <a:lnTo>
                    <a:pt x="193617" y="4916"/>
                  </a:lnTo>
                  <a:lnTo>
                    <a:pt x="243840" y="0"/>
                  </a:lnTo>
                  <a:close/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87346" y="1344519"/>
              <a:ext cx="512445" cy="526415"/>
            </a:xfrm>
            <a:custGeom>
              <a:avLst/>
              <a:gdLst/>
              <a:ahLst/>
              <a:cxnLst/>
              <a:rect l="l" t="t" r="r" b="b"/>
              <a:pathLst>
                <a:path w="512445" h="526414">
                  <a:moveTo>
                    <a:pt x="25514" y="12750"/>
                  </a:moveTo>
                  <a:lnTo>
                    <a:pt x="21780" y="3733"/>
                  </a:lnTo>
                  <a:lnTo>
                    <a:pt x="12763" y="0"/>
                  </a:lnTo>
                  <a:lnTo>
                    <a:pt x="3733" y="3733"/>
                  </a:lnTo>
                  <a:lnTo>
                    <a:pt x="0" y="12750"/>
                  </a:lnTo>
                  <a:lnTo>
                    <a:pt x="3733" y="21780"/>
                  </a:lnTo>
                  <a:lnTo>
                    <a:pt x="12763" y="25514"/>
                  </a:lnTo>
                  <a:lnTo>
                    <a:pt x="21780" y="21780"/>
                  </a:lnTo>
                  <a:lnTo>
                    <a:pt x="25514" y="12750"/>
                  </a:lnTo>
                  <a:close/>
                </a:path>
                <a:path w="512445" h="526414">
                  <a:moveTo>
                    <a:pt x="511924" y="513130"/>
                  </a:moveTo>
                  <a:lnTo>
                    <a:pt x="508190" y="504113"/>
                  </a:lnTo>
                  <a:lnTo>
                    <a:pt x="499173" y="500380"/>
                  </a:lnTo>
                  <a:lnTo>
                    <a:pt x="490143" y="504113"/>
                  </a:lnTo>
                  <a:lnTo>
                    <a:pt x="486410" y="513130"/>
                  </a:lnTo>
                  <a:lnTo>
                    <a:pt x="490143" y="522160"/>
                  </a:lnTo>
                  <a:lnTo>
                    <a:pt x="499173" y="525894"/>
                  </a:lnTo>
                  <a:lnTo>
                    <a:pt x="508190" y="522160"/>
                  </a:lnTo>
                  <a:lnTo>
                    <a:pt x="511924" y="513130"/>
                  </a:lnTo>
                  <a:close/>
                </a:path>
              </a:pathLst>
            </a:custGeom>
            <a:solidFill>
              <a:srgbClr val="37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648700" y="1320440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8487092" y="2487252"/>
            <a:ext cx="512445" cy="526415"/>
            <a:chOff x="8487092" y="2487252"/>
            <a:chExt cx="512445" cy="526415"/>
          </a:xfrm>
        </p:grpSpPr>
        <p:sp>
          <p:nvSpPr>
            <p:cNvPr id="51" name="object 51"/>
            <p:cNvSpPr/>
            <p:nvPr/>
          </p:nvSpPr>
          <p:spPr>
            <a:xfrm>
              <a:off x="8500110" y="2500270"/>
              <a:ext cx="486409" cy="500380"/>
            </a:xfrm>
            <a:custGeom>
              <a:avLst/>
              <a:gdLst/>
              <a:ahLst/>
              <a:cxnLst/>
              <a:rect l="l" t="t" r="r" b="b"/>
              <a:pathLst>
                <a:path w="486409" h="500380">
                  <a:moveTo>
                    <a:pt x="243840" y="0"/>
                  </a:moveTo>
                  <a:lnTo>
                    <a:pt x="293642" y="4916"/>
                  </a:lnTo>
                  <a:lnTo>
                    <a:pt x="339605" y="19089"/>
                  </a:lnTo>
                  <a:lnTo>
                    <a:pt x="380866" y="41656"/>
                  </a:lnTo>
                  <a:lnTo>
                    <a:pt x="416560" y="71754"/>
                  </a:lnTo>
                  <a:lnTo>
                    <a:pt x="445824" y="108520"/>
                  </a:lnTo>
                  <a:lnTo>
                    <a:pt x="467796" y="151090"/>
                  </a:lnTo>
                  <a:lnTo>
                    <a:pt x="481612" y="198601"/>
                  </a:lnTo>
                  <a:lnTo>
                    <a:pt x="486410" y="250190"/>
                  </a:lnTo>
                  <a:lnTo>
                    <a:pt x="481612" y="301778"/>
                  </a:lnTo>
                  <a:lnTo>
                    <a:pt x="467796" y="349289"/>
                  </a:lnTo>
                  <a:lnTo>
                    <a:pt x="445824" y="391859"/>
                  </a:lnTo>
                  <a:lnTo>
                    <a:pt x="416560" y="428625"/>
                  </a:lnTo>
                  <a:lnTo>
                    <a:pt x="380866" y="458723"/>
                  </a:lnTo>
                  <a:lnTo>
                    <a:pt x="339605" y="481290"/>
                  </a:lnTo>
                  <a:lnTo>
                    <a:pt x="293642" y="495463"/>
                  </a:lnTo>
                  <a:lnTo>
                    <a:pt x="243840" y="500380"/>
                  </a:lnTo>
                  <a:lnTo>
                    <a:pt x="193617" y="495463"/>
                  </a:lnTo>
                  <a:lnTo>
                    <a:pt x="147339" y="481290"/>
                  </a:lnTo>
                  <a:lnTo>
                    <a:pt x="105854" y="458723"/>
                  </a:lnTo>
                  <a:lnTo>
                    <a:pt x="70008" y="428625"/>
                  </a:lnTo>
                  <a:lnTo>
                    <a:pt x="40652" y="391859"/>
                  </a:lnTo>
                  <a:lnTo>
                    <a:pt x="18633" y="349289"/>
                  </a:lnTo>
                  <a:lnTo>
                    <a:pt x="4799" y="301778"/>
                  </a:lnTo>
                  <a:lnTo>
                    <a:pt x="0" y="250190"/>
                  </a:lnTo>
                  <a:lnTo>
                    <a:pt x="4799" y="198601"/>
                  </a:lnTo>
                  <a:lnTo>
                    <a:pt x="18633" y="151090"/>
                  </a:lnTo>
                  <a:lnTo>
                    <a:pt x="40652" y="108520"/>
                  </a:lnTo>
                  <a:lnTo>
                    <a:pt x="70008" y="71754"/>
                  </a:lnTo>
                  <a:lnTo>
                    <a:pt x="105854" y="41656"/>
                  </a:lnTo>
                  <a:lnTo>
                    <a:pt x="147339" y="19089"/>
                  </a:lnTo>
                  <a:lnTo>
                    <a:pt x="193617" y="4916"/>
                  </a:lnTo>
                  <a:lnTo>
                    <a:pt x="243840" y="0"/>
                  </a:lnTo>
                  <a:close/>
                </a:path>
              </a:pathLst>
            </a:custGeom>
            <a:ln w="25518">
              <a:solidFill>
                <a:srgbClr val="375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87347" y="2487519"/>
              <a:ext cx="512445" cy="526415"/>
            </a:xfrm>
            <a:custGeom>
              <a:avLst/>
              <a:gdLst/>
              <a:ahLst/>
              <a:cxnLst/>
              <a:rect l="l" t="t" r="r" b="b"/>
              <a:pathLst>
                <a:path w="512445" h="526414">
                  <a:moveTo>
                    <a:pt x="25514" y="12750"/>
                  </a:moveTo>
                  <a:lnTo>
                    <a:pt x="21780" y="3733"/>
                  </a:lnTo>
                  <a:lnTo>
                    <a:pt x="12763" y="0"/>
                  </a:lnTo>
                  <a:lnTo>
                    <a:pt x="3733" y="3733"/>
                  </a:lnTo>
                  <a:lnTo>
                    <a:pt x="0" y="12750"/>
                  </a:lnTo>
                  <a:lnTo>
                    <a:pt x="3733" y="21780"/>
                  </a:lnTo>
                  <a:lnTo>
                    <a:pt x="12763" y="25514"/>
                  </a:lnTo>
                  <a:lnTo>
                    <a:pt x="21780" y="21780"/>
                  </a:lnTo>
                  <a:lnTo>
                    <a:pt x="25514" y="12750"/>
                  </a:lnTo>
                  <a:close/>
                </a:path>
                <a:path w="512445" h="526414">
                  <a:moveTo>
                    <a:pt x="511924" y="513130"/>
                  </a:moveTo>
                  <a:lnTo>
                    <a:pt x="508190" y="504113"/>
                  </a:lnTo>
                  <a:lnTo>
                    <a:pt x="499173" y="500380"/>
                  </a:lnTo>
                  <a:lnTo>
                    <a:pt x="490143" y="504113"/>
                  </a:lnTo>
                  <a:lnTo>
                    <a:pt x="486410" y="513130"/>
                  </a:lnTo>
                  <a:lnTo>
                    <a:pt x="490143" y="522160"/>
                  </a:lnTo>
                  <a:lnTo>
                    <a:pt x="499173" y="525894"/>
                  </a:lnTo>
                  <a:lnTo>
                    <a:pt x="508190" y="522160"/>
                  </a:lnTo>
                  <a:lnTo>
                    <a:pt x="511924" y="513130"/>
                  </a:lnTo>
                  <a:close/>
                </a:path>
              </a:pathLst>
            </a:custGeom>
            <a:solidFill>
              <a:srgbClr val="37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653780" y="2432960"/>
            <a:ext cx="180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0" dirty="0">
                <a:latin typeface="Calibri"/>
                <a:cs typeface="Calibri"/>
              </a:rPr>
              <a:t>-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357879" y="1756687"/>
            <a:ext cx="5643880" cy="4648835"/>
            <a:chOff x="3357879" y="1756687"/>
            <a:chExt cx="5643880" cy="4648835"/>
          </a:xfrm>
        </p:grpSpPr>
        <p:sp>
          <p:nvSpPr>
            <p:cNvPr id="55" name="object 55"/>
            <p:cNvSpPr/>
            <p:nvPr/>
          </p:nvSpPr>
          <p:spPr>
            <a:xfrm>
              <a:off x="8144509" y="1785260"/>
              <a:ext cx="427990" cy="788670"/>
            </a:xfrm>
            <a:custGeom>
              <a:avLst/>
              <a:gdLst/>
              <a:ahLst/>
              <a:cxnLst/>
              <a:rect l="l" t="t" r="r" b="b"/>
              <a:pathLst>
                <a:path w="427990" h="788669">
                  <a:moveTo>
                    <a:pt x="0" y="358139"/>
                  </a:moveTo>
                  <a:lnTo>
                    <a:pt x="427990" y="0"/>
                  </a:lnTo>
                </a:path>
                <a:path w="427990" h="788669">
                  <a:moveTo>
                    <a:pt x="0" y="358139"/>
                  </a:moveTo>
                  <a:lnTo>
                    <a:pt x="427990" y="788669"/>
                  </a:lnTo>
                </a:path>
              </a:pathLst>
            </a:custGeom>
            <a:ln w="57146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44259" y="4500520"/>
              <a:ext cx="2857499" cy="190500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57879" y="3428640"/>
              <a:ext cx="3108960" cy="207263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86879" y="3142890"/>
              <a:ext cx="1869439" cy="1286510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1430"/>
              </a:lnSpc>
            </a:pPr>
            <a:fld id="{81D60167-4931-47E6-BA6A-407CBD079E47}" type="slidenum">
              <a:rPr spc="-25" dirty="0"/>
              <a:pPr marL="62230">
                <a:lnSpc>
                  <a:spcPts val="1430"/>
                </a:lnSpc>
              </a:pPr>
              <a:t>3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5B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81077" y="270558"/>
            <a:ext cx="8724265" cy="1612265"/>
            <a:chOff x="281077" y="270558"/>
            <a:chExt cx="8724265" cy="1612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49" y="296820"/>
              <a:ext cx="8713470" cy="15811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5749" y="296820"/>
              <a:ext cx="8716010" cy="1582420"/>
            </a:xfrm>
            <a:custGeom>
              <a:avLst/>
              <a:gdLst/>
              <a:ahLst/>
              <a:cxnLst/>
              <a:rect l="l" t="t" r="r" b="b"/>
              <a:pathLst>
                <a:path w="8716010" h="1582420">
                  <a:moveTo>
                    <a:pt x="0" y="1582420"/>
                  </a:moveTo>
                  <a:lnTo>
                    <a:pt x="8716010" y="1582420"/>
                  </a:lnTo>
                  <a:lnTo>
                    <a:pt x="8716010" y="0"/>
                  </a:lnTo>
                  <a:lnTo>
                    <a:pt x="0" y="0"/>
                  </a:lnTo>
                  <a:lnTo>
                    <a:pt x="0" y="15824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749" y="295550"/>
              <a:ext cx="8714740" cy="1582420"/>
            </a:xfrm>
            <a:custGeom>
              <a:avLst/>
              <a:gdLst/>
              <a:ahLst/>
              <a:cxnLst/>
              <a:rect l="l" t="t" r="r" b="b"/>
              <a:pathLst>
                <a:path w="8714740" h="1582420">
                  <a:moveTo>
                    <a:pt x="4357370" y="1582420"/>
                  </a:moveTo>
                  <a:lnTo>
                    <a:pt x="0" y="1582420"/>
                  </a:lnTo>
                  <a:lnTo>
                    <a:pt x="0" y="0"/>
                  </a:lnTo>
                  <a:lnTo>
                    <a:pt x="8714740" y="0"/>
                  </a:lnTo>
                  <a:lnTo>
                    <a:pt x="8714740" y="1582420"/>
                  </a:lnTo>
                  <a:lnTo>
                    <a:pt x="4357370" y="15824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49" y="276500"/>
              <a:ext cx="8713470" cy="15811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5749" y="275230"/>
              <a:ext cx="8714740" cy="1582420"/>
            </a:xfrm>
            <a:custGeom>
              <a:avLst/>
              <a:gdLst/>
              <a:ahLst/>
              <a:cxnLst/>
              <a:rect l="l" t="t" r="r" b="b"/>
              <a:pathLst>
                <a:path w="8714740" h="1582420">
                  <a:moveTo>
                    <a:pt x="4357370" y="1582419"/>
                  </a:moveTo>
                  <a:lnTo>
                    <a:pt x="0" y="1582419"/>
                  </a:lnTo>
                  <a:lnTo>
                    <a:pt x="0" y="0"/>
                  </a:lnTo>
                  <a:lnTo>
                    <a:pt x="8714740" y="0"/>
                  </a:lnTo>
                  <a:lnTo>
                    <a:pt x="8714740" y="1582419"/>
                  </a:lnTo>
                  <a:lnTo>
                    <a:pt x="4357370" y="1582419"/>
                  </a:lnTo>
                  <a:close/>
                </a:path>
              </a:pathLst>
            </a:custGeom>
            <a:ln w="9344">
              <a:solidFill>
                <a:srgbClr val="F5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4490" y="230780"/>
            <a:ext cx="851916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0" spc="-10" dirty="0">
                <a:solidFill>
                  <a:srgbClr val="006FBF"/>
                </a:solidFill>
                <a:latin typeface="Calibri"/>
                <a:cs typeface="Calibri"/>
              </a:rPr>
              <a:t>Аэрозольтерапия</a:t>
            </a:r>
            <a:r>
              <a:rPr sz="2700" i="0" spc="-75" dirty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700" i="0" dirty="0">
                <a:latin typeface="Calibri"/>
                <a:cs typeface="Calibri"/>
              </a:rPr>
              <a:t>–</a:t>
            </a:r>
            <a:r>
              <a:rPr sz="2700" i="0" spc="-70" dirty="0">
                <a:latin typeface="Calibri"/>
                <a:cs typeface="Calibri"/>
              </a:rPr>
              <a:t> </a:t>
            </a:r>
            <a:r>
              <a:rPr sz="2700" i="0" dirty="0">
                <a:solidFill>
                  <a:srgbClr val="76923B"/>
                </a:solidFill>
                <a:latin typeface="Calibri"/>
                <a:cs typeface="Calibri"/>
              </a:rPr>
              <a:t>введение,</a:t>
            </a:r>
            <a:r>
              <a:rPr sz="2700" i="0" spc="-70" dirty="0">
                <a:solidFill>
                  <a:srgbClr val="76923B"/>
                </a:solidFill>
                <a:latin typeface="Calibri"/>
                <a:cs typeface="Calibri"/>
              </a:rPr>
              <a:t> </a:t>
            </a:r>
            <a:r>
              <a:rPr sz="2700" i="0" dirty="0">
                <a:solidFill>
                  <a:srgbClr val="76923B"/>
                </a:solidFill>
                <a:latin typeface="Calibri"/>
                <a:cs typeface="Calibri"/>
              </a:rPr>
              <a:t>нанесение</a:t>
            </a:r>
            <a:r>
              <a:rPr sz="2700" i="0" spc="-75" dirty="0">
                <a:solidFill>
                  <a:srgbClr val="76923B"/>
                </a:solidFill>
                <a:latin typeface="Calibri"/>
                <a:cs typeface="Calibri"/>
              </a:rPr>
              <a:t> </a:t>
            </a:r>
            <a:r>
              <a:rPr sz="2700" i="0" dirty="0">
                <a:solidFill>
                  <a:srgbClr val="76923B"/>
                </a:solidFill>
                <a:latin typeface="Calibri"/>
                <a:cs typeface="Calibri"/>
              </a:rPr>
              <a:t>на</a:t>
            </a:r>
            <a:r>
              <a:rPr sz="2700" i="0" spc="-75" dirty="0">
                <a:solidFill>
                  <a:srgbClr val="76923B"/>
                </a:solidFill>
                <a:latin typeface="Calibri"/>
                <a:cs typeface="Calibri"/>
              </a:rPr>
              <a:t> </a:t>
            </a:r>
            <a:r>
              <a:rPr sz="2700" i="0" spc="-10" dirty="0">
                <a:solidFill>
                  <a:srgbClr val="76923B"/>
                </a:solidFill>
                <a:latin typeface="Calibri"/>
                <a:cs typeface="Calibri"/>
              </a:rPr>
              <a:t>поверхность</a:t>
            </a:r>
            <a:endParaRPr sz="2700">
              <a:latin typeface="Calibri"/>
              <a:cs typeface="Calibri"/>
            </a:endParaRPr>
          </a:p>
          <a:p>
            <a:pPr marL="2964180" marR="220345">
              <a:lnSpc>
                <a:spcPct val="100000"/>
              </a:lnSpc>
            </a:pPr>
            <a:r>
              <a:rPr sz="2700" i="0" dirty="0">
                <a:solidFill>
                  <a:srgbClr val="76923B"/>
                </a:solidFill>
                <a:latin typeface="Calibri"/>
                <a:cs typeface="Calibri"/>
              </a:rPr>
              <a:t>кожи,</a:t>
            </a:r>
            <a:r>
              <a:rPr sz="2700" i="0" spc="-60" dirty="0">
                <a:solidFill>
                  <a:srgbClr val="76923B"/>
                </a:solidFill>
                <a:latin typeface="Calibri"/>
                <a:cs typeface="Calibri"/>
              </a:rPr>
              <a:t> </a:t>
            </a:r>
            <a:r>
              <a:rPr sz="2700" i="0" dirty="0">
                <a:solidFill>
                  <a:srgbClr val="76923B"/>
                </a:solidFill>
                <a:latin typeface="Calibri"/>
                <a:cs typeface="Calibri"/>
              </a:rPr>
              <a:t>ран,</a:t>
            </a:r>
            <a:r>
              <a:rPr sz="2700" i="0" spc="-50" dirty="0">
                <a:solidFill>
                  <a:srgbClr val="76923B"/>
                </a:solidFill>
                <a:latin typeface="Calibri"/>
                <a:cs typeface="Calibri"/>
              </a:rPr>
              <a:t> </a:t>
            </a:r>
            <a:r>
              <a:rPr sz="2700" i="0" dirty="0">
                <a:solidFill>
                  <a:srgbClr val="76923B"/>
                </a:solidFill>
                <a:latin typeface="Calibri"/>
                <a:cs typeface="Calibri"/>
              </a:rPr>
              <a:t>ожогов,</a:t>
            </a:r>
            <a:r>
              <a:rPr sz="2700" i="0" spc="-55" dirty="0">
                <a:solidFill>
                  <a:srgbClr val="76923B"/>
                </a:solidFill>
                <a:latin typeface="Calibri"/>
                <a:cs typeface="Calibri"/>
              </a:rPr>
              <a:t> </a:t>
            </a:r>
            <a:r>
              <a:rPr sz="2700" i="0" spc="-10" dirty="0">
                <a:solidFill>
                  <a:srgbClr val="76923B"/>
                </a:solidFill>
                <a:latin typeface="Calibri"/>
                <a:cs typeface="Calibri"/>
              </a:rPr>
              <a:t>слизистых </a:t>
            </a:r>
            <a:r>
              <a:rPr sz="2700" i="0" dirty="0">
                <a:solidFill>
                  <a:srgbClr val="76923B"/>
                </a:solidFill>
                <a:latin typeface="Calibri"/>
                <a:cs typeface="Calibri"/>
              </a:rPr>
              <a:t>оболочек</a:t>
            </a:r>
            <a:r>
              <a:rPr sz="2700" i="0" spc="-80" dirty="0">
                <a:solidFill>
                  <a:srgbClr val="76923B"/>
                </a:solidFill>
                <a:latin typeface="Calibri"/>
                <a:cs typeface="Calibri"/>
              </a:rPr>
              <a:t> </a:t>
            </a:r>
            <a:r>
              <a:rPr sz="2700" i="0" spc="-10" dirty="0">
                <a:solidFill>
                  <a:srgbClr val="76923B"/>
                </a:solidFill>
                <a:latin typeface="Calibri"/>
                <a:cs typeface="Calibri"/>
              </a:rPr>
              <a:t>лекарственных</a:t>
            </a:r>
            <a:r>
              <a:rPr sz="2700" i="0" spc="-75" dirty="0">
                <a:solidFill>
                  <a:srgbClr val="76923B"/>
                </a:solidFill>
                <a:latin typeface="Calibri"/>
                <a:cs typeface="Calibri"/>
              </a:rPr>
              <a:t> </a:t>
            </a:r>
            <a:r>
              <a:rPr sz="2700" i="0" dirty="0">
                <a:solidFill>
                  <a:srgbClr val="76923B"/>
                </a:solidFill>
                <a:latin typeface="Calibri"/>
                <a:cs typeface="Calibri"/>
              </a:rPr>
              <a:t>веществ</a:t>
            </a:r>
            <a:r>
              <a:rPr sz="2700" i="0" spc="-80" dirty="0">
                <a:solidFill>
                  <a:srgbClr val="76923B"/>
                </a:solidFill>
                <a:latin typeface="Calibri"/>
                <a:cs typeface="Calibri"/>
              </a:rPr>
              <a:t> </a:t>
            </a:r>
            <a:r>
              <a:rPr sz="2700" i="0" spc="-50" dirty="0">
                <a:solidFill>
                  <a:srgbClr val="76923B"/>
                </a:solidFill>
                <a:latin typeface="Calibri"/>
                <a:cs typeface="Calibri"/>
              </a:rPr>
              <a:t>в </a:t>
            </a:r>
            <a:r>
              <a:rPr sz="2700" i="0" dirty="0">
                <a:solidFill>
                  <a:srgbClr val="76923B"/>
                </a:solidFill>
                <a:latin typeface="Calibri"/>
                <a:cs typeface="Calibri"/>
              </a:rPr>
              <a:t>виде</a:t>
            </a:r>
            <a:r>
              <a:rPr sz="2700" i="0" spc="-60" dirty="0">
                <a:solidFill>
                  <a:srgbClr val="76923B"/>
                </a:solidFill>
                <a:latin typeface="Calibri"/>
                <a:cs typeface="Calibri"/>
              </a:rPr>
              <a:t> </a:t>
            </a:r>
            <a:r>
              <a:rPr sz="2700" i="0" spc="-10" dirty="0">
                <a:solidFill>
                  <a:srgbClr val="76923B"/>
                </a:solidFill>
                <a:latin typeface="Calibri"/>
                <a:cs typeface="Calibri"/>
              </a:rPr>
              <a:t>аэрозолей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5459" y="2194200"/>
            <a:ext cx="112458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>
                <a:solidFill>
                  <a:srgbClr val="FF0000"/>
                </a:solidFill>
                <a:latin typeface="Calibri"/>
                <a:cs typeface="Calibri"/>
              </a:rPr>
              <a:t>Аэрозол </a:t>
            </a:r>
            <a:r>
              <a:rPr lang="ru-RU" sz="2400" b="1" spc="-5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10117" y="2282147"/>
            <a:ext cx="2746375" cy="606425"/>
            <a:chOff x="2210117" y="2282147"/>
            <a:chExt cx="2746375" cy="6064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4880" y="2307230"/>
              <a:ext cx="2735580" cy="57530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14880" y="2307230"/>
              <a:ext cx="1438275" cy="294640"/>
            </a:xfrm>
            <a:custGeom>
              <a:avLst/>
              <a:gdLst/>
              <a:ahLst/>
              <a:cxnLst/>
              <a:rect l="l" t="t" r="r" b="b"/>
              <a:pathLst>
                <a:path w="1438275" h="294639">
                  <a:moveTo>
                    <a:pt x="1437957" y="0"/>
                  </a:moveTo>
                  <a:lnTo>
                    <a:pt x="1297622" y="0"/>
                  </a:lnTo>
                </a:path>
                <a:path w="1438275" h="294639">
                  <a:moveTo>
                    <a:pt x="0" y="278764"/>
                  </a:moveTo>
                  <a:lnTo>
                    <a:pt x="0" y="2946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4879" y="2307230"/>
              <a:ext cx="2735580" cy="575310"/>
            </a:xfrm>
            <a:custGeom>
              <a:avLst/>
              <a:gdLst/>
              <a:ahLst/>
              <a:cxnLst/>
              <a:rect l="l" t="t" r="r" b="b"/>
              <a:pathLst>
                <a:path w="2735579" h="575310">
                  <a:moveTo>
                    <a:pt x="1367790" y="0"/>
                  </a:moveTo>
                  <a:lnTo>
                    <a:pt x="1444758" y="411"/>
                  </a:lnTo>
                  <a:lnTo>
                    <a:pt x="1520407" y="1633"/>
                  </a:lnTo>
                  <a:lnTo>
                    <a:pt x="1594648" y="3647"/>
                  </a:lnTo>
                  <a:lnTo>
                    <a:pt x="1667390" y="6433"/>
                  </a:lnTo>
                  <a:lnTo>
                    <a:pt x="1738541" y="9971"/>
                  </a:lnTo>
                  <a:lnTo>
                    <a:pt x="1808012" y="14244"/>
                  </a:lnTo>
                  <a:lnTo>
                    <a:pt x="1875712" y="19231"/>
                  </a:lnTo>
                  <a:lnTo>
                    <a:pt x="1941550" y="24913"/>
                  </a:lnTo>
                  <a:lnTo>
                    <a:pt x="2005435" y="31272"/>
                  </a:lnTo>
                  <a:lnTo>
                    <a:pt x="2067277" y="38288"/>
                  </a:lnTo>
                  <a:lnTo>
                    <a:pt x="2126986" y="45941"/>
                  </a:lnTo>
                  <a:lnTo>
                    <a:pt x="2184471" y="54213"/>
                  </a:lnTo>
                  <a:lnTo>
                    <a:pt x="2239640" y="63085"/>
                  </a:lnTo>
                  <a:lnTo>
                    <a:pt x="2292405" y="72537"/>
                  </a:lnTo>
                  <a:lnTo>
                    <a:pt x="2342673" y="82550"/>
                  </a:lnTo>
                  <a:lnTo>
                    <a:pt x="2390355" y="93104"/>
                  </a:lnTo>
                  <a:lnTo>
                    <a:pt x="2435360" y="104182"/>
                  </a:lnTo>
                  <a:lnTo>
                    <a:pt x="2477597" y="115763"/>
                  </a:lnTo>
                  <a:lnTo>
                    <a:pt x="2516975" y="127828"/>
                  </a:lnTo>
                  <a:lnTo>
                    <a:pt x="2553405" y="140358"/>
                  </a:lnTo>
                  <a:lnTo>
                    <a:pt x="2617055" y="166737"/>
                  </a:lnTo>
                  <a:lnTo>
                    <a:pt x="2667822" y="194746"/>
                  </a:lnTo>
                  <a:lnTo>
                    <a:pt x="2704982" y="224232"/>
                  </a:lnTo>
                  <a:lnTo>
                    <a:pt x="2727809" y="255041"/>
                  </a:lnTo>
                  <a:lnTo>
                    <a:pt x="2735580" y="287020"/>
                  </a:lnTo>
                  <a:lnTo>
                    <a:pt x="2733622" y="303268"/>
                  </a:lnTo>
                  <a:lnTo>
                    <a:pt x="2704982" y="350250"/>
                  </a:lnTo>
                  <a:lnTo>
                    <a:pt x="2667822" y="379912"/>
                  </a:lnTo>
                  <a:lnTo>
                    <a:pt x="2617055" y="408071"/>
                  </a:lnTo>
                  <a:lnTo>
                    <a:pt x="2553405" y="434575"/>
                  </a:lnTo>
                  <a:lnTo>
                    <a:pt x="2516975" y="447159"/>
                  </a:lnTo>
                  <a:lnTo>
                    <a:pt x="2477597" y="459272"/>
                  </a:lnTo>
                  <a:lnTo>
                    <a:pt x="2435360" y="470896"/>
                  </a:lnTo>
                  <a:lnTo>
                    <a:pt x="2390355" y="482012"/>
                  </a:lnTo>
                  <a:lnTo>
                    <a:pt x="2342673" y="492601"/>
                  </a:lnTo>
                  <a:lnTo>
                    <a:pt x="2292405" y="502643"/>
                  </a:lnTo>
                  <a:lnTo>
                    <a:pt x="2239640" y="512121"/>
                  </a:lnTo>
                  <a:lnTo>
                    <a:pt x="2184471" y="521014"/>
                  </a:lnTo>
                  <a:lnTo>
                    <a:pt x="2126986" y="529305"/>
                  </a:lnTo>
                  <a:lnTo>
                    <a:pt x="2067277" y="536974"/>
                  </a:lnTo>
                  <a:lnTo>
                    <a:pt x="2005435" y="544003"/>
                  </a:lnTo>
                  <a:lnTo>
                    <a:pt x="1941550" y="550372"/>
                  </a:lnTo>
                  <a:lnTo>
                    <a:pt x="1875712" y="556062"/>
                  </a:lnTo>
                  <a:lnTo>
                    <a:pt x="1808012" y="561055"/>
                  </a:lnTo>
                  <a:lnTo>
                    <a:pt x="1738541" y="565332"/>
                  </a:lnTo>
                  <a:lnTo>
                    <a:pt x="1667390" y="568873"/>
                  </a:lnTo>
                  <a:lnTo>
                    <a:pt x="1594648" y="571661"/>
                  </a:lnTo>
                  <a:lnTo>
                    <a:pt x="1520407" y="573675"/>
                  </a:lnTo>
                  <a:lnTo>
                    <a:pt x="1444758" y="574898"/>
                  </a:lnTo>
                  <a:lnTo>
                    <a:pt x="1367790" y="575310"/>
                  </a:lnTo>
                  <a:lnTo>
                    <a:pt x="1290821" y="574898"/>
                  </a:lnTo>
                  <a:lnTo>
                    <a:pt x="1215172" y="573675"/>
                  </a:lnTo>
                  <a:lnTo>
                    <a:pt x="1140931" y="571661"/>
                  </a:lnTo>
                  <a:lnTo>
                    <a:pt x="1068189" y="568873"/>
                  </a:lnTo>
                  <a:lnTo>
                    <a:pt x="997038" y="565332"/>
                  </a:lnTo>
                  <a:lnTo>
                    <a:pt x="927567" y="561055"/>
                  </a:lnTo>
                  <a:lnTo>
                    <a:pt x="859867" y="556062"/>
                  </a:lnTo>
                  <a:lnTo>
                    <a:pt x="794029" y="550372"/>
                  </a:lnTo>
                  <a:lnTo>
                    <a:pt x="730144" y="544003"/>
                  </a:lnTo>
                  <a:lnTo>
                    <a:pt x="668302" y="536974"/>
                  </a:lnTo>
                  <a:lnTo>
                    <a:pt x="608593" y="529305"/>
                  </a:lnTo>
                  <a:lnTo>
                    <a:pt x="551108" y="521014"/>
                  </a:lnTo>
                  <a:lnTo>
                    <a:pt x="495939" y="512121"/>
                  </a:lnTo>
                  <a:lnTo>
                    <a:pt x="443174" y="502643"/>
                  </a:lnTo>
                  <a:lnTo>
                    <a:pt x="392906" y="492601"/>
                  </a:lnTo>
                  <a:lnTo>
                    <a:pt x="345224" y="482012"/>
                  </a:lnTo>
                  <a:lnTo>
                    <a:pt x="300219" y="470896"/>
                  </a:lnTo>
                  <a:lnTo>
                    <a:pt x="257982" y="459272"/>
                  </a:lnTo>
                  <a:lnTo>
                    <a:pt x="218604" y="447159"/>
                  </a:lnTo>
                  <a:lnTo>
                    <a:pt x="182174" y="434575"/>
                  </a:lnTo>
                  <a:lnTo>
                    <a:pt x="118524" y="408071"/>
                  </a:lnTo>
                  <a:lnTo>
                    <a:pt x="67757" y="379912"/>
                  </a:lnTo>
                  <a:lnTo>
                    <a:pt x="30597" y="350250"/>
                  </a:lnTo>
                  <a:lnTo>
                    <a:pt x="7770" y="319235"/>
                  </a:lnTo>
                  <a:lnTo>
                    <a:pt x="0" y="287020"/>
                  </a:lnTo>
                  <a:lnTo>
                    <a:pt x="1957" y="270894"/>
                  </a:lnTo>
                  <a:lnTo>
                    <a:pt x="30597" y="224232"/>
                  </a:lnTo>
                  <a:lnTo>
                    <a:pt x="67757" y="194746"/>
                  </a:lnTo>
                  <a:lnTo>
                    <a:pt x="118524" y="166737"/>
                  </a:lnTo>
                  <a:lnTo>
                    <a:pt x="182174" y="140358"/>
                  </a:lnTo>
                  <a:lnTo>
                    <a:pt x="218604" y="127828"/>
                  </a:lnTo>
                  <a:lnTo>
                    <a:pt x="257982" y="115763"/>
                  </a:lnTo>
                  <a:lnTo>
                    <a:pt x="300219" y="104182"/>
                  </a:lnTo>
                  <a:lnTo>
                    <a:pt x="345224" y="93104"/>
                  </a:lnTo>
                  <a:lnTo>
                    <a:pt x="392906" y="82549"/>
                  </a:lnTo>
                  <a:lnTo>
                    <a:pt x="443174" y="72537"/>
                  </a:lnTo>
                  <a:lnTo>
                    <a:pt x="495939" y="63085"/>
                  </a:lnTo>
                  <a:lnTo>
                    <a:pt x="551108" y="54213"/>
                  </a:lnTo>
                  <a:lnTo>
                    <a:pt x="608593" y="45941"/>
                  </a:lnTo>
                  <a:lnTo>
                    <a:pt x="668302" y="38288"/>
                  </a:lnTo>
                  <a:lnTo>
                    <a:pt x="730144" y="31272"/>
                  </a:lnTo>
                  <a:lnTo>
                    <a:pt x="794029" y="24913"/>
                  </a:lnTo>
                  <a:lnTo>
                    <a:pt x="859867" y="19231"/>
                  </a:lnTo>
                  <a:lnTo>
                    <a:pt x="927567" y="14244"/>
                  </a:lnTo>
                  <a:lnTo>
                    <a:pt x="997038" y="9971"/>
                  </a:lnTo>
                  <a:lnTo>
                    <a:pt x="1068189" y="6433"/>
                  </a:lnTo>
                  <a:lnTo>
                    <a:pt x="1140931" y="3647"/>
                  </a:lnTo>
                  <a:lnTo>
                    <a:pt x="1215172" y="1633"/>
                  </a:lnTo>
                  <a:lnTo>
                    <a:pt x="1290821" y="411"/>
                  </a:lnTo>
                  <a:lnTo>
                    <a:pt x="136779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10206" y="2302569"/>
              <a:ext cx="2746375" cy="586105"/>
            </a:xfrm>
            <a:custGeom>
              <a:avLst/>
              <a:gdLst/>
              <a:ahLst/>
              <a:cxnLst/>
              <a:rect l="l" t="t" r="r" b="b"/>
              <a:pathLst>
                <a:path w="2746375" h="58610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746375" h="586105">
                  <a:moveTo>
                    <a:pt x="2746184" y="581240"/>
                  </a:moveTo>
                  <a:lnTo>
                    <a:pt x="2744825" y="577938"/>
                  </a:lnTo>
                  <a:lnTo>
                    <a:pt x="2741523" y="576580"/>
                  </a:lnTo>
                  <a:lnTo>
                    <a:pt x="2738209" y="577938"/>
                  </a:lnTo>
                  <a:lnTo>
                    <a:pt x="2736850" y="581240"/>
                  </a:lnTo>
                  <a:lnTo>
                    <a:pt x="2738209" y="584555"/>
                  </a:lnTo>
                  <a:lnTo>
                    <a:pt x="2741523" y="585914"/>
                  </a:lnTo>
                  <a:lnTo>
                    <a:pt x="2744825" y="584555"/>
                  </a:lnTo>
                  <a:lnTo>
                    <a:pt x="2746184" y="58124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4880" y="2286910"/>
              <a:ext cx="2735580" cy="57530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14879" y="2286910"/>
              <a:ext cx="2735580" cy="576580"/>
            </a:xfrm>
            <a:custGeom>
              <a:avLst/>
              <a:gdLst/>
              <a:ahLst/>
              <a:cxnLst/>
              <a:rect l="l" t="t" r="r" b="b"/>
              <a:pathLst>
                <a:path w="2735579" h="576580">
                  <a:moveTo>
                    <a:pt x="1367790" y="0"/>
                  </a:moveTo>
                  <a:lnTo>
                    <a:pt x="1444758" y="411"/>
                  </a:lnTo>
                  <a:lnTo>
                    <a:pt x="1520407" y="1633"/>
                  </a:lnTo>
                  <a:lnTo>
                    <a:pt x="1594648" y="3647"/>
                  </a:lnTo>
                  <a:lnTo>
                    <a:pt x="1667390" y="6433"/>
                  </a:lnTo>
                  <a:lnTo>
                    <a:pt x="1738541" y="9971"/>
                  </a:lnTo>
                  <a:lnTo>
                    <a:pt x="1808012" y="14244"/>
                  </a:lnTo>
                  <a:lnTo>
                    <a:pt x="1875712" y="19231"/>
                  </a:lnTo>
                  <a:lnTo>
                    <a:pt x="1941550" y="24913"/>
                  </a:lnTo>
                  <a:lnTo>
                    <a:pt x="2005435" y="31272"/>
                  </a:lnTo>
                  <a:lnTo>
                    <a:pt x="2067277" y="38288"/>
                  </a:lnTo>
                  <a:lnTo>
                    <a:pt x="2126986" y="45941"/>
                  </a:lnTo>
                  <a:lnTo>
                    <a:pt x="2184471" y="54213"/>
                  </a:lnTo>
                  <a:lnTo>
                    <a:pt x="2239640" y="63085"/>
                  </a:lnTo>
                  <a:lnTo>
                    <a:pt x="2292405" y="72537"/>
                  </a:lnTo>
                  <a:lnTo>
                    <a:pt x="2342673" y="82549"/>
                  </a:lnTo>
                  <a:lnTo>
                    <a:pt x="2390355" y="93104"/>
                  </a:lnTo>
                  <a:lnTo>
                    <a:pt x="2435360" y="104182"/>
                  </a:lnTo>
                  <a:lnTo>
                    <a:pt x="2477597" y="115763"/>
                  </a:lnTo>
                  <a:lnTo>
                    <a:pt x="2516975" y="127828"/>
                  </a:lnTo>
                  <a:lnTo>
                    <a:pt x="2553405" y="140358"/>
                  </a:lnTo>
                  <a:lnTo>
                    <a:pt x="2617055" y="166737"/>
                  </a:lnTo>
                  <a:lnTo>
                    <a:pt x="2667822" y="194746"/>
                  </a:lnTo>
                  <a:lnTo>
                    <a:pt x="2704982" y="224232"/>
                  </a:lnTo>
                  <a:lnTo>
                    <a:pt x="2727809" y="255041"/>
                  </a:lnTo>
                  <a:lnTo>
                    <a:pt x="2735580" y="287019"/>
                  </a:lnTo>
                  <a:lnTo>
                    <a:pt x="2733622" y="303272"/>
                  </a:lnTo>
                  <a:lnTo>
                    <a:pt x="2704982" y="350312"/>
                  </a:lnTo>
                  <a:lnTo>
                    <a:pt x="2667822" y="380044"/>
                  </a:lnTo>
                  <a:lnTo>
                    <a:pt x="2617055" y="408294"/>
                  </a:lnTo>
                  <a:lnTo>
                    <a:pt x="2553405" y="434904"/>
                  </a:lnTo>
                  <a:lnTo>
                    <a:pt x="2516975" y="447546"/>
                  </a:lnTo>
                  <a:lnTo>
                    <a:pt x="2477597" y="459719"/>
                  </a:lnTo>
                  <a:lnTo>
                    <a:pt x="2435360" y="471405"/>
                  </a:lnTo>
                  <a:lnTo>
                    <a:pt x="2390355" y="482584"/>
                  </a:lnTo>
                  <a:lnTo>
                    <a:pt x="2342673" y="493236"/>
                  </a:lnTo>
                  <a:lnTo>
                    <a:pt x="2292405" y="503342"/>
                  </a:lnTo>
                  <a:lnTo>
                    <a:pt x="2239640" y="512882"/>
                  </a:lnTo>
                  <a:lnTo>
                    <a:pt x="2184471" y="521837"/>
                  </a:lnTo>
                  <a:lnTo>
                    <a:pt x="2126986" y="530188"/>
                  </a:lnTo>
                  <a:lnTo>
                    <a:pt x="2067277" y="537915"/>
                  </a:lnTo>
                  <a:lnTo>
                    <a:pt x="2005435" y="544998"/>
                  </a:lnTo>
                  <a:lnTo>
                    <a:pt x="1941550" y="551419"/>
                  </a:lnTo>
                  <a:lnTo>
                    <a:pt x="1875712" y="557157"/>
                  </a:lnTo>
                  <a:lnTo>
                    <a:pt x="1808012" y="562193"/>
                  </a:lnTo>
                  <a:lnTo>
                    <a:pt x="1738541" y="566508"/>
                  </a:lnTo>
                  <a:lnTo>
                    <a:pt x="1667390" y="570082"/>
                  </a:lnTo>
                  <a:lnTo>
                    <a:pt x="1594648" y="572895"/>
                  </a:lnTo>
                  <a:lnTo>
                    <a:pt x="1520407" y="574929"/>
                  </a:lnTo>
                  <a:lnTo>
                    <a:pt x="1444758" y="576164"/>
                  </a:lnTo>
                  <a:lnTo>
                    <a:pt x="1367790" y="576579"/>
                  </a:lnTo>
                  <a:lnTo>
                    <a:pt x="1290821" y="576164"/>
                  </a:lnTo>
                  <a:lnTo>
                    <a:pt x="1215172" y="574929"/>
                  </a:lnTo>
                  <a:lnTo>
                    <a:pt x="1140931" y="572895"/>
                  </a:lnTo>
                  <a:lnTo>
                    <a:pt x="1068189" y="570082"/>
                  </a:lnTo>
                  <a:lnTo>
                    <a:pt x="997038" y="566508"/>
                  </a:lnTo>
                  <a:lnTo>
                    <a:pt x="927567" y="562193"/>
                  </a:lnTo>
                  <a:lnTo>
                    <a:pt x="859867" y="557157"/>
                  </a:lnTo>
                  <a:lnTo>
                    <a:pt x="794029" y="551419"/>
                  </a:lnTo>
                  <a:lnTo>
                    <a:pt x="730144" y="544998"/>
                  </a:lnTo>
                  <a:lnTo>
                    <a:pt x="668302" y="537915"/>
                  </a:lnTo>
                  <a:lnTo>
                    <a:pt x="608593" y="530188"/>
                  </a:lnTo>
                  <a:lnTo>
                    <a:pt x="551108" y="521837"/>
                  </a:lnTo>
                  <a:lnTo>
                    <a:pt x="495939" y="512882"/>
                  </a:lnTo>
                  <a:lnTo>
                    <a:pt x="443174" y="503342"/>
                  </a:lnTo>
                  <a:lnTo>
                    <a:pt x="392906" y="493236"/>
                  </a:lnTo>
                  <a:lnTo>
                    <a:pt x="345224" y="482584"/>
                  </a:lnTo>
                  <a:lnTo>
                    <a:pt x="300219" y="471405"/>
                  </a:lnTo>
                  <a:lnTo>
                    <a:pt x="257982" y="459719"/>
                  </a:lnTo>
                  <a:lnTo>
                    <a:pt x="218604" y="447546"/>
                  </a:lnTo>
                  <a:lnTo>
                    <a:pt x="182174" y="434904"/>
                  </a:lnTo>
                  <a:lnTo>
                    <a:pt x="118524" y="408294"/>
                  </a:lnTo>
                  <a:lnTo>
                    <a:pt x="67757" y="380044"/>
                  </a:lnTo>
                  <a:lnTo>
                    <a:pt x="30597" y="350312"/>
                  </a:lnTo>
                  <a:lnTo>
                    <a:pt x="7770" y="319252"/>
                  </a:lnTo>
                  <a:lnTo>
                    <a:pt x="0" y="287019"/>
                  </a:lnTo>
                  <a:lnTo>
                    <a:pt x="1957" y="270894"/>
                  </a:lnTo>
                  <a:lnTo>
                    <a:pt x="30597" y="224232"/>
                  </a:lnTo>
                  <a:lnTo>
                    <a:pt x="67757" y="194746"/>
                  </a:lnTo>
                  <a:lnTo>
                    <a:pt x="118524" y="166737"/>
                  </a:lnTo>
                  <a:lnTo>
                    <a:pt x="182174" y="140358"/>
                  </a:lnTo>
                  <a:lnTo>
                    <a:pt x="218604" y="127828"/>
                  </a:lnTo>
                  <a:lnTo>
                    <a:pt x="257982" y="115763"/>
                  </a:lnTo>
                  <a:lnTo>
                    <a:pt x="300219" y="104182"/>
                  </a:lnTo>
                  <a:lnTo>
                    <a:pt x="345224" y="93104"/>
                  </a:lnTo>
                  <a:lnTo>
                    <a:pt x="392906" y="82549"/>
                  </a:lnTo>
                  <a:lnTo>
                    <a:pt x="443174" y="72537"/>
                  </a:lnTo>
                  <a:lnTo>
                    <a:pt x="495939" y="63085"/>
                  </a:lnTo>
                  <a:lnTo>
                    <a:pt x="551108" y="54213"/>
                  </a:lnTo>
                  <a:lnTo>
                    <a:pt x="608593" y="45941"/>
                  </a:lnTo>
                  <a:lnTo>
                    <a:pt x="668302" y="38288"/>
                  </a:lnTo>
                  <a:lnTo>
                    <a:pt x="730144" y="31272"/>
                  </a:lnTo>
                  <a:lnTo>
                    <a:pt x="794029" y="24913"/>
                  </a:lnTo>
                  <a:lnTo>
                    <a:pt x="859867" y="19231"/>
                  </a:lnTo>
                  <a:lnTo>
                    <a:pt x="927567" y="14244"/>
                  </a:lnTo>
                  <a:lnTo>
                    <a:pt x="997038" y="9971"/>
                  </a:lnTo>
                  <a:lnTo>
                    <a:pt x="1068189" y="6433"/>
                  </a:lnTo>
                  <a:lnTo>
                    <a:pt x="1140931" y="3647"/>
                  </a:lnTo>
                  <a:lnTo>
                    <a:pt x="1215172" y="1633"/>
                  </a:lnTo>
                  <a:lnTo>
                    <a:pt x="1290821" y="411"/>
                  </a:lnTo>
                  <a:lnTo>
                    <a:pt x="1367790" y="0"/>
                  </a:lnTo>
                  <a:close/>
                </a:path>
              </a:pathLst>
            </a:custGeom>
            <a:ln w="9344">
              <a:solidFill>
                <a:srgbClr val="F5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10206" y="2282249"/>
              <a:ext cx="2746375" cy="586105"/>
            </a:xfrm>
            <a:custGeom>
              <a:avLst/>
              <a:gdLst/>
              <a:ahLst/>
              <a:cxnLst/>
              <a:rect l="l" t="t" r="r" b="b"/>
              <a:pathLst>
                <a:path w="2746375" h="58610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746375" h="586105">
                  <a:moveTo>
                    <a:pt x="2746184" y="581240"/>
                  </a:moveTo>
                  <a:lnTo>
                    <a:pt x="2744825" y="577938"/>
                  </a:lnTo>
                  <a:lnTo>
                    <a:pt x="2741523" y="576580"/>
                  </a:lnTo>
                  <a:lnTo>
                    <a:pt x="2738209" y="577938"/>
                  </a:lnTo>
                  <a:lnTo>
                    <a:pt x="2736850" y="581240"/>
                  </a:lnTo>
                  <a:lnTo>
                    <a:pt x="2738209" y="584555"/>
                  </a:lnTo>
                  <a:lnTo>
                    <a:pt x="2741523" y="585914"/>
                  </a:lnTo>
                  <a:lnTo>
                    <a:pt x="2744825" y="584555"/>
                  </a:lnTo>
                  <a:lnTo>
                    <a:pt x="2746184" y="581240"/>
                  </a:lnTo>
                  <a:close/>
                </a:path>
              </a:pathLst>
            </a:custGeom>
            <a:solidFill>
              <a:srgbClr val="F591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37460" y="2455820"/>
            <a:ext cx="2089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48DD4"/>
                </a:solidFill>
                <a:latin typeface="Calibri"/>
                <a:cs typeface="Calibri"/>
              </a:rPr>
              <a:t>Твердые,</a:t>
            </a:r>
            <a:r>
              <a:rPr sz="1400" b="1" spc="-25" dirty="0">
                <a:solidFill>
                  <a:srgbClr val="548DD4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548DD4"/>
                </a:solidFill>
                <a:latin typeface="Calibri"/>
                <a:cs typeface="Calibri"/>
              </a:rPr>
              <a:t>жидкие</a:t>
            </a:r>
            <a:r>
              <a:rPr sz="1400" b="1" spc="-20" dirty="0">
                <a:solidFill>
                  <a:srgbClr val="548DD4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48DD4"/>
                </a:solidFill>
                <a:latin typeface="Calibri"/>
                <a:cs typeface="Calibri"/>
              </a:rPr>
              <a:t>частицы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1109" y="2143400"/>
            <a:ext cx="1728469" cy="82168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173979" y="2177690"/>
            <a:ext cx="15233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диспергированные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42890" y="2692040"/>
            <a:ext cx="11861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измельченные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072379" y="2491380"/>
            <a:ext cx="1728470" cy="127000"/>
            <a:chOff x="5072379" y="2491380"/>
            <a:chExt cx="1728470" cy="127000"/>
          </a:xfrm>
        </p:grpSpPr>
        <p:sp>
          <p:nvSpPr>
            <p:cNvPr id="24" name="object 24"/>
            <p:cNvSpPr/>
            <p:nvPr/>
          </p:nvSpPr>
          <p:spPr>
            <a:xfrm>
              <a:off x="5072379" y="2554880"/>
              <a:ext cx="1609090" cy="0"/>
            </a:xfrm>
            <a:custGeom>
              <a:avLst/>
              <a:gdLst/>
              <a:ahLst/>
              <a:cxnLst/>
              <a:rect l="l" t="t" r="r" b="b"/>
              <a:pathLst>
                <a:path w="1609090">
                  <a:moveTo>
                    <a:pt x="0" y="0"/>
                  </a:moveTo>
                  <a:lnTo>
                    <a:pt x="160909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2579" y="2491380"/>
              <a:ext cx="128270" cy="127000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6924447" y="2211117"/>
            <a:ext cx="2026285" cy="606425"/>
            <a:chOff x="6924447" y="2211117"/>
            <a:chExt cx="2026285" cy="606425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29120" y="2234840"/>
              <a:ext cx="2015489" cy="57657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929120" y="2507890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29120" y="2236110"/>
              <a:ext cx="2016760" cy="575310"/>
            </a:xfrm>
            <a:custGeom>
              <a:avLst/>
              <a:gdLst/>
              <a:ahLst/>
              <a:cxnLst/>
              <a:rect l="l" t="t" r="r" b="b"/>
              <a:pathLst>
                <a:path w="2016759" h="575310">
                  <a:moveTo>
                    <a:pt x="1008379" y="0"/>
                  </a:moveTo>
                  <a:lnTo>
                    <a:pt x="1082135" y="698"/>
                  </a:lnTo>
                  <a:lnTo>
                    <a:pt x="1154214" y="2766"/>
                  </a:lnTo>
                  <a:lnTo>
                    <a:pt x="1224468" y="6160"/>
                  </a:lnTo>
                  <a:lnTo>
                    <a:pt x="1292748" y="10838"/>
                  </a:lnTo>
                  <a:lnTo>
                    <a:pt x="1358906" y="16758"/>
                  </a:lnTo>
                  <a:lnTo>
                    <a:pt x="1422791" y="23876"/>
                  </a:lnTo>
                  <a:lnTo>
                    <a:pt x="1484254" y="32150"/>
                  </a:lnTo>
                  <a:lnTo>
                    <a:pt x="1543148" y="41538"/>
                  </a:lnTo>
                  <a:lnTo>
                    <a:pt x="1599322" y="51997"/>
                  </a:lnTo>
                  <a:lnTo>
                    <a:pt x="1652628" y="63484"/>
                  </a:lnTo>
                  <a:lnTo>
                    <a:pt x="1702916" y="75957"/>
                  </a:lnTo>
                  <a:lnTo>
                    <a:pt x="1750038" y="89373"/>
                  </a:lnTo>
                  <a:lnTo>
                    <a:pt x="1793844" y="103689"/>
                  </a:lnTo>
                  <a:lnTo>
                    <a:pt x="1834186" y="118864"/>
                  </a:lnTo>
                  <a:lnTo>
                    <a:pt x="1870914" y="134854"/>
                  </a:lnTo>
                  <a:lnTo>
                    <a:pt x="1932933" y="169110"/>
                  </a:lnTo>
                  <a:lnTo>
                    <a:pt x="1978708" y="206117"/>
                  </a:lnTo>
                  <a:lnTo>
                    <a:pt x="2007048" y="245534"/>
                  </a:lnTo>
                  <a:lnTo>
                    <a:pt x="2016759" y="287019"/>
                  </a:lnTo>
                  <a:lnTo>
                    <a:pt x="2014307" y="308158"/>
                  </a:lnTo>
                  <a:lnTo>
                    <a:pt x="1995132" y="348929"/>
                  </a:lnTo>
                  <a:lnTo>
                    <a:pt x="1957925" y="387409"/>
                  </a:lnTo>
                  <a:lnTo>
                    <a:pt x="1903879" y="423264"/>
                  </a:lnTo>
                  <a:lnTo>
                    <a:pt x="1834186" y="456159"/>
                  </a:lnTo>
                  <a:lnTo>
                    <a:pt x="1793844" y="471390"/>
                  </a:lnTo>
                  <a:lnTo>
                    <a:pt x="1750038" y="485756"/>
                  </a:lnTo>
                  <a:lnTo>
                    <a:pt x="1702916" y="499213"/>
                  </a:lnTo>
                  <a:lnTo>
                    <a:pt x="1652628" y="511721"/>
                  </a:lnTo>
                  <a:lnTo>
                    <a:pt x="1599322" y="523236"/>
                  </a:lnTo>
                  <a:lnTo>
                    <a:pt x="1543148" y="533718"/>
                  </a:lnTo>
                  <a:lnTo>
                    <a:pt x="1484254" y="543123"/>
                  </a:lnTo>
                  <a:lnTo>
                    <a:pt x="1422791" y="551410"/>
                  </a:lnTo>
                  <a:lnTo>
                    <a:pt x="1358906" y="558538"/>
                  </a:lnTo>
                  <a:lnTo>
                    <a:pt x="1292748" y="564464"/>
                  </a:lnTo>
                  <a:lnTo>
                    <a:pt x="1224468" y="569146"/>
                  </a:lnTo>
                  <a:lnTo>
                    <a:pt x="1154214" y="572542"/>
                  </a:lnTo>
                  <a:lnTo>
                    <a:pt x="1082135" y="574611"/>
                  </a:lnTo>
                  <a:lnTo>
                    <a:pt x="1008379" y="575309"/>
                  </a:lnTo>
                  <a:lnTo>
                    <a:pt x="934473" y="574611"/>
                  </a:lnTo>
                  <a:lnTo>
                    <a:pt x="862269" y="572542"/>
                  </a:lnTo>
                  <a:lnTo>
                    <a:pt x="791915" y="569146"/>
                  </a:lnTo>
                  <a:lnTo>
                    <a:pt x="723558" y="564464"/>
                  </a:lnTo>
                  <a:lnTo>
                    <a:pt x="657346" y="558538"/>
                  </a:lnTo>
                  <a:lnTo>
                    <a:pt x="593426" y="551410"/>
                  </a:lnTo>
                  <a:lnTo>
                    <a:pt x="531944" y="543123"/>
                  </a:lnTo>
                  <a:lnTo>
                    <a:pt x="473048" y="533718"/>
                  </a:lnTo>
                  <a:lnTo>
                    <a:pt x="416885" y="523236"/>
                  </a:lnTo>
                  <a:lnTo>
                    <a:pt x="363602" y="511721"/>
                  </a:lnTo>
                  <a:lnTo>
                    <a:pt x="313347" y="499213"/>
                  </a:lnTo>
                  <a:lnTo>
                    <a:pt x="266267" y="485756"/>
                  </a:lnTo>
                  <a:lnTo>
                    <a:pt x="222508" y="471390"/>
                  </a:lnTo>
                  <a:lnTo>
                    <a:pt x="182218" y="456159"/>
                  </a:lnTo>
                  <a:lnTo>
                    <a:pt x="145545" y="440103"/>
                  </a:lnTo>
                  <a:lnTo>
                    <a:pt x="83635" y="405686"/>
                  </a:lnTo>
                  <a:lnTo>
                    <a:pt x="37956" y="368476"/>
                  </a:lnTo>
                  <a:lnTo>
                    <a:pt x="9685" y="328809"/>
                  </a:lnTo>
                  <a:lnTo>
                    <a:pt x="0" y="287019"/>
                  </a:lnTo>
                  <a:lnTo>
                    <a:pt x="2445" y="266039"/>
                  </a:lnTo>
                  <a:lnTo>
                    <a:pt x="21571" y="225545"/>
                  </a:lnTo>
                  <a:lnTo>
                    <a:pt x="58693" y="187291"/>
                  </a:lnTo>
                  <a:lnTo>
                    <a:pt x="112634" y="151617"/>
                  </a:lnTo>
                  <a:lnTo>
                    <a:pt x="182218" y="118864"/>
                  </a:lnTo>
                  <a:lnTo>
                    <a:pt x="222508" y="103689"/>
                  </a:lnTo>
                  <a:lnTo>
                    <a:pt x="266267" y="89373"/>
                  </a:lnTo>
                  <a:lnTo>
                    <a:pt x="313347" y="75957"/>
                  </a:lnTo>
                  <a:lnTo>
                    <a:pt x="363602" y="63484"/>
                  </a:lnTo>
                  <a:lnTo>
                    <a:pt x="416885" y="51997"/>
                  </a:lnTo>
                  <a:lnTo>
                    <a:pt x="473048" y="41538"/>
                  </a:lnTo>
                  <a:lnTo>
                    <a:pt x="531944" y="32150"/>
                  </a:lnTo>
                  <a:lnTo>
                    <a:pt x="593426" y="23876"/>
                  </a:lnTo>
                  <a:lnTo>
                    <a:pt x="657346" y="16758"/>
                  </a:lnTo>
                  <a:lnTo>
                    <a:pt x="723558" y="10838"/>
                  </a:lnTo>
                  <a:lnTo>
                    <a:pt x="791915" y="6160"/>
                  </a:lnTo>
                  <a:lnTo>
                    <a:pt x="862269" y="2766"/>
                  </a:lnTo>
                  <a:lnTo>
                    <a:pt x="934473" y="698"/>
                  </a:lnTo>
                  <a:lnTo>
                    <a:pt x="1008379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24446" y="2231449"/>
              <a:ext cx="2026285" cy="586105"/>
            </a:xfrm>
            <a:custGeom>
              <a:avLst/>
              <a:gdLst/>
              <a:ahLst/>
              <a:cxnLst/>
              <a:rect l="l" t="t" r="r" b="b"/>
              <a:pathLst>
                <a:path w="2026284" h="58610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026284" h="586105">
                  <a:moveTo>
                    <a:pt x="2026094" y="581240"/>
                  </a:moveTo>
                  <a:lnTo>
                    <a:pt x="2024735" y="577938"/>
                  </a:lnTo>
                  <a:lnTo>
                    <a:pt x="2021433" y="576580"/>
                  </a:lnTo>
                  <a:lnTo>
                    <a:pt x="2018118" y="577938"/>
                  </a:lnTo>
                  <a:lnTo>
                    <a:pt x="2016760" y="581240"/>
                  </a:lnTo>
                  <a:lnTo>
                    <a:pt x="2018118" y="584555"/>
                  </a:lnTo>
                  <a:lnTo>
                    <a:pt x="2021433" y="585914"/>
                  </a:lnTo>
                  <a:lnTo>
                    <a:pt x="2024735" y="584555"/>
                  </a:lnTo>
                  <a:lnTo>
                    <a:pt x="2026094" y="581240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29120" y="2215790"/>
              <a:ext cx="2015489" cy="57531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929120" y="2487570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h="30480">
                  <a:moveTo>
                    <a:pt x="0" y="0"/>
                  </a:moveTo>
                  <a:lnTo>
                    <a:pt x="0" y="304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29120" y="2215790"/>
              <a:ext cx="2016760" cy="575310"/>
            </a:xfrm>
            <a:custGeom>
              <a:avLst/>
              <a:gdLst/>
              <a:ahLst/>
              <a:cxnLst/>
              <a:rect l="l" t="t" r="r" b="b"/>
              <a:pathLst>
                <a:path w="2016759" h="575310">
                  <a:moveTo>
                    <a:pt x="1008379" y="0"/>
                  </a:moveTo>
                  <a:lnTo>
                    <a:pt x="1082135" y="698"/>
                  </a:lnTo>
                  <a:lnTo>
                    <a:pt x="1154214" y="2766"/>
                  </a:lnTo>
                  <a:lnTo>
                    <a:pt x="1224468" y="6160"/>
                  </a:lnTo>
                  <a:lnTo>
                    <a:pt x="1292748" y="10838"/>
                  </a:lnTo>
                  <a:lnTo>
                    <a:pt x="1358906" y="16758"/>
                  </a:lnTo>
                  <a:lnTo>
                    <a:pt x="1422791" y="23876"/>
                  </a:lnTo>
                  <a:lnTo>
                    <a:pt x="1484254" y="32150"/>
                  </a:lnTo>
                  <a:lnTo>
                    <a:pt x="1543148" y="41538"/>
                  </a:lnTo>
                  <a:lnTo>
                    <a:pt x="1599322" y="51997"/>
                  </a:lnTo>
                  <a:lnTo>
                    <a:pt x="1652628" y="63484"/>
                  </a:lnTo>
                  <a:lnTo>
                    <a:pt x="1702916" y="75957"/>
                  </a:lnTo>
                  <a:lnTo>
                    <a:pt x="1750038" y="89373"/>
                  </a:lnTo>
                  <a:lnTo>
                    <a:pt x="1793844" y="103689"/>
                  </a:lnTo>
                  <a:lnTo>
                    <a:pt x="1834186" y="118864"/>
                  </a:lnTo>
                  <a:lnTo>
                    <a:pt x="1870914" y="134854"/>
                  </a:lnTo>
                  <a:lnTo>
                    <a:pt x="1932933" y="169110"/>
                  </a:lnTo>
                  <a:lnTo>
                    <a:pt x="1978708" y="206117"/>
                  </a:lnTo>
                  <a:lnTo>
                    <a:pt x="2007048" y="245534"/>
                  </a:lnTo>
                  <a:lnTo>
                    <a:pt x="2016759" y="287020"/>
                  </a:lnTo>
                  <a:lnTo>
                    <a:pt x="2014307" y="308158"/>
                  </a:lnTo>
                  <a:lnTo>
                    <a:pt x="1995132" y="348929"/>
                  </a:lnTo>
                  <a:lnTo>
                    <a:pt x="1957925" y="387409"/>
                  </a:lnTo>
                  <a:lnTo>
                    <a:pt x="1903879" y="423264"/>
                  </a:lnTo>
                  <a:lnTo>
                    <a:pt x="1834186" y="456159"/>
                  </a:lnTo>
                  <a:lnTo>
                    <a:pt x="1793844" y="471390"/>
                  </a:lnTo>
                  <a:lnTo>
                    <a:pt x="1750038" y="485756"/>
                  </a:lnTo>
                  <a:lnTo>
                    <a:pt x="1702916" y="499213"/>
                  </a:lnTo>
                  <a:lnTo>
                    <a:pt x="1652628" y="511721"/>
                  </a:lnTo>
                  <a:lnTo>
                    <a:pt x="1599322" y="523236"/>
                  </a:lnTo>
                  <a:lnTo>
                    <a:pt x="1543148" y="533718"/>
                  </a:lnTo>
                  <a:lnTo>
                    <a:pt x="1484254" y="543123"/>
                  </a:lnTo>
                  <a:lnTo>
                    <a:pt x="1422791" y="551410"/>
                  </a:lnTo>
                  <a:lnTo>
                    <a:pt x="1358906" y="558538"/>
                  </a:lnTo>
                  <a:lnTo>
                    <a:pt x="1292748" y="564464"/>
                  </a:lnTo>
                  <a:lnTo>
                    <a:pt x="1224468" y="569146"/>
                  </a:lnTo>
                  <a:lnTo>
                    <a:pt x="1154214" y="572542"/>
                  </a:lnTo>
                  <a:lnTo>
                    <a:pt x="1082135" y="574611"/>
                  </a:lnTo>
                  <a:lnTo>
                    <a:pt x="1008379" y="575310"/>
                  </a:lnTo>
                  <a:lnTo>
                    <a:pt x="934473" y="574611"/>
                  </a:lnTo>
                  <a:lnTo>
                    <a:pt x="862269" y="572542"/>
                  </a:lnTo>
                  <a:lnTo>
                    <a:pt x="791915" y="569146"/>
                  </a:lnTo>
                  <a:lnTo>
                    <a:pt x="723558" y="564464"/>
                  </a:lnTo>
                  <a:lnTo>
                    <a:pt x="657346" y="558538"/>
                  </a:lnTo>
                  <a:lnTo>
                    <a:pt x="593426" y="551410"/>
                  </a:lnTo>
                  <a:lnTo>
                    <a:pt x="531944" y="543123"/>
                  </a:lnTo>
                  <a:lnTo>
                    <a:pt x="473048" y="533718"/>
                  </a:lnTo>
                  <a:lnTo>
                    <a:pt x="416885" y="523236"/>
                  </a:lnTo>
                  <a:lnTo>
                    <a:pt x="363602" y="511721"/>
                  </a:lnTo>
                  <a:lnTo>
                    <a:pt x="313347" y="499213"/>
                  </a:lnTo>
                  <a:lnTo>
                    <a:pt x="266267" y="485756"/>
                  </a:lnTo>
                  <a:lnTo>
                    <a:pt x="222508" y="471390"/>
                  </a:lnTo>
                  <a:lnTo>
                    <a:pt x="182218" y="456159"/>
                  </a:lnTo>
                  <a:lnTo>
                    <a:pt x="145545" y="440103"/>
                  </a:lnTo>
                  <a:lnTo>
                    <a:pt x="83635" y="405686"/>
                  </a:lnTo>
                  <a:lnTo>
                    <a:pt x="37956" y="368476"/>
                  </a:lnTo>
                  <a:lnTo>
                    <a:pt x="9685" y="328809"/>
                  </a:lnTo>
                  <a:lnTo>
                    <a:pt x="0" y="287020"/>
                  </a:lnTo>
                  <a:lnTo>
                    <a:pt x="2445" y="266039"/>
                  </a:lnTo>
                  <a:lnTo>
                    <a:pt x="21571" y="225545"/>
                  </a:lnTo>
                  <a:lnTo>
                    <a:pt x="58693" y="187291"/>
                  </a:lnTo>
                  <a:lnTo>
                    <a:pt x="112634" y="151617"/>
                  </a:lnTo>
                  <a:lnTo>
                    <a:pt x="182218" y="118864"/>
                  </a:lnTo>
                  <a:lnTo>
                    <a:pt x="222508" y="103689"/>
                  </a:lnTo>
                  <a:lnTo>
                    <a:pt x="266267" y="89373"/>
                  </a:lnTo>
                  <a:lnTo>
                    <a:pt x="313347" y="75957"/>
                  </a:lnTo>
                  <a:lnTo>
                    <a:pt x="363602" y="63484"/>
                  </a:lnTo>
                  <a:lnTo>
                    <a:pt x="416885" y="51997"/>
                  </a:lnTo>
                  <a:lnTo>
                    <a:pt x="473048" y="41538"/>
                  </a:lnTo>
                  <a:lnTo>
                    <a:pt x="531944" y="32150"/>
                  </a:lnTo>
                  <a:lnTo>
                    <a:pt x="593426" y="23876"/>
                  </a:lnTo>
                  <a:lnTo>
                    <a:pt x="657346" y="16758"/>
                  </a:lnTo>
                  <a:lnTo>
                    <a:pt x="723558" y="10838"/>
                  </a:lnTo>
                  <a:lnTo>
                    <a:pt x="791915" y="6160"/>
                  </a:lnTo>
                  <a:lnTo>
                    <a:pt x="862269" y="2766"/>
                  </a:lnTo>
                  <a:lnTo>
                    <a:pt x="934473" y="698"/>
                  </a:lnTo>
                  <a:lnTo>
                    <a:pt x="1008379" y="0"/>
                  </a:lnTo>
                  <a:close/>
                </a:path>
              </a:pathLst>
            </a:custGeom>
            <a:ln w="9344">
              <a:solidFill>
                <a:srgbClr val="45A9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24446" y="2211129"/>
              <a:ext cx="2026285" cy="586105"/>
            </a:xfrm>
            <a:custGeom>
              <a:avLst/>
              <a:gdLst/>
              <a:ahLst/>
              <a:cxnLst/>
              <a:rect l="l" t="t" r="r" b="b"/>
              <a:pathLst>
                <a:path w="2026284" h="586105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2026284" h="586105">
                  <a:moveTo>
                    <a:pt x="2026094" y="581240"/>
                  </a:moveTo>
                  <a:lnTo>
                    <a:pt x="2024735" y="577938"/>
                  </a:lnTo>
                  <a:lnTo>
                    <a:pt x="2021433" y="576580"/>
                  </a:lnTo>
                  <a:lnTo>
                    <a:pt x="2018118" y="577938"/>
                  </a:lnTo>
                  <a:lnTo>
                    <a:pt x="2016760" y="581240"/>
                  </a:lnTo>
                  <a:lnTo>
                    <a:pt x="2018118" y="584555"/>
                  </a:lnTo>
                  <a:lnTo>
                    <a:pt x="2021433" y="585914"/>
                  </a:lnTo>
                  <a:lnTo>
                    <a:pt x="2024735" y="584555"/>
                  </a:lnTo>
                  <a:lnTo>
                    <a:pt x="2026094" y="581240"/>
                  </a:lnTo>
                  <a:close/>
                </a:path>
              </a:pathLst>
            </a:custGeom>
            <a:solidFill>
              <a:srgbClr val="45A9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498080" y="2369460"/>
            <a:ext cx="8775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воздухе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81457" y="3068367"/>
            <a:ext cx="8081645" cy="3570604"/>
            <a:chOff x="781457" y="3068367"/>
            <a:chExt cx="8081645" cy="3570604"/>
          </a:xfrm>
        </p:grpSpPr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6129" y="3093360"/>
              <a:ext cx="8070850" cy="354076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86130" y="3092090"/>
              <a:ext cx="8072120" cy="3542029"/>
            </a:xfrm>
            <a:custGeom>
              <a:avLst/>
              <a:gdLst/>
              <a:ahLst/>
              <a:cxnLst/>
              <a:rect l="l" t="t" r="r" b="b"/>
              <a:pathLst>
                <a:path w="8072120" h="3542029">
                  <a:moveTo>
                    <a:pt x="0" y="3542029"/>
                  </a:moveTo>
                  <a:lnTo>
                    <a:pt x="8072120" y="3542029"/>
                  </a:lnTo>
                  <a:lnTo>
                    <a:pt x="8072120" y="0"/>
                  </a:lnTo>
                  <a:lnTo>
                    <a:pt x="0" y="0"/>
                  </a:lnTo>
                  <a:lnTo>
                    <a:pt x="0" y="35420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86130" y="3092090"/>
              <a:ext cx="8072120" cy="3542029"/>
            </a:xfrm>
            <a:custGeom>
              <a:avLst/>
              <a:gdLst/>
              <a:ahLst/>
              <a:cxnLst/>
              <a:rect l="l" t="t" r="r" b="b"/>
              <a:pathLst>
                <a:path w="8072120" h="3542029">
                  <a:moveTo>
                    <a:pt x="0" y="0"/>
                  </a:moveTo>
                  <a:lnTo>
                    <a:pt x="8072120" y="0"/>
                  </a:lnTo>
                  <a:lnTo>
                    <a:pt x="8072120" y="3542029"/>
                  </a:lnTo>
                  <a:lnTo>
                    <a:pt x="0" y="3542029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1456" y="3087429"/>
              <a:ext cx="8081645" cy="3551554"/>
            </a:xfrm>
            <a:custGeom>
              <a:avLst/>
              <a:gdLst/>
              <a:ahLst/>
              <a:cxnLst/>
              <a:rect l="l" t="t" r="r" b="b"/>
              <a:pathLst>
                <a:path w="8081645" h="3551554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8081645" h="3551554">
                  <a:moveTo>
                    <a:pt x="8081454" y="3546691"/>
                  </a:moveTo>
                  <a:lnTo>
                    <a:pt x="8080095" y="3543389"/>
                  </a:lnTo>
                  <a:lnTo>
                    <a:pt x="8076793" y="3542030"/>
                  </a:lnTo>
                  <a:lnTo>
                    <a:pt x="8073479" y="3543389"/>
                  </a:lnTo>
                  <a:lnTo>
                    <a:pt x="8072120" y="3546691"/>
                  </a:lnTo>
                  <a:lnTo>
                    <a:pt x="8073479" y="3550005"/>
                  </a:lnTo>
                  <a:lnTo>
                    <a:pt x="8076793" y="3551364"/>
                  </a:lnTo>
                  <a:lnTo>
                    <a:pt x="8080095" y="3550005"/>
                  </a:lnTo>
                  <a:lnTo>
                    <a:pt x="8081454" y="3546691"/>
                  </a:lnTo>
                  <a:close/>
                </a:path>
              </a:pathLst>
            </a:custGeom>
            <a:solidFill>
              <a:srgbClr val="000000">
                <a:alpha val="3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6129" y="3073040"/>
              <a:ext cx="8070850" cy="354076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86130" y="3073040"/>
              <a:ext cx="8072120" cy="3542029"/>
            </a:xfrm>
            <a:custGeom>
              <a:avLst/>
              <a:gdLst/>
              <a:ahLst/>
              <a:cxnLst/>
              <a:rect l="l" t="t" r="r" b="b"/>
              <a:pathLst>
                <a:path w="8072120" h="3542029">
                  <a:moveTo>
                    <a:pt x="0" y="3542029"/>
                  </a:moveTo>
                  <a:lnTo>
                    <a:pt x="8072120" y="3542029"/>
                  </a:lnTo>
                  <a:lnTo>
                    <a:pt x="8072120" y="0"/>
                  </a:lnTo>
                  <a:lnTo>
                    <a:pt x="0" y="0"/>
                  </a:lnTo>
                  <a:lnTo>
                    <a:pt x="0" y="35420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86130" y="3073040"/>
              <a:ext cx="8072120" cy="3540760"/>
            </a:xfrm>
            <a:custGeom>
              <a:avLst/>
              <a:gdLst/>
              <a:ahLst/>
              <a:cxnLst/>
              <a:rect l="l" t="t" r="r" b="b"/>
              <a:pathLst>
                <a:path w="8072120" h="3540759">
                  <a:moveTo>
                    <a:pt x="0" y="0"/>
                  </a:moveTo>
                  <a:lnTo>
                    <a:pt x="8072120" y="0"/>
                  </a:lnTo>
                  <a:lnTo>
                    <a:pt x="8072120" y="3540760"/>
                  </a:lnTo>
                  <a:lnTo>
                    <a:pt x="0" y="3540760"/>
                  </a:lnTo>
                  <a:lnTo>
                    <a:pt x="0" y="0"/>
                  </a:lnTo>
                  <a:close/>
                </a:path>
              </a:pathLst>
            </a:custGeom>
            <a:ln w="9344">
              <a:solidFill>
                <a:srgbClr val="F5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81456" y="3068379"/>
              <a:ext cx="8081645" cy="3550285"/>
            </a:xfrm>
            <a:custGeom>
              <a:avLst/>
              <a:gdLst/>
              <a:ahLst/>
              <a:cxnLst/>
              <a:rect l="l" t="t" r="r" b="b"/>
              <a:pathLst>
                <a:path w="8081645" h="3550284">
                  <a:moveTo>
                    <a:pt x="9334" y="4660"/>
                  </a:moveTo>
                  <a:lnTo>
                    <a:pt x="7975" y="1358"/>
                  </a:lnTo>
                  <a:lnTo>
                    <a:pt x="4673" y="0"/>
                  </a:lnTo>
                  <a:lnTo>
                    <a:pt x="1358" y="1358"/>
                  </a:lnTo>
                  <a:lnTo>
                    <a:pt x="0" y="4660"/>
                  </a:lnTo>
                  <a:lnTo>
                    <a:pt x="1358" y="7975"/>
                  </a:lnTo>
                  <a:lnTo>
                    <a:pt x="4673" y="9334"/>
                  </a:lnTo>
                  <a:lnTo>
                    <a:pt x="7975" y="7975"/>
                  </a:lnTo>
                  <a:lnTo>
                    <a:pt x="9334" y="4660"/>
                  </a:lnTo>
                  <a:close/>
                </a:path>
                <a:path w="8081645" h="3550284">
                  <a:moveTo>
                    <a:pt x="8081454" y="3545421"/>
                  </a:moveTo>
                  <a:lnTo>
                    <a:pt x="8080095" y="3542119"/>
                  </a:lnTo>
                  <a:lnTo>
                    <a:pt x="8076793" y="3540760"/>
                  </a:lnTo>
                  <a:lnTo>
                    <a:pt x="8073479" y="3542119"/>
                  </a:lnTo>
                  <a:lnTo>
                    <a:pt x="8072120" y="3545421"/>
                  </a:lnTo>
                  <a:lnTo>
                    <a:pt x="8073479" y="3548735"/>
                  </a:lnTo>
                  <a:lnTo>
                    <a:pt x="8076793" y="3550094"/>
                  </a:lnTo>
                  <a:lnTo>
                    <a:pt x="8080095" y="3548735"/>
                  </a:lnTo>
                  <a:lnTo>
                    <a:pt x="8081454" y="3545421"/>
                  </a:lnTo>
                  <a:close/>
                </a:path>
              </a:pathLst>
            </a:custGeom>
            <a:solidFill>
              <a:srgbClr val="F591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49630" y="3106060"/>
            <a:ext cx="7861934" cy="310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3048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3300"/>
                </a:solidFill>
                <a:latin typeface="Calibri"/>
                <a:cs typeface="Calibri"/>
              </a:rPr>
              <a:t>Использование</a:t>
            </a:r>
            <a:r>
              <a:rPr sz="1600" b="1" spc="-6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растворов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лекарственных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веществ,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минеральных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вод,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фитопрепаратов, </a:t>
            </a:r>
            <a:r>
              <a:rPr sz="1600" b="1" dirty="0">
                <a:latin typeface="Calibri"/>
                <a:cs typeface="Calibri"/>
              </a:rPr>
              <a:t>эфирных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масел,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порошковых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лекарственных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средств.</a:t>
            </a:r>
            <a:endParaRPr sz="16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990"/>
              </a:spcBef>
            </a:pPr>
            <a:r>
              <a:rPr sz="1600" b="1" spc="-10" dirty="0">
                <a:solidFill>
                  <a:srgbClr val="FF3300"/>
                </a:solidFill>
                <a:latin typeface="Calibri"/>
                <a:cs typeface="Calibri"/>
              </a:rPr>
              <a:t>Диспергирование</a:t>
            </a:r>
            <a:r>
              <a:rPr sz="1600" b="1" spc="-3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3300"/>
                </a:solidFill>
                <a:latin typeface="Calibri"/>
                <a:cs typeface="Calibri"/>
              </a:rPr>
              <a:t>→</a:t>
            </a:r>
            <a:r>
              <a:rPr sz="1600" b="1" spc="-3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3300"/>
                </a:solidFill>
                <a:latin typeface="Calibri"/>
                <a:cs typeface="Calibri"/>
              </a:rPr>
              <a:t>приобретение</a:t>
            </a:r>
            <a:r>
              <a:rPr sz="1600" b="1" spc="-3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3300"/>
                </a:solidFill>
                <a:latin typeface="Calibri"/>
                <a:cs typeface="Calibri"/>
              </a:rPr>
              <a:t>→</a:t>
            </a:r>
            <a:r>
              <a:rPr sz="1600" b="1" spc="-3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3300"/>
                </a:solidFill>
                <a:latin typeface="Calibri"/>
                <a:cs typeface="Calibri"/>
              </a:rPr>
              <a:t>новых</a:t>
            </a:r>
            <a:r>
              <a:rPr sz="1600" b="1" spc="-2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3300"/>
                </a:solidFill>
                <a:latin typeface="Calibri"/>
                <a:cs typeface="Calibri"/>
              </a:rPr>
              <a:t>свойств</a:t>
            </a:r>
            <a:r>
              <a:rPr sz="1600" b="1" spc="-2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3300"/>
                </a:solidFill>
                <a:latin typeface="Calibri"/>
                <a:cs typeface="Calibri"/>
              </a:rPr>
              <a:t>лекарственными</a:t>
            </a:r>
            <a:r>
              <a:rPr sz="1600" b="1" spc="-2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3300"/>
                </a:solidFill>
                <a:latin typeface="Calibri"/>
                <a:cs typeface="Calibri"/>
              </a:rPr>
              <a:t>веществами.</a:t>
            </a:r>
            <a:endParaRPr sz="1600">
              <a:latin typeface="Calibri"/>
              <a:cs typeface="Calibri"/>
            </a:endParaRPr>
          </a:p>
          <a:p>
            <a:pPr marL="80010" algn="ctr">
              <a:lnSpc>
                <a:spcPct val="100000"/>
              </a:lnSpc>
              <a:spcBef>
                <a:spcPts val="1000"/>
              </a:spcBef>
            </a:pPr>
            <a:r>
              <a:rPr sz="1600" b="1" spc="-10" dirty="0">
                <a:solidFill>
                  <a:srgbClr val="FF3300"/>
                </a:solidFill>
                <a:latin typeface="Calibri"/>
                <a:cs typeface="Calibri"/>
              </a:rPr>
              <a:t>Преимущества</a:t>
            </a:r>
            <a:r>
              <a:rPr sz="1600" b="1" spc="25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3300"/>
                </a:solidFill>
                <a:latin typeface="Calibri"/>
                <a:cs typeface="Calibri"/>
              </a:rPr>
              <a:t>аэрозолей:</a:t>
            </a:r>
            <a:endParaRPr sz="1600">
              <a:latin typeface="Calibri"/>
              <a:cs typeface="Calibri"/>
            </a:endParaRPr>
          </a:p>
          <a:p>
            <a:pPr marL="125095" indent="-107950">
              <a:lnSpc>
                <a:spcPct val="100000"/>
              </a:lnSpc>
              <a:spcBef>
                <a:spcPts val="990"/>
              </a:spcBef>
              <a:buSzPct val="93750"/>
              <a:buChar char="•"/>
              <a:tabLst>
                <a:tab pos="125095" algn="l"/>
              </a:tabLst>
            </a:pPr>
            <a:r>
              <a:rPr sz="1600" b="1" dirty="0">
                <a:latin typeface="Calibri"/>
                <a:cs typeface="Calibri"/>
              </a:rPr>
              <a:t>Увеличение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объема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лекарственной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взвеси</a:t>
            </a:r>
            <a:endParaRPr sz="1600">
              <a:latin typeface="Calibri"/>
              <a:cs typeface="Calibri"/>
            </a:endParaRPr>
          </a:p>
          <a:p>
            <a:pPr marL="125095" indent="-107950">
              <a:lnSpc>
                <a:spcPct val="100000"/>
              </a:lnSpc>
              <a:spcBef>
                <a:spcPts val="990"/>
              </a:spcBef>
              <a:buSzPct val="93750"/>
              <a:buChar char="•"/>
              <a:tabLst>
                <a:tab pos="125095" algn="l"/>
              </a:tabLst>
            </a:pPr>
            <a:r>
              <a:rPr sz="1600" b="1" dirty="0">
                <a:latin typeface="Calibri"/>
                <a:cs typeface="Calibri"/>
              </a:rPr>
              <a:t>Увеличение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поверхности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контакта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лекарственного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вещества</a:t>
            </a:r>
            <a:endParaRPr sz="1600">
              <a:latin typeface="Calibri"/>
              <a:cs typeface="Calibri"/>
            </a:endParaRPr>
          </a:p>
          <a:p>
            <a:pPr marL="125095" indent="-107950">
              <a:lnSpc>
                <a:spcPct val="100000"/>
              </a:lnSpc>
              <a:spcBef>
                <a:spcPts val="1000"/>
              </a:spcBef>
              <a:buSzPct val="93750"/>
              <a:buChar char="•"/>
              <a:tabLst>
                <a:tab pos="125095" algn="l"/>
              </a:tabLst>
            </a:pPr>
            <a:r>
              <a:rPr sz="1600" b="1" dirty="0">
                <a:latin typeface="Calibri"/>
                <a:cs typeface="Calibri"/>
              </a:rPr>
              <a:t>Наличие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заряда</a:t>
            </a:r>
            <a:endParaRPr sz="1600">
              <a:latin typeface="Calibri"/>
              <a:cs typeface="Calibri"/>
            </a:endParaRPr>
          </a:p>
          <a:p>
            <a:pPr marL="125095" indent="-107950">
              <a:lnSpc>
                <a:spcPct val="100000"/>
              </a:lnSpc>
              <a:spcBef>
                <a:spcPts val="990"/>
              </a:spcBef>
              <a:buSzPct val="93750"/>
              <a:buChar char="•"/>
              <a:tabLst>
                <a:tab pos="125095" algn="l"/>
              </a:tabLst>
            </a:pPr>
            <a:r>
              <a:rPr sz="1600" b="1" dirty="0">
                <a:latin typeface="Calibri"/>
                <a:cs typeface="Calibri"/>
              </a:rPr>
              <a:t>Быстрая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всасываемость</a:t>
            </a:r>
            <a:endParaRPr sz="1600">
              <a:latin typeface="Calibri"/>
              <a:cs typeface="Calibri"/>
            </a:endParaRPr>
          </a:p>
          <a:p>
            <a:pPr marL="125095" indent="-107950">
              <a:lnSpc>
                <a:spcPct val="100000"/>
              </a:lnSpc>
              <a:spcBef>
                <a:spcPts val="1000"/>
              </a:spcBef>
              <a:buSzPct val="93750"/>
              <a:buChar char="•"/>
              <a:tabLst>
                <a:tab pos="125095" algn="l"/>
              </a:tabLst>
            </a:pPr>
            <a:r>
              <a:rPr sz="1600" b="1" spc="-10" dirty="0">
                <a:latin typeface="Calibri"/>
                <a:cs typeface="Calibri"/>
              </a:rPr>
              <a:t>Безболезненность</a:t>
            </a:r>
            <a:r>
              <a:rPr sz="1600" b="1" spc="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введения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5030" y="6310270"/>
            <a:ext cx="3172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 indent="-99695">
              <a:lnSpc>
                <a:spcPct val="100000"/>
              </a:lnSpc>
              <a:spcBef>
                <a:spcPts val="100"/>
              </a:spcBef>
              <a:buSzPct val="84375"/>
              <a:buChar char="•"/>
              <a:tabLst>
                <a:tab pos="99695" algn="l"/>
              </a:tabLst>
            </a:pPr>
            <a:r>
              <a:rPr sz="1600" b="1" dirty="0">
                <a:latin typeface="Calibri"/>
                <a:cs typeface="Calibri"/>
              </a:rPr>
              <a:t>Исключение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их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разрушения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ЖКТ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842543" y="2510430"/>
            <a:ext cx="372745" cy="128270"/>
            <a:chOff x="1842543" y="2510430"/>
            <a:chExt cx="372745" cy="128270"/>
          </a:xfrm>
        </p:grpSpPr>
        <p:sp>
          <p:nvSpPr>
            <p:cNvPr id="48" name="object 48"/>
            <p:cNvSpPr/>
            <p:nvPr/>
          </p:nvSpPr>
          <p:spPr>
            <a:xfrm>
              <a:off x="1856740" y="2572660"/>
              <a:ext cx="238760" cy="1270"/>
            </a:xfrm>
            <a:custGeom>
              <a:avLst/>
              <a:gdLst/>
              <a:ahLst/>
              <a:cxnLst/>
              <a:rect l="l" t="t" r="r" b="b"/>
              <a:pathLst>
                <a:path w="238760" h="1269">
                  <a:moveTo>
                    <a:pt x="0" y="0"/>
                  </a:moveTo>
                  <a:lnTo>
                    <a:pt x="238760" y="1269"/>
                  </a:lnTo>
                </a:path>
              </a:pathLst>
            </a:custGeom>
            <a:ln w="2839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86610" y="2510430"/>
              <a:ext cx="128269" cy="128270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577850" y="2700703"/>
            <a:ext cx="127000" cy="1231265"/>
            <a:chOff x="577850" y="2700703"/>
            <a:chExt cx="127000" cy="1231265"/>
          </a:xfrm>
        </p:grpSpPr>
        <p:sp>
          <p:nvSpPr>
            <p:cNvPr id="51" name="object 51"/>
            <p:cNvSpPr/>
            <p:nvPr/>
          </p:nvSpPr>
          <p:spPr>
            <a:xfrm>
              <a:off x="641350" y="2714900"/>
              <a:ext cx="1270" cy="1097280"/>
            </a:xfrm>
            <a:custGeom>
              <a:avLst/>
              <a:gdLst/>
              <a:ahLst/>
              <a:cxnLst/>
              <a:rect l="l" t="t" r="r" b="b"/>
              <a:pathLst>
                <a:path w="1270" h="1097279">
                  <a:moveTo>
                    <a:pt x="1270" y="0"/>
                  </a:moveTo>
                  <a:lnTo>
                    <a:pt x="0" y="1097279"/>
                  </a:lnTo>
                </a:path>
              </a:pathLst>
            </a:custGeom>
            <a:ln w="2839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7850" y="3803290"/>
              <a:ext cx="127000" cy="128269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8416290" y="6420760"/>
            <a:ext cx="1930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5B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166010"/>
            <a:ext cx="3694429" cy="7683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4669" y="310790"/>
            <a:ext cx="31216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spc="-10" dirty="0">
                <a:solidFill>
                  <a:srgbClr val="00AFEF"/>
                </a:solidFill>
                <a:latin typeface="Calibri"/>
                <a:cs typeface="Calibri"/>
              </a:rPr>
              <a:t>Аэрозольтерапия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3590" y="6420760"/>
            <a:ext cx="205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870" y="1071520"/>
            <a:ext cx="3472179" cy="45821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71620" y="143150"/>
            <a:ext cx="3072129" cy="307213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4000500" y="2716170"/>
            <a:ext cx="4906010" cy="3143250"/>
            <a:chOff x="4000500" y="2716170"/>
            <a:chExt cx="4906010" cy="31432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0500" y="3358790"/>
              <a:ext cx="2923540" cy="24853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6500" y="4001410"/>
              <a:ext cx="2620009" cy="18580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14870" y="2716170"/>
              <a:ext cx="1668779" cy="178562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62330" y="5765440"/>
            <a:ext cx="2273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УЗ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аппарат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«Флора»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69359" y="5907680"/>
            <a:ext cx="21729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Паровой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ингалятор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73800" y="5907680"/>
            <a:ext cx="25209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Карманный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ингалятор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53909" y="898800"/>
            <a:ext cx="1765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Ингалятор компрессионный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CN-</a:t>
            </a:r>
            <a:r>
              <a:rPr sz="1800" b="1" spc="-25" dirty="0">
                <a:latin typeface="Calibri"/>
                <a:cs typeface="Calibri"/>
              </a:rPr>
              <a:t>23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5B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166010"/>
            <a:ext cx="3694429" cy="7683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9069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3200" i="0" spc="-10" dirty="0">
                <a:solidFill>
                  <a:srgbClr val="00AFEF"/>
                </a:solidFill>
                <a:latin typeface="Calibri"/>
                <a:cs typeface="Calibri"/>
              </a:rPr>
              <a:t>Аэрозольтерапия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3590" y="6420760"/>
            <a:ext cx="205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3750" y="6264550"/>
            <a:ext cx="24104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Гидроаэроионизация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8490" y="3193690"/>
            <a:ext cx="14611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Ингаляторий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5200" y="6076590"/>
            <a:ext cx="28054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534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Групповая электроаэрозольтерапия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629" y="3357520"/>
            <a:ext cx="3619500" cy="271526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71500" y="921660"/>
            <a:ext cx="3079750" cy="2230120"/>
            <a:chOff x="571500" y="921660"/>
            <a:chExt cx="3079750" cy="22301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3900" y="921660"/>
              <a:ext cx="1657350" cy="22301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" y="929280"/>
              <a:ext cx="1384300" cy="2214879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89400" y="3644540"/>
            <a:ext cx="4340859" cy="246507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00879" y="500020"/>
            <a:ext cx="378587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5B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97120" y="315870"/>
            <a:ext cx="29889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Виды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ингаляций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8608" y="1281398"/>
          <a:ext cx="8721090" cy="5024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7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400" b="1" spc="-10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Паровые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BF8F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20650">
                        <a:lnSpc>
                          <a:spcPct val="100000"/>
                        </a:lnSpc>
                        <a:spcBef>
                          <a:spcPts val="38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Температура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пара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57-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63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aseline="27777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200" spc="-7" baseline="27777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С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207645" indent="-120650">
                        <a:lnSpc>
                          <a:spcPct val="100000"/>
                        </a:lnSpc>
                        <a:spcBef>
                          <a:spcPts val="39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ментолом,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эвкалиптом,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тимолом,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водой,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отварами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растений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8900" marR="717550" indent="-1905">
                        <a:lnSpc>
                          <a:spcPct val="102400"/>
                        </a:lnSpc>
                        <a:spcBef>
                          <a:spcPts val="34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	Прилив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крови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к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слизистой,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восстановление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ее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функции, обезболивание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8900" marR="309880" indent="-1905">
                        <a:lnSpc>
                          <a:spcPct val="102400"/>
                        </a:lnSpc>
                        <a:spcBef>
                          <a:spcPts val="35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	Противопоказано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при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гипертонии,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ИБС,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туберкулезе,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острой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пневмонии,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плеврите,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кровохарканье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9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12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000" b="1" spc="-10" dirty="0">
                          <a:solidFill>
                            <a:srgbClr val="00AF4F"/>
                          </a:solidFill>
                          <a:latin typeface="Verdana"/>
                          <a:cs typeface="Verdana"/>
                        </a:rPr>
                        <a:t>Тепловлажные</a:t>
                      </a:r>
                      <a:endParaRPr sz="200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A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20650">
                        <a:lnSpc>
                          <a:spcPct val="100000"/>
                        </a:lnSpc>
                        <a:spcBef>
                          <a:spcPts val="38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Температура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воздуха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38-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42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aseline="27777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200" spc="-22" baseline="27777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С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8900" marR="121920" indent="-1905">
                        <a:lnSpc>
                          <a:spcPct val="102400"/>
                        </a:lnSpc>
                        <a:spcBef>
                          <a:spcPts val="35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	С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солями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щелочами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(натрия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хлорид,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гидрокарбонат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натрия),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минеральными</a:t>
                      </a:r>
                      <a:r>
                        <a:rPr sz="14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водами,</a:t>
                      </a:r>
                      <a:r>
                        <a:rPr sz="14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анестетиками,</a:t>
                      </a:r>
                      <a:r>
                        <a:rPr sz="14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гормонами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8900" marR="90170" indent="-1905">
                        <a:lnSpc>
                          <a:spcPct val="102400"/>
                        </a:lnSpc>
                        <a:spcBef>
                          <a:spcPts val="34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	Гиперемия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слизистых,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разжижение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слизи,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улучшение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функции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эпителия,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подавление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кашля,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свободное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отхождение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мокроты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8900" marR="527050" indent="-1905">
                        <a:lnSpc>
                          <a:spcPct val="102400"/>
                        </a:lnSpc>
                        <a:spcBef>
                          <a:spcPts val="35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	Последующее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откашливание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дренажном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положении,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ЛГ,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вибрационный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массаж</a:t>
                      </a:r>
                      <a:r>
                        <a:rPr sz="14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грудной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клетки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207645" indent="-120650">
                        <a:lnSpc>
                          <a:spcPts val="1660"/>
                        </a:lnSpc>
                        <a:spcBef>
                          <a:spcPts val="38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Противопоказания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те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же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7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400" b="1" spc="-10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Влажные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120650">
                        <a:lnSpc>
                          <a:spcPct val="100000"/>
                        </a:lnSpc>
                        <a:spcBef>
                          <a:spcPts val="38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Без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подогрева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8900" marR="494665" indent="-1905">
                        <a:lnSpc>
                          <a:spcPct val="102400"/>
                        </a:lnSpc>
                        <a:spcBef>
                          <a:spcPts val="35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	Концентрация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вещества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больше,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а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объем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меньше,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чем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при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тепловлажных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8900" marR="243840" indent="-1905">
                        <a:lnSpc>
                          <a:spcPct val="102400"/>
                        </a:lnSpc>
                        <a:spcBef>
                          <a:spcPts val="34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	С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анестетиками,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антигистаминами,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гормонами,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фитонцидами, антибиотиками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207645" indent="-120650">
                        <a:lnSpc>
                          <a:spcPct val="100000"/>
                        </a:lnSpc>
                        <a:spcBef>
                          <a:spcPts val="39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645" algn="l"/>
                        </a:tabLst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Переносятся</a:t>
                      </a:r>
                      <a:r>
                        <a:rPr sz="14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легче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166010"/>
            <a:ext cx="3694429" cy="768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4669" y="310790"/>
            <a:ext cx="31216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spc="-10" dirty="0">
                <a:solidFill>
                  <a:srgbClr val="00AFEF"/>
                </a:solidFill>
                <a:latin typeface="Calibri"/>
                <a:cs typeface="Calibri"/>
              </a:rPr>
              <a:t>Аэрозольтерапия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03590" y="6465210"/>
            <a:ext cx="2057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b="1" spc="-25" dirty="0">
                <a:latin typeface="Calibri"/>
                <a:cs typeface="Calibri"/>
              </a:rPr>
              <a:t>22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5B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21959" y="230780"/>
            <a:ext cx="271145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dirty="0">
                <a:latin typeface="Calibri"/>
                <a:cs typeface="Calibri"/>
              </a:rPr>
              <a:t>Виды</a:t>
            </a:r>
            <a:r>
              <a:rPr sz="2900" b="1" spc="-10" dirty="0">
                <a:latin typeface="Calibri"/>
                <a:cs typeface="Calibri"/>
              </a:rPr>
              <a:t> ингаляций</a:t>
            </a:r>
            <a:endParaRPr sz="29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79728" y="781018"/>
          <a:ext cx="8750300" cy="5621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5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387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spc="-10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Масляные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23520" indent="-149225">
                        <a:lnSpc>
                          <a:spcPct val="100000"/>
                        </a:lnSpc>
                        <a:spcBef>
                          <a:spcPts val="370"/>
                        </a:spcBef>
                        <a:buClr>
                          <a:srgbClr val="EDEBE0"/>
                        </a:buClr>
                        <a:buSzPct val="68750"/>
                        <a:buFont typeface="Wingdings"/>
                        <a:buChar char=""/>
                        <a:tabLst>
                          <a:tab pos="223520" algn="l"/>
                        </a:tabLst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Подогретые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89535" marR="1054100" indent="-15240">
                        <a:lnSpc>
                          <a:spcPct val="101299"/>
                        </a:lnSpc>
                        <a:spcBef>
                          <a:spcPts val="405"/>
                        </a:spcBef>
                        <a:buClr>
                          <a:srgbClr val="EDEBE0"/>
                        </a:buClr>
                        <a:buSzPct val="68750"/>
                        <a:buFont typeface="Wingdings"/>
                        <a:buChar char=""/>
                        <a:tabLst>
                          <a:tab pos="223520" algn="l"/>
                        </a:tabLst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	С</a:t>
                      </a:r>
                      <a:r>
                        <a:rPr sz="16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эфирными</a:t>
                      </a:r>
                      <a:r>
                        <a:rPr sz="16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маслами</a:t>
                      </a:r>
                      <a:r>
                        <a:rPr sz="16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растительного</a:t>
                      </a:r>
                      <a:r>
                        <a:rPr sz="16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животного происхождения,</a:t>
                      </a:r>
                      <a:r>
                        <a:rPr sz="16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минеральные</a:t>
                      </a:r>
                      <a:r>
                        <a:rPr sz="16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масла</a:t>
                      </a:r>
                      <a:r>
                        <a:rPr sz="16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(вазелин)</a:t>
                      </a:r>
                      <a:r>
                        <a:rPr sz="16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0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противопоказаны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89535" marR="840105" indent="-15240">
                        <a:lnSpc>
                          <a:spcPct val="101600"/>
                        </a:lnSpc>
                        <a:spcBef>
                          <a:spcPts val="390"/>
                        </a:spcBef>
                        <a:buClr>
                          <a:srgbClr val="EDEBE0"/>
                        </a:buClr>
                        <a:buSzPct val="68750"/>
                        <a:buFont typeface="Wingdings"/>
                        <a:buChar char=""/>
                        <a:tabLst>
                          <a:tab pos="223520" algn="l"/>
                        </a:tabLst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	Слизистая</a:t>
                      </a:r>
                      <a:r>
                        <a:rPr sz="16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покрывается</a:t>
                      </a:r>
                      <a:r>
                        <a:rPr sz="16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тонким</a:t>
                      </a:r>
                      <a:r>
                        <a:rPr sz="16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слоем,</a:t>
                      </a:r>
                      <a:r>
                        <a:rPr sz="16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препятствуя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воздействию</a:t>
                      </a:r>
                      <a:r>
                        <a:rPr sz="16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вредных</a:t>
                      </a:r>
                      <a:r>
                        <a:rPr sz="16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агентов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223520" indent="-149225">
                        <a:lnSpc>
                          <a:spcPct val="100000"/>
                        </a:lnSpc>
                        <a:spcBef>
                          <a:spcPts val="420"/>
                        </a:spcBef>
                        <a:buClr>
                          <a:srgbClr val="EDEBE0"/>
                        </a:buClr>
                        <a:buSzPct val="68750"/>
                        <a:buFont typeface="Wingdings"/>
                        <a:buChar char=""/>
                        <a:tabLst>
                          <a:tab pos="223520" algn="l"/>
                        </a:tabLst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Снижают</a:t>
                      </a:r>
                      <a:r>
                        <a:rPr sz="16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сухость,</a:t>
                      </a:r>
                      <a:r>
                        <a:rPr sz="16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способствуют</a:t>
                      </a:r>
                      <a:r>
                        <a:rPr sz="16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отторжению</a:t>
                      </a:r>
                      <a:r>
                        <a:rPr sz="16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корок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89535" marR="135890" indent="-15240">
                        <a:lnSpc>
                          <a:spcPct val="101600"/>
                        </a:lnSpc>
                        <a:spcBef>
                          <a:spcPts val="385"/>
                        </a:spcBef>
                        <a:buClr>
                          <a:srgbClr val="EDEBE0"/>
                        </a:buClr>
                        <a:buSzPct val="68750"/>
                        <a:buFont typeface="Wingdings"/>
                        <a:buChar char=""/>
                        <a:tabLst>
                          <a:tab pos="223520" algn="l"/>
                        </a:tabLst>
                      </a:pPr>
                      <a:r>
                        <a:rPr sz="1600" dirty="0">
                          <a:latin typeface="Verdana"/>
                          <a:cs typeface="Verdana"/>
                        </a:rPr>
                        <a:t>	С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профилактической</a:t>
                      </a:r>
                      <a:r>
                        <a:rPr sz="16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целью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на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производстве</a:t>
                      </a:r>
                      <a:r>
                        <a:rPr sz="16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0" dirty="0">
                          <a:latin typeface="Verdana"/>
                          <a:cs typeface="Verdana"/>
                        </a:rPr>
                        <a:t>с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загрязнением</a:t>
                      </a:r>
                      <a:r>
                        <a:rPr sz="16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воздуха</a:t>
                      </a:r>
                      <a:r>
                        <a:rPr sz="16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ртутью,</a:t>
                      </a:r>
                      <a:r>
                        <a:rPr sz="16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свинцом,</a:t>
                      </a:r>
                      <a:r>
                        <a:rPr sz="16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хромом,</a:t>
                      </a:r>
                      <a:r>
                        <a:rPr sz="16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аммиаком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89535" marR="556895" indent="-15240">
                        <a:lnSpc>
                          <a:spcPct val="101600"/>
                        </a:lnSpc>
                        <a:spcBef>
                          <a:spcPts val="360"/>
                        </a:spcBef>
                        <a:buClr>
                          <a:srgbClr val="EDEBE0"/>
                        </a:buClr>
                        <a:buSzPct val="68750"/>
                        <a:buFont typeface="Wingdings"/>
                        <a:buChar char=""/>
                        <a:tabLst>
                          <a:tab pos="223520" algn="l"/>
                        </a:tabLst>
                      </a:pPr>
                      <a:r>
                        <a:rPr sz="1600" b="1" spc="-1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	Противопоказания:</a:t>
                      </a:r>
                      <a:r>
                        <a:rPr sz="1600" b="1" spc="-1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при</a:t>
                      </a:r>
                      <a:r>
                        <a:rPr sz="1600" spc="-5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контакте</a:t>
                      </a:r>
                      <a:r>
                        <a:rPr sz="1600" spc="-4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600" spc="-4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пылью</a:t>
                      </a:r>
                      <a:r>
                        <a:rPr sz="1600" spc="-4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мучной,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асбестовой,</a:t>
                      </a:r>
                      <a:r>
                        <a:rPr sz="1600" spc="-12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табачной;</a:t>
                      </a:r>
                      <a:r>
                        <a:rPr sz="1600" spc="-114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нарушение</a:t>
                      </a:r>
                      <a:r>
                        <a:rPr sz="1600" spc="-12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дренажной</a:t>
                      </a:r>
                      <a:r>
                        <a:rPr sz="1600" spc="-12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функции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340">
                <a:tc>
                  <a:txBody>
                    <a:bodyPr/>
                    <a:lstStyle/>
                    <a:p>
                      <a:pPr marL="90170" marR="294005">
                        <a:lnSpc>
                          <a:spcPct val="101099"/>
                        </a:lnSpc>
                        <a:spcBef>
                          <a:spcPts val="355"/>
                        </a:spcBef>
                      </a:pPr>
                      <a:r>
                        <a:rPr sz="1800" b="1" spc="-10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Сухие (порошковые </a:t>
                      </a:r>
                      <a:r>
                        <a:rPr sz="1800" b="1" spc="-25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или </a:t>
                      </a:r>
                      <a:r>
                        <a:rPr sz="1800" b="1" spc="-10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инсуфляции)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2A1C6"/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-126364">
                        <a:lnSpc>
                          <a:spcPct val="100000"/>
                        </a:lnSpc>
                        <a:spcBef>
                          <a:spcPts val="380"/>
                        </a:spcBef>
                        <a:buClr>
                          <a:srgbClr val="EDEBE0"/>
                        </a:buClr>
                        <a:buSzPct val="66666"/>
                        <a:buFont typeface="Wingdings"/>
                        <a:buChar char=""/>
                        <a:tabLst>
                          <a:tab pos="215900" algn="l"/>
                        </a:tabLst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Порошок</a:t>
                      </a:r>
                      <a:r>
                        <a:rPr sz="15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смешивают</a:t>
                      </a:r>
                      <a:r>
                        <a:rPr sz="15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5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горячим</a:t>
                      </a:r>
                      <a:r>
                        <a:rPr sz="15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воздухом</a:t>
                      </a:r>
                      <a:endParaRPr sz="1500">
                        <a:latin typeface="Verdana"/>
                        <a:cs typeface="Verdana"/>
                      </a:endParaRPr>
                    </a:p>
                    <a:p>
                      <a:pPr marL="89535" marR="483234" indent="126364">
                        <a:lnSpc>
                          <a:spcPct val="101099"/>
                        </a:lnSpc>
                        <a:spcBef>
                          <a:spcPts val="380"/>
                        </a:spcBef>
                        <a:buClr>
                          <a:srgbClr val="EDEBE0"/>
                        </a:buClr>
                        <a:buSzPct val="66666"/>
                        <a:buFont typeface="Wingdings"/>
                        <a:buChar char=""/>
                        <a:tabLst>
                          <a:tab pos="215900" algn="l"/>
                        </a:tabLst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С</a:t>
                      </a:r>
                      <a:r>
                        <a:rPr sz="15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антибиотиками,</a:t>
                      </a:r>
                      <a:r>
                        <a:rPr sz="15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сульфаниламидами,</a:t>
                      </a:r>
                      <a:r>
                        <a:rPr sz="15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антиаллергенами</a:t>
                      </a:r>
                      <a:r>
                        <a:rPr sz="15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0" dirty="0">
                          <a:latin typeface="Verdana"/>
                          <a:cs typeface="Verdana"/>
                        </a:rPr>
                        <a:t>и </a:t>
                      </a:r>
                      <a:r>
                        <a:rPr sz="1500" spc="-20" dirty="0">
                          <a:latin typeface="Verdana"/>
                          <a:cs typeface="Verdana"/>
                        </a:rPr>
                        <a:t>т.д.</a:t>
                      </a:r>
                      <a:endParaRPr sz="1500">
                        <a:latin typeface="Verdana"/>
                        <a:cs typeface="Verdana"/>
                      </a:endParaRPr>
                    </a:p>
                    <a:p>
                      <a:pPr marL="89535" marR="562610" indent="126364">
                        <a:lnSpc>
                          <a:spcPct val="101099"/>
                        </a:lnSpc>
                        <a:spcBef>
                          <a:spcPts val="380"/>
                        </a:spcBef>
                        <a:buClr>
                          <a:srgbClr val="EDEBE0"/>
                        </a:buClr>
                        <a:buSzPct val="66666"/>
                        <a:buFont typeface="Wingdings"/>
                        <a:buChar char=""/>
                        <a:tabLst>
                          <a:tab pos="215900" algn="l"/>
                        </a:tabLst>
                      </a:pPr>
                      <a:r>
                        <a:rPr sz="1500" spc="-10" dirty="0">
                          <a:latin typeface="Verdana"/>
                          <a:cs typeface="Verdana"/>
                        </a:rPr>
                        <a:t>Порошковдуватель</a:t>
                      </a:r>
                      <a:r>
                        <a:rPr sz="15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(инсуфлятор,</a:t>
                      </a:r>
                      <a:r>
                        <a:rPr sz="15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спинхалер,</a:t>
                      </a:r>
                      <a:r>
                        <a:rPr sz="15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турбохалер,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циклохалер</a:t>
                      </a:r>
                      <a:r>
                        <a:rPr sz="15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–</a:t>
                      </a:r>
                      <a:r>
                        <a:rPr sz="15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распылители)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B2A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A1C6"/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-126364">
                        <a:lnSpc>
                          <a:spcPct val="100000"/>
                        </a:lnSpc>
                        <a:spcBef>
                          <a:spcPts val="195"/>
                        </a:spcBef>
                        <a:buClr>
                          <a:srgbClr val="EDEBE0"/>
                        </a:buClr>
                        <a:buSzPct val="66666"/>
                        <a:buFont typeface="Wingdings"/>
                        <a:buChar char=""/>
                        <a:tabLst>
                          <a:tab pos="215900" algn="l"/>
                        </a:tabLst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Точная</a:t>
                      </a:r>
                      <a:r>
                        <a:rPr sz="15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дозировка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A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86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b="1" spc="-10" dirty="0">
                          <a:solidFill>
                            <a:srgbClr val="FF3300"/>
                          </a:solidFill>
                          <a:latin typeface="Verdana"/>
                          <a:cs typeface="Verdana"/>
                        </a:rPr>
                        <a:t>Ультразвуковые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207010" indent="-120650">
                        <a:lnSpc>
                          <a:spcPct val="100000"/>
                        </a:lnSpc>
                        <a:spcBef>
                          <a:spcPts val="39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010" algn="l"/>
                        </a:tabLst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Получение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лекарственных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растворов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при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помощи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УЗ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89535" marR="172085" indent="-3175">
                        <a:lnSpc>
                          <a:spcPct val="102400"/>
                        </a:lnSpc>
                        <a:spcBef>
                          <a:spcPts val="340"/>
                        </a:spcBef>
                        <a:buClr>
                          <a:srgbClr val="EDEBE0"/>
                        </a:buClr>
                        <a:buSzPct val="67857"/>
                        <a:buFont typeface="Wingdings"/>
                        <a:buChar char=""/>
                        <a:tabLst>
                          <a:tab pos="207010" algn="l"/>
                        </a:tabLst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	Узкий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спектр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частиц,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высокая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плотность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и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устойчивость,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малая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концентрация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кислорода,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глубокое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проникновение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в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дыхательные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пути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29" y="66950"/>
            <a:ext cx="3097530" cy="64643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4340" y="172360"/>
            <a:ext cx="26339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0" spc="-10" dirty="0">
                <a:solidFill>
                  <a:srgbClr val="00AFEF"/>
                </a:solidFill>
                <a:latin typeface="Calibri"/>
                <a:cs typeface="Calibri"/>
              </a:rPr>
              <a:t>Аэрозольтерапия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08390" y="6466480"/>
            <a:ext cx="2057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b="1" spc="-25" dirty="0">
                <a:latin typeface="Calibri"/>
                <a:cs typeface="Calibri"/>
              </a:rPr>
              <a:t>23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166010"/>
            <a:ext cx="3694429" cy="7683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669" y="310790"/>
            <a:ext cx="31216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AFEF"/>
                </a:solidFill>
                <a:latin typeface="Calibri"/>
                <a:cs typeface="Calibri"/>
              </a:rPr>
              <a:t>Аэрозольтерапия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1430"/>
              </a:lnSpc>
            </a:pPr>
            <a:fld id="{81D60167-4931-47E6-BA6A-407CBD079E47}" type="slidenum">
              <a:rPr spc="-25" dirty="0"/>
              <a:pPr marL="62230">
                <a:lnSpc>
                  <a:spcPts val="1430"/>
                </a:lnSpc>
              </a:pPr>
              <a:t>9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23740" y="193950"/>
            <a:ext cx="36652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4905" marR="5080" indent="-1132840">
              <a:lnSpc>
                <a:spcPct val="100000"/>
              </a:lnSpc>
              <a:spcBef>
                <a:spcPts val="100"/>
              </a:spcBef>
            </a:pPr>
            <a:r>
              <a:rPr sz="2400" i="0" dirty="0">
                <a:latin typeface="Calibri"/>
                <a:cs typeface="Calibri"/>
              </a:rPr>
              <a:t>Пути</a:t>
            </a:r>
            <a:r>
              <a:rPr sz="2400" i="0" spc="-80" dirty="0">
                <a:latin typeface="Calibri"/>
                <a:cs typeface="Calibri"/>
              </a:rPr>
              <a:t> </a:t>
            </a:r>
            <a:r>
              <a:rPr sz="2400" i="0" spc="-10" dirty="0">
                <a:latin typeface="Calibri"/>
                <a:cs typeface="Calibri"/>
              </a:rPr>
              <a:t>введения</a:t>
            </a:r>
            <a:r>
              <a:rPr sz="2400" i="0" spc="-80" dirty="0">
                <a:latin typeface="Calibri"/>
                <a:cs typeface="Calibri"/>
              </a:rPr>
              <a:t> </a:t>
            </a:r>
            <a:r>
              <a:rPr sz="2400" i="0" dirty="0">
                <a:latin typeface="Calibri"/>
                <a:cs typeface="Calibri"/>
              </a:rPr>
              <a:t>аэрозолей</a:t>
            </a:r>
            <a:r>
              <a:rPr sz="2400" i="0" spc="-80" dirty="0">
                <a:latin typeface="Calibri"/>
                <a:cs typeface="Calibri"/>
              </a:rPr>
              <a:t> </a:t>
            </a:r>
            <a:r>
              <a:rPr sz="2400" i="0" spc="-50" dirty="0">
                <a:latin typeface="Calibri"/>
                <a:cs typeface="Calibri"/>
              </a:rPr>
              <a:t>в </a:t>
            </a:r>
            <a:r>
              <a:rPr sz="2400" i="0" spc="-10" dirty="0">
                <a:latin typeface="Calibri"/>
                <a:cs typeface="Calibri"/>
              </a:rPr>
              <a:t>медицине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0974" y="926744"/>
          <a:ext cx="8856980" cy="5293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2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2250">
                <a:tc>
                  <a:txBody>
                    <a:bodyPr/>
                    <a:lstStyle/>
                    <a:p>
                      <a:pPr marL="88900">
                        <a:lnSpc>
                          <a:spcPts val="2270"/>
                        </a:lnSpc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Интрапульмональное: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  <a:tc>
                  <a:txBody>
                    <a:bodyPr/>
                    <a:lstStyle/>
                    <a:p>
                      <a:pPr marL="176530" marR="1214120" indent="-1905">
                        <a:lnSpc>
                          <a:spcPts val="1810"/>
                        </a:lnSpc>
                        <a:spcBef>
                          <a:spcPts val="280"/>
                        </a:spcBef>
                        <a:buSzPct val="94444"/>
                        <a:buFont typeface="Wingdings"/>
                        <a:buChar char=""/>
                        <a:tabLst>
                          <a:tab pos="379095" algn="l"/>
                        </a:tabLst>
                      </a:pPr>
                      <a:r>
                        <a:rPr sz="1800" b="1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	На</a:t>
                      </a:r>
                      <a:r>
                        <a:rPr sz="1800" b="1" spc="-25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слизистую</a:t>
                      </a:r>
                      <a:r>
                        <a:rPr sz="1800" b="1" spc="-20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оболочку</a:t>
                      </a:r>
                      <a:r>
                        <a:rPr sz="1800" b="1" spc="-25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дыхательных</a:t>
                      </a:r>
                      <a:r>
                        <a:rPr sz="1800" b="1" spc="-25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путей, мерцательный</a:t>
                      </a:r>
                      <a:r>
                        <a:rPr sz="1800" b="1" spc="-30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эпителий</a:t>
                      </a:r>
                      <a:r>
                        <a:rPr sz="1800" b="1" spc="-30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легких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76530" marR="864869" indent="-1905">
                        <a:lnSpc>
                          <a:spcPts val="1810"/>
                        </a:lnSpc>
                        <a:buSzPct val="94444"/>
                        <a:buFont typeface="Wingdings"/>
                        <a:buChar char=""/>
                        <a:tabLst>
                          <a:tab pos="379095" algn="l"/>
                        </a:tabLst>
                      </a:pPr>
                      <a:r>
                        <a:rPr sz="1800" b="1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	При</a:t>
                      </a:r>
                      <a:r>
                        <a:rPr sz="1800" b="1" spc="-70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заболеваниях</a:t>
                      </a:r>
                      <a:r>
                        <a:rPr sz="1800" b="1" spc="-55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околоносовых</a:t>
                      </a:r>
                      <a:r>
                        <a:rPr sz="1800" b="1" spc="-50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пазух,</a:t>
                      </a:r>
                      <a:r>
                        <a:rPr sz="1800" b="1" spc="-50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глотки, </a:t>
                      </a:r>
                      <a:r>
                        <a:rPr sz="1800" b="1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гортани,</a:t>
                      </a:r>
                      <a:r>
                        <a:rPr sz="1800" b="1" spc="-55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бронхов,</a:t>
                      </a:r>
                      <a:r>
                        <a:rPr sz="1800" b="1" spc="-50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легких,</a:t>
                      </a:r>
                      <a:r>
                        <a:rPr sz="1800" b="1" spc="-40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злокачественных новообразованиях</a:t>
                      </a:r>
                      <a:r>
                        <a:rPr sz="1800" b="1" spc="-15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бронхов и</a:t>
                      </a:r>
                      <a:r>
                        <a:rPr sz="1800" b="1" spc="-15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FBF"/>
                          </a:solidFill>
                          <a:latin typeface="Calibri"/>
                          <a:cs typeface="Calibri"/>
                        </a:rPr>
                        <a:t>легких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4220">
                <a:tc>
                  <a:txBody>
                    <a:bodyPr/>
                    <a:lstStyle/>
                    <a:p>
                      <a:pPr marL="88900" marR="132715">
                        <a:lnSpc>
                          <a:spcPct val="83500"/>
                        </a:lnSpc>
                        <a:spcBef>
                          <a:spcPts val="265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Транспульмональное: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всасывание</a:t>
                      </a:r>
                      <a:r>
                        <a:rPr sz="20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поверхности</a:t>
                      </a:r>
                      <a:r>
                        <a:rPr sz="20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слизистой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оболочки</a:t>
                      </a:r>
                      <a:r>
                        <a:rPr sz="2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дыхательных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путей,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особенно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через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альвеолы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302895" indent="-204470">
                        <a:lnSpc>
                          <a:spcPts val="1905"/>
                        </a:lnSpc>
                        <a:buSzPct val="94444"/>
                        <a:buFont typeface="Wingdings"/>
                        <a:buChar char=""/>
                        <a:tabLst>
                          <a:tab pos="302895" algn="l"/>
                        </a:tabLst>
                      </a:pP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1800" b="1" spc="-35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системного</a:t>
                      </a:r>
                      <a:r>
                        <a:rPr sz="1800" b="1" spc="-35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действия</a:t>
                      </a:r>
                      <a:r>
                        <a:rPr sz="1800" b="1" spc="-45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800" b="1" spc="-35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организм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9535" marR="1072515" indent="212725">
                        <a:lnSpc>
                          <a:spcPts val="1810"/>
                        </a:lnSpc>
                        <a:spcBef>
                          <a:spcPts val="175"/>
                        </a:spcBef>
                        <a:buSzPct val="94444"/>
                        <a:buFont typeface="Wingdings"/>
                        <a:buChar char=""/>
                        <a:tabLst>
                          <a:tab pos="302260" algn="l"/>
                        </a:tabLst>
                      </a:pP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Скорость</a:t>
                      </a:r>
                      <a:r>
                        <a:rPr sz="1800" b="1" spc="-25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всасывания</a:t>
                      </a:r>
                      <a:r>
                        <a:rPr sz="1800" b="1" spc="-3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уступает</a:t>
                      </a:r>
                      <a:r>
                        <a:rPr sz="1800" b="1" spc="-3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внутривенному </a:t>
                      </a: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введению</a:t>
                      </a:r>
                      <a:r>
                        <a:rPr sz="1800" b="1" spc="-5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вещества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02895" indent="-204470">
                        <a:lnSpc>
                          <a:spcPts val="1639"/>
                        </a:lnSpc>
                        <a:buSzPct val="94444"/>
                        <a:buFont typeface="Wingdings"/>
                        <a:buChar char=""/>
                        <a:tabLst>
                          <a:tab pos="302895" algn="l"/>
                        </a:tabLst>
                      </a:pP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Для</a:t>
                      </a:r>
                      <a:r>
                        <a:rPr sz="1800" b="1" spc="-7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введения</a:t>
                      </a:r>
                      <a:r>
                        <a:rPr sz="1800" b="1" spc="-65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кардиотонических,</a:t>
                      </a:r>
                      <a:r>
                        <a:rPr sz="1800" b="1" spc="-65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спазмолитических,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9535" marR="962660">
                        <a:lnSpc>
                          <a:spcPts val="1810"/>
                        </a:lnSpc>
                        <a:spcBef>
                          <a:spcPts val="180"/>
                        </a:spcBef>
                      </a:pP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диуретических</a:t>
                      </a:r>
                      <a:r>
                        <a:rPr sz="1800" b="1" spc="-6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средств,</a:t>
                      </a:r>
                      <a:r>
                        <a:rPr sz="1800" b="1" spc="-5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гормонов,</a:t>
                      </a:r>
                      <a:r>
                        <a:rPr sz="1800" b="1" spc="-55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антибиотиков, </a:t>
                      </a: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салицилатов</a:t>
                      </a:r>
                      <a:r>
                        <a:rPr sz="1800" b="1" spc="-5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35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т.д.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02895" indent="-204470">
                        <a:lnSpc>
                          <a:spcPts val="1810"/>
                        </a:lnSpc>
                        <a:buSzPct val="94444"/>
                        <a:buFont typeface="Wingdings"/>
                        <a:buChar char=""/>
                        <a:tabLst>
                          <a:tab pos="302895" algn="l"/>
                        </a:tabLst>
                      </a:pP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Недостаток</a:t>
                      </a:r>
                      <a:r>
                        <a:rPr sz="1800" b="1" spc="-45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b="1" spc="-3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800" b="1" spc="-35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точная</a:t>
                      </a:r>
                      <a:r>
                        <a:rPr sz="1800" b="1" spc="-4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E36B09"/>
                          </a:solidFill>
                          <a:latin typeface="Calibri"/>
                          <a:cs typeface="Calibri"/>
                        </a:rPr>
                        <a:t>дозировка!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305">
                <a:tc>
                  <a:txBody>
                    <a:bodyPr/>
                    <a:lstStyle/>
                    <a:p>
                      <a:pPr marL="88900" marR="196215">
                        <a:lnSpc>
                          <a:spcPts val="2000"/>
                        </a:lnSpc>
                        <a:spcBef>
                          <a:spcPts val="270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Экстрапульмональное: внелегочное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293370" indent="-204470">
                        <a:lnSpc>
                          <a:spcPts val="1905"/>
                        </a:lnSpc>
                        <a:buSzPct val="94444"/>
                        <a:buFont typeface="Wingdings"/>
                        <a:buChar char=""/>
                        <a:tabLst>
                          <a:tab pos="293370" algn="l"/>
                        </a:tabLst>
                      </a:pPr>
                      <a:r>
                        <a:rPr sz="18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800" b="1" spc="-3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кожу</a:t>
                      </a:r>
                      <a:r>
                        <a:rPr sz="1800" b="1" spc="-3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2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слизистые,</a:t>
                      </a:r>
                      <a:r>
                        <a:rPr sz="1800" b="1" spc="-2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раны,</a:t>
                      </a:r>
                      <a:r>
                        <a:rPr sz="1800" b="1" spc="-2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ожоги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9535" marR="1338580" indent="-635">
                        <a:lnSpc>
                          <a:spcPts val="1810"/>
                        </a:lnSpc>
                        <a:spcBef>
                          <a:spcPts val="175"/>
                        </a:spcBef>
                        <a:buSzPct val="94444"/>
                        <a:buFont typeface="Wingdings"/>
                        <a:buChar char=""/>
                        <a:tabLst>
                          <a:tab pos="293370" algn="l"/>
                        </a:tabLst>
                      </a:pPr>
                      <a:r>
                        <a:rPr sz="18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	В</a:t>
                      </a:r>
                      <a:r>
                        <a:rPr sz="1800" b="1" spc="-5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гинекологии,</a:t>
                      </a:r>
                      <a:r>
                        <a:rPr sz="1800" b="1" spc="-5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проктологии,</a:t>
                      </a:r>
                      <a:r>
                        <a:rPr sz="1800" b="1" spc="-4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стоматологии, </a:t>
                      </a:r>
                      <a:r>
                        <a:rPr sz="18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дерматологии,</a:t>
                      </a:r>
                      <a:r>
                        <a:rPr sz="1800" b="1" spc="-6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хирургии,</a:t>
                      </a:r>
                      <a:r>
                        <a:rPr sz="1800" b="1" spc="-5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ЛОР-</a:t>
                      </a:r>
                      <a:r>
                        <a:rPr sz="1800" b="1" spc="-1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практике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219">
                <a:tc>
                  <a:txBody>
                    <a:bodyPr/>
                    <a:lstStyle/>
                    <a:p>
                      <a:pPr marL="88900" marR="379730">
                        <a:lnSpc>
                          <a:spcPts val="2000"/>
                        </a:lnSpc>
                        <a:spcBef>
                          <a:spcPts val="270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Парапульмональное: паралегочное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81940" indent="-193675">
                        <a:lnSpc>
                          <a:spcPts val="1825"/>
                        </a:lnSpc>
                        <a:buSzPct val="94117"/>
                        <a:buFont typeface="Wingdings"/>
                        <a:buChar char=""/>
                        <a:tabLst>
                          <a:tab pos="281940" algn="l"/>
                        </a:tabLst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7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воздух,</a:t>
                      </a:r>
                      <a:r>
                        <a:rPr sz="1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предметы,</a:t>
                      </a:r>
                      <a:r>
                        <a:rPr sz="17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животных,</a:t>
                      </a:r>
                      <a:r>
                        <a:rPr sz="1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насекомых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89535" marR="314325" indent="-1270">
                        <a:lnSpc>
                          <a:spcPts val="1720"/>
                        </a:lnSpc>
                        <a:spcBef>
                          <a:spcPts val="155"/>
                        </a:spcBef>
                        <a:buSzPct val="94117"/>
                        <a:buFont typeface="Wingdings"/>
                        <a:buChar char=""/>
                        <a:tabLst>
                          <a:tab pos="281940" algn="l"/>
                        </a:tabLst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	Для</a:t>
                      </a:r>
                      <a:r>
                        <a:rPr sz="17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дезинфекции</a:t>
                      </a:r>
                      <a:r>
                        <a:rPr sz="17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7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дезинсекции,</a:t>
                      </a:r>
                      <a:r>
                        <a:rPr sz="17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санитарной</a:t>
                      </a:r>
                      <a:r>
                        <a:rPr sz="17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обработки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служебных</a:t>
                      </a:r>
                      <a:r>
                        <a:rPr sz="17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7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жилых</a:t>
                      </a:r>
                      <a:r>
                        <a:rPr sz="17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помещений</a:t>
                      </a:r>
                      <a:r>
                        <a:rPr sz="17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7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местностей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922</Words>
  <Application>Microsoft Office PowerPoint</Application>
  <PresentationFormat>Экран (4:3)</PresentationFormat>
  <Paragraphs>341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 MT</vt:lpstr>
      <vt:lpstr>Calibri</vt:lpstr>
      <vt:lpstr>Times New Roman</vt:lpstr>
      <vt:lpstr>Verdana</vt:lpstr>
      <vt:lpstr>Wingdings</vt:lpstr>
      <vt:lpstr>Office Theme</vt:lpstr>
      <vt:lpstr>Ингаляционная терапия</vt:lpstr>
      <vt:lpstr>Классификация ингаляционной терапии</vt:lpstr>
      <vt:lpstr>Презентация PowerPoint</vt:lpstr>
      <vt:lpstr>Аэрозольтерапия – введение, нанесение на поверхность кожи, ран, ожогов, слизистых оболочек лекарственных веществ в виде аэрозолей</vt:lpstr>
      <vt:lpstr>Аэрозольтерапия</vt:lpstr>
      <vt:lpstr>Аэрозольтерапия</vt:lpstr>
      <vt:lpstr>Аэрозольтерапия</vt:lpstr>
      <vt:lpstr>Аэрозольтерапия</vt:lpstr>
      <vt:lpstr>Пути введения аэрозолей в медицине</vt:lpstr>
      <vt:lpstr>Аэрозольтерапия</vt:lpstr>
      <vt:lpstr>Аромотерапия – метод лечебного применения</vt:lpstr>
      <vt:lpstr>Аромотерапия</vt:lpstr>
      <vt:lpstr>Аромотерапия</vt:lpstr>
      <vt:lpstr>Аромотерапия</vt:lpstr>
      <vt:lpstr>Аэроионотерапия – лечебно-профилактический метод с</vt:lpstr>
      <vt:lpstr>Аэроионотерапия</vt:lpstr>
      <vt:lpstr>Аэроионотерапия</vt:lpstr>
      <vt:lpstr>Галотерапия – метод лечения высокодисперсным аэрозолем поваренной соли</vt:lpstr>
      <vt:lpstr>Галотерапия</vt:lpstr>
      <vt:lpstr>Галотерапия</vt:lpstr>
      <vt:lpstr>Баротерапия – лечебный метод применения газовых смесей с изменяемым парциальным давлением кислорода</vt:lpstr>
      <vt:lpstr>Баротерапия</vt:lpstr>
      <vt:lpstr>Баротерапия</vt:lpstr>
      <vt:lpstr>Баротерапия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ОГБОУ СПО «Астраханский базовый медицинский колледж» Презентация мультимедийной лекции Дисциплина: Медико-социальная деятельность Раздел: Особенности применения форм и методов психологической и медицинской реабилитации  Тема: Ультразуковая терапия. Аэрозольтерапия.                                                                  Преподаватель: Блинкова Н.Д. </dc:title>
  <dc:creator>пользователь</dc:creator>
  <cp:lastModifiedBy>Lenovo</cp:lastModifiedBy>
  <cp:revision>8</cp:revision>
  <dcterms:created xsi:type="dcterms:W3CDTF">2026-01-09T14:33:35Z</dcterms:created>
  <dcterms:modified xsi:type="dcterms:W3CDTF">2026-01-13T04:22:05Z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2020-03-26T00:00:00Z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6.0</vt:lpwstr>
  </property>
  <property fmtid="{D5CDD505-2E9C-101B-9397-08002B2CF9AE}" pid="5" name="LastSaved">
    <vt:filetime>2020-03-26T00:00:00Z</vt:filetime>
  </property>
</Properties>
</file>