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1" r:id="rId19"/>
    <p:sldId id="282" r:id="rId20"/>
    <p:sldId id="283" r:id="rId21"/>
    <p:sldId id="284" r:id="rId22"/>
    <p:sldId id="285" r:id="rId23"/>
    <p:sldId id="287" r:id="rId24"/>
    <p:sldId id="286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4" r:id="rId39"/>
    <p:sldId id="301" r:id="rId40"/>
    <p:sldId id="302" r:id="rId41"/>
    <p:sldId id="303" r:id="rId42"/>
    <p:sldId id="258" r:id="rId43"/>
    <p:sldId id="305" r:id="rId44"/>
    <p:sldId id="306" r:id="rId45"/>
    <p:sldId id="307" r:id="rId46"/>
    <p:sldId id="308" r:id="rId4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95FA-EF23-4148-8BA3-F2102F5B8198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B4D8-D3F1-4B31-B71C-D2E26F511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939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95FA-EF23-4148-8BA3-F2102F5B8198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B4D8-D3F1-4B31-B71C-D2E26F511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305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95FA-EF23-4148-8BA3-F2102F5B8198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B4D8-D3F1-4B31-B71C-D2E26F511C3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1285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95FA-EF23-4148-8BA3-F2102F5B8198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B4D8-D3F1-4B31-B71C-D2E26F511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95FA-EF23-4148-8BA3-F2102F5B8198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B4D8-D3F1-4B31-B71C-D2E26F511C3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638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95FA-EF23-4148-8BA3-F2102F5B8198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B4D8-D3F1-4B31-B71C-D2E26F511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905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95FA-EF23-4148-8BA3-F2102F5B8198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B4D8-D3F1-4B31-B71C-D2E26F511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058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95FA-EF23-4148-8BA3-F2102F5B8198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B4D8-D3F1-4B31-B71C-D2E26F511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025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95FA-EF23-4148-8BA3-F2102F5B8198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B4D8-D3F1-4B31-B71C-D2E26F511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86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95FA-EF23-4148-8BA3-F2102F5B8198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B4D8-D3F1-4B31-B71C-D2E26F511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62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95FA-EF23-4148-8BA3-F2102F5B8198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B4D8-D3F1-4B31-B71C-D2E26F511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76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95FA-EF23-4148-8BA3-F2102F5B8198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B4D8-D3F1-4B31-B71C-D2E26F511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181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95FA-EF23-4148-8BA3-F2102F5B8198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B4D8-D3F1-4B31-B71C-D2E26F511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326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95FA-EF23-4148-8BA3-F2102F5B8198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B4D8-D3F1-4B31-B71C-D2E26F511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671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95FA-EF23-4148-8BA3-F2102F5B8198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B4D8-D3F1-4B31-B71C-D2E26F511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322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95FA-EF23-4148-8BA3-F2102F5B8198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B4D8-D3F1-4B31-B71C-D2E26F511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567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295FA-EF23-4148-8BA3-F2102F5B8198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617B4D8-D3F1-4B31-B71C-D2E26F511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842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ЗДРАВООХРАНЕНИЯ КУРГАНСКОЙ ОБЛАСТИ ГОСУДАРСТВЕННОЕ </a:t>
            </a:r>
            <a:b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ПРОФЕССИОНАЛЬНОЕ  ОБРАЗОВАТЕЛЬНОЕ УЧРЕЖДЕНИЕ</a:t>
            </a:r>
            <a:b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КУРГАНСКИЙ БАЗОВЫЙ МЕДИЦИНСКИЙ КОЛЛЕДЖ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12923" y="5600954"/>
            <a:ext cx="3704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Шириева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Николаевна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9507" y="2523652"/>
            <a:ext cx="66903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 новорожденных. Гнойно-септические заболевания новорожденных.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237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3485" y="74763"/>
            <a:ext cx="8596668" cy="1320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булезного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импетиго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Прямоугольник 1"/>
          <p:cNvSpPr>
            <a:spLocks noChangeArrowheads="1"/>
          </p:cNvSpPr>
          <p:nvPr/>
        </p:nvSpPr>
        <p:spPr bwMode="auto">
          <a:xfrm>
            <a:off x="218919" y="1071113"/>
            <a:ext cx="10313934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sz="24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Везикулопустулез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заболевание обусловлено воспалением в области устьев потовых желез и проявляется тем, что на коже бедер, ягодиц, естественных складок, головы отмечаются мелкие пузырьки, наполненные прозрачным, а затем мутным содержимым. Температура у ребенка не повышается, общее состояние не изменяется. Заболевание длится от нескольких дней до нескольких месяцев. Иногда оно может вести к абсцессам, флегмонам или заражению крови.</a:t>
            </a:r>
          </a:p>
        </p:txBody>
      </p:sp>
    </p:spTree>
    <p:extLst>
      <p:ext uri="{BB962C8B-B14F-4D97-AF65-F5344CB8AC3E}">
        <p14:creationId xmlns:p14="http://schemas.microsoft.com/office/powerpoint/2010/main" val="214825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4038" y="534838"/>
            <a:ext cx="8229600" cy="990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Везикулопустулез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150" y="1525437"/>
            <a:ext cx="8104488" cy="498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64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0" y="0"/>
            <a:ext cx="10343072" cy="710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4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Пузырчатка новорожденных (пемфигус).</a:t>
            </a:r>
          </a:p>
          <a:p>
            <a:pPr eaLnBrk="1" hangingPunct="1"/>
            <a:endParaRPr lang="ru-RU" sz="2400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Доброкачественная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пузыри 0,5-1 см на разных стадиях развития, серозно-гнойное содержимое. Локализация - нижняя часть живота, руки, ноги, паховые, шейные и другие складки кожи, реже - другие части тела. Поражены все слои кожи. Чаще гнойнички множественные, высыпающие группами, но могут быть и единичные. Симптом Никольского отрицательный. После вскрытия – эрозии, температуры тела может повышаться до 38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При рано начатом лечении выздоровление наступает через 2-3 недели, хотя даже доброкачественная форма пемфигуса может привести к распространению инфекции, сепсису.</a:t>
            </a:r>
          </a:p>
          <a:p>
            <a:pPr eaLnBrk="1" hangingPunct="1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 Никольского - расслоение эпидермиса с образованием  пузырей:  кожа становится похожей на папиросную бумагу ; малейшее надавливание (даже на внешне здоровые участки) вызывает  отслойку эпидермиса . Участки, лишенные эпидермиса, -  красные и блестящие, но гнойного налета на них нет . Отслойка эпидермиса идет большими пластами или мелкими кусочками. Могут появиться  крупные вялые пузыри .</a:t>
            </a:r>
          </a:p>
          <a:p>
            <a:pPr eaLnBrk="1" hangingPunct="1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88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0" y="0"/>
            <a:ext cx="10058400" cy="445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Злокачественная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значительное количество больших пузырей – до 2-3 см в диаметре, кожа между ними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слущивается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Симптом Никольского может быть положительным. Температура выше 38 градусов С, состояние тяжелое - помимо вялости, отсутствия аппетита, выражены явления интоксикации - бледность, учащение дыхания, сердцебиения, рвота. Заболевание высоко заразно и, как правило, заканчивается сепсисом.</a:t>
            </a:r>
          </a:p>
          <a:p>
            <a:pPr eaLnBrk="1" hangingPunct="1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крови – лейкоцитоз,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нейтрофилез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сдвиг лейкоцитарной формулы влево, ускоренное СОЭ.</a:t>
            </a:r>
          </a:p>
        </p:txBody>
      </p:sp>
    </p:spTree>
    <p:extLst>
      <p:ext uri="{BB962C8B-B14F-4D97-AF65-F5344CB8AC3E}">
        <p14:creationId xmlns:p14="http://schemas.microsoft.com/office/powerpoint/2010/main" val="225667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994" y="480203"/>
            <a:ext cx="8596668" cy="13208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Пузырчатка новорожденных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239" y="1327031"/>
            <a:ext cx="8214675" cy="507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35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174917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диагностики 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 Общий анализ крови — лейкоцитоз,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нейтрофилез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 сдвигом формулы влево, ускоренная СОЭ, при длительно текущем процессе — анемия. Развитие лейкопении и тромбоцитопении, токсическая зернистость нейтрофилов, отсутствие эозинофилов, анемия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прогностически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неблагоприятные признаки.</a:t>
            </a:r>
          </a:p>
          <a:p>
            <a:pPr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  При   бактериологическом   исследовании   материала (отделяемое из пузырей, ран), исследовании кала — высев пато­генного стафилококка.</a:t>
            </a:r>
          </a:p>
          <a:p>
            <a:pPr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Высев патогенного стафилококка из крови.</a:t>
            </a:r>
          </a:p>
          <a:p>
            <a:pPr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 Серологическая диагностика: нарастание титра антител при постановке РА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аутоштаммом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ста­филококка в динамике болезни. Титр агглютининов в РА 1:100 считается диагностическим. Определяется на 10-20 день болезни.</a:t>
            </a:r>
          </a:p>
          <a:p>
            <a:pPr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 Реакция нейтрализации токсина антитоксином: нарастание титра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антистафилолизина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антитоксина.</a:t>
            </a:r>
          </a:p>
          <a:p>
            <a:pPr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 Биохимический анализ крови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гипопротеинемия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диспротеинемия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накопление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среднемолекулярных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пептидов.</a:t>
            </a:r>
          </a:p>
        </p:txBody>
      </p:sp>
    </p:spTree>
    <p:extLst>
      <p:ext uri="{BB962C8B-B14F-4D97-AF65-F5344CB8AC3E}">
        <p14:creationId xmlns:p14="http://schemas.microsoft.com/office/powerpoint/2010/main" val="339742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0" y="695865"/>
            <a:ext cx="102108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§"/>
            </a:pPr>
            <a:r>
              <a:rPr lang="ru-RU" dirty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Обязателен перевод из родильного дома в отделение патологии новорожденных городской больницы. 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Вскармливание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естественное. 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Пузырьки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пузыри смазывают 2-3 раза в день спиртовыми растворами бриллиантового зеленого или метиленового синего, крупные образования предварительно прокалывают стерильной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иглой.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местное или общее ультрафиолетовое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облучение.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Назначают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антибиотики, капельные введения растворов альбумина,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реополиглюкина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глюкозы, солевых, иногда антисептического. 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высоте интоксикации вводят для поддержания иммунитета и как антибактериальное средство антистафилококковый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гамма-глобулин.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переливания свежей или замороженной плазмы, препаратов крови, применение сердечных гликозидов в случае сердечной недостаточности, мочегонные , витамины (чаще группы В и витамин С)</a:t>
            </a:r>
          </a:p>
        </p:txBody>
      </p:sp>
    </p:spTree>
    <p:extLst>
      <p:ext uri="{BB962C8B-B14F-4D97-AF65-F5344CB8AC3E}">
        <p14:creationId xmlns:p14="http://schemas.microsoft.com/office/powerpoint/2010/main" val="43413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385" y="0"/>
            <a:ext cx="10210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24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Эксфолиативный</a:t>
            </a:r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дерматит Риттера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наиболее тяжелая форма (септическое течение пемфигуса).</a:t>
            </a:r>
          </a:p>
          <a:p>
            <a:pPr>
              <a:lnSpc>
                <a:spcPct val="150000"/>
              </a:lnSpc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Вызывается патогенными штаммами золотистого стафилококка, который продуцирует экзотоксин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эксфолиатин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заболевания: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Эритематозная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Эксфолиативная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Регенераторная.</a:t>
            </a:r>
          </a:p>
          <a:p>
            <a:pPr>
              <a:lnSpc>
                <a:spcPct val="150000"/>
              </a:lnSpc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619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" y="0"/>
            <a:ext cx="10748513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Клиника</a:t>
            </a:r>
          </a:p>
          <a:p>
            <a:pPr algn="ctr">
              <a:defRPr/>
            </a:pPr>
            <a:endParaRPr lang="ru-RU" sz="20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покраснение,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мокнутие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кожи и образование трещин в области пупка, паховых складок, вокруг рта;</a:t>
            </a:r>
          </a:p>
          <a:p>
            <a:pPr marL="342900" indent="-342900">
              <a:buFontTx/>
              <a:buChar char="-"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эритема распространяется на кожу живота, туловища, конечностей</a:t>
            </a:r>
          </a:p>
          <a:p>
            <a:pPr marL="342900" indent="-342900">
              <a:buFontTx/>
              <a:buChar char="-"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пузыри появляются на неизмененной коже пузыри, которые быстро увеличиваются в размерах, сливаются и, разрываясь, оставляют обнаженную от эпидермиса дерму - тело напоминает «обожженное кипятком»;</a:t>
            </a:r>
          </a:p>
          <a:p>
            <a:pPr marL="342900" indent="-342900">
              <a:buFontTx/>
              <a:buChar char="-"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 Никольского положительный;</a:t>
            </a:r>
          </a:p>
          <a:p>
            <a:pPr marL="342900" indent="-342900">
              <a:buFontTx/>
              <a:buChar char="-"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состояние таких больных тяжелое, температура нередко повышается до 40-41 °С. </a:t>
            </a:r>
          </a:p>
          <a:p>
            <a:pPr marL="342900" indent="-342900">
              <a:buFontTx/>
              <a:buChar char="-"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разрешения процесса рубцов не остается. </a:t>
            </a:r>
          </a:p>
          <a:p>
            <a:pPr marL="342900" indent="-342900">
              <a:buFontTx/>
              <a:buChar char="-"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44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данные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2013" y="1069676"/>
            <a:ext cx="974209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клиническом анализе крови: гипохромная анемия, лейкоцитоз со сдвигом влево, увеличение СОЭ.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биохимическом исследовании крови обнаруживается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гипопротеипемия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явлениями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диспротеинемии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ru-RU" sz="2400" dirty="0">
              <a:latin typeface="Arial" charset="0"/>
            </a:endParaRPr>
          </a:p>
          <a:p>
            <a:pPr>
              <a:defRPr/>
            </a:pPr>
            <a:endParaRPr lang="ru-RU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83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4" descr="1215701687_63847corrgb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556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3298" y="248671"/>
            <a:ext cx="7617125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проблемы</a:t>
            </a:r>
          </a:p>
          <a:p>
            <a:pPr>
              <a:defRPr/>
            </a:pPr>
            <a:endParaRPr lang="ru-RU" sz="2000" b="1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 возникновения ГСЗ у новорожденных – 8-10 %</a:t>
            </a:r>
          </a:p>
          <a:p>
            <a:pPr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Частота повторных случаев – 30 %. Эти дети считаются контингентом “повышенного риска”</a:t>
            </a:r>
          </a:p>
          <a:p>
            <a:pPr marL="285750" indent="-285750">
              <a:buFontTx/>
              <a:buChar char="-"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Основная причина – бактериальные инфекции – 4-12 на 1000 живорожденных</a:t>
            </a:r>
          </a:p>
          <a:p>
            <a:pPr marL="285750" indent="-285750">
              <a:buFontTx/>
              <a:buChar char="-"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4% новорожденных с локализованной формой инфекции развивается клиническая картина сепсиса</a:t>
            </a:r>
          </a:p>
          <a:p>
            <a:pPr marL="285750" indent="-285750">
              <a:buFontTx/>
              <a:buChar char="-"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Несвоевременная диагностика и лечение ГСЗ приводит к инвалидизации детей</a:t>
            </a:r>
          </a:p>
          <a:p>
            <a:pPr marL="285750" indent="-285750">
              <a:buFontTx/>
              <a:buChar char="-"/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146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077439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</a:t>
            </a:r>
          </a:p>
          <a:p>
            <a:pPr algn="ctr">
              <a:defRPr/>
            </a:pPr>
            <a:endParaRPr lang="ru-RU" sz="2000" b="1" dirty="0">
              <a:solidFill>
                <a:schemeClr val="accent6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парентерально вводят антибиотики с предварительным определением чувствительности (цефалоспорины);</a:t>
            </a:r>
          </a:p>
          <a:p>
            <a:pPr marL="342900" indent="-342900">
              <a:buFontTx/>
              <a:buChar char="-"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показано внутривенное вливание антистафилококковой плазмы, альбумина, внутримышечное введение антистафилококкового иммуноглобулина;</a:t>
            </a:r>
          </a:p>
          <a:p>
            <a:pPr marL="342900" indent="-342900">
              <a:buFontTx/>
              <a:buChar char="-"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ежедневные ванны с калия перманганатом 1: 10 000 и смена белья. Вскрытие пузырей, обработка здоровой кожи салициловым спиртом, прокипяченным растительным маслом. На очаги — пасты и мази с антибиотиками, цинковое масло, линимент, аэрозоли с антибиотиками;</a:t>
            </a:r>
          </a:p>
          <a:p>
            <a:pPr marL="342900" indent="-342900">
              <a:buFontTx/>
              <a:buChar char="-"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общее УФО. Необходима изоляция детей в боксы и тщательный уход за ними. </a:t>
            </a:r>
          </a:p>
        </p:txBody>
      </p:sp>
    </p:spTree>
    <p:extLst>
      <p:ext uri="{BB962C8B-B14F-4D97-AF65-F5344CB8AC3E}">
        <p14:creationId xmlns:p14="http://schemas.microsoft.com/office/powerpoint/2010/main" val="391780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Эксфолиативный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дерматит Риттера 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65" y="1433902"/>
            <a:ext cx="5932930" cy="5268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94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0" y="0"/>
            <a:ext cx="104394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4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Псевдофурункулез</a:t>
            </a:r>
            <a:r>
              <a:rPr lang="ru-RU" sz="24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Фингера</a:t>
            </a:r>
            <a:r>
              <a:rPr lang="ru-RU" sz="24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происходит поражение всего выводного протока, а также клубочков потовой железы,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вследствии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этого формируются подкожные узлы до 1-1,5 см в диаметре, багрово-красного цвета, затем в центре появляется гнойное содержимое, узлы вскрываются и происходит истечение гноя, случается рубцевание.</a:t>
            </a:r>
          </a:p>
          <a:p>
            <a:pPr eaLnBrk="1" hangingPunct="1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Локализация: кожа височной части головы, задняя поверхность шеи, спина, ягодицы, конечности.</a:t>
            </a:r>
          </a:p>
          <a:p>
            <a:pPr eaLnBrk="1" hangingPunct="1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Сопровождается повышением температуры, реакцией региональных лимфатических узлов, анемией, лейкоцитозом, ускорением СОЭ.</a:t>
            </a:r>
          </a:p>
          <a:p>
            <a:pPr eaLnBrk="1" hangingPunct="1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отличие от фурункула, вокруг узла нет плотного инфильтрата, он вскрывается без некротического стержня</a:t>
            </a:r>
          </a:p>
          <a:p>
            <a:pPr eaLnBrk="1" hangingPunct="1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546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475" y="1759788"/>
            <a:ext cx="6980127" cy="4080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83767" y="728933"/>
            <a:ext cx="73152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Псевдофурункулез</a:t>
            </a:r>
            <a:r>
              <a:rPr lang="ru-RU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Фингера</a:t>
            </a:r>
            <a:r>
              <a:rPr lang="ru-RU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644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1593902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и профилактика</a:t>
            </a:r>
          </a:p>
          <a:p>
            <a:pPr>
              <a:defRPr/>
            </a:pPr>
            <a:endParaRPr lang="ru-RU" sz="1000" dirty="0">
              <a:latin typeface="Arial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стационарного лечения. </a:t>
            </a:r>
          </a:p>
          <a:p>
            <a:pPr marL="285750" indent="-285750">
              <a:buFontTx/>
              <a:buChar char="-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проведение антибиотикотерапии с учетом данных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антибиотикограммы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Tx/>
              <a:buChar char="-"/>
              <a:defRPr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пробиотики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Tx/>
              <a:buChar char="-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интоксикации проводят капельное введение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реополиглюкина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альбумина,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гемодеза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нативной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плазмы. </a:t>
            </a:r>
          </a:p>
          <a:p>
            <a:pPr marL="285750" indent="-285750">
              <a:buFontTx/>
              <a:buChar char="-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 витаминотерапию, общеукрепляющие средства и иммунные препараты: стафилококковый анатоксин, гамма-глобулин, антистафилококковую плазму.</a:t>
            </a:r>
          </a:p>
          <a:p>
            <a:pPr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местной терапии используют р-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анилиновых красителей, мази с антибиотиками,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Левомеколь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ихтиоловую мазь. Кожу вокруг узлов обрабатывают камфорным спиртом. Проводят УВЧ-терапию. В некоторых случаях хирургическое вскрытие и дренирование флюктуирующих узлов.</a:t>
            </a:r>
          </a:p>
          <a:p>
            <a:pPr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регулярная смена пеленок, их проглаживании после стирки, соблюдении гигиенических правил в уходе, избегании перегрева ребенка, правильном вскармливании.</a:t>
            </a:r>
          </a:p>
        </p:txBody>
      </p:sp>
    </p:spTree>
    <p:extLst>
      <p:ext uri="{BB962C8B-B14F-4D97-AF65-F5344CB8AC3E}">
        <p14:creationId xmlns:p14="http://schemas.microsoft.com/office/powerpoint/2010/main" val="872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06018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Поражение подкожно- жировой клетчатки (ПЖК) </a:t>
            </a:r>
          </a:p>
          <a:p>
            <a:pPr>
              <a:defRPr/>
            </a:pP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Анатомо-физиологические особенности: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ПЖК у новорожденных хорошо выражена, хорошо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кровоснабжается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 развиты соедини-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тельнотканные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перемычки быстрое распространение инфекции по периферии;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Превалирование твердых жирных кислот быстрое образование уплотнений</a:t>
            </a:r>
          </a:p>
        </p:txBody>
      </p:sp>
    </p:spTree>
    <p:extLst>
      <p:ext uri="{BB962C8B-B14F-4D97-AF65-F5344CB8AC3E}">
        <p14:creationId xmlns:p14="http://schemas.microsoft.com/office/powerpoint/2010/main" val="305752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063637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Некротическая флегмона новорожденных </a:t>
            </a: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Заболевание начинается с общих симптомов. Ребенок становится вялым, беспокойным, плохо спит, отказывается от груди. Температура тела повышается до 38-39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На участке поражения появляется пятно красного цвета.</a:t>
            </a:r>
          </a:p>
          <a:p>
            <a:pPr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 4 стадии: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Начальная: быстрое (в течение нескольких часов) распространение очага поражения;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Альтернативно-некротическая стадия – возникает через 1-1,5 суток, участки кожи багрово-синюшного оттенка, в центре – размягчение. Отмечается отек и уплотнение;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Стадия отторжения – омертвение отслоенной кожи,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некротизируется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раневые дефекты с подрытыми краями-гнойные карманы;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Стадия репарации – развитие грануляционной ткани,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эпителизация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раневой поверхности с образованием рубцов. </a:t>
            </a:r>
          </a:p>
        </p:txBody>
      </p:sp>
    </p:spTree>
    <p:extLst>
      <p:ext uri="{BB962C8B-B14F-4D97-AF65-F5344CB8AC3E}">
        <p14:creationId xmlns:p14="http://schemas.microsoft.com/office/powerpoint/2010/main" val="197195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0"/>
          <a:stretch/>
        </p:blipFill>
        <p:spPr bwMode="auto">
          <a:xfrm>
            <a:off x="1638766" y="1828800"/>
            <a:ext cx="8343434" cy="453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28800" y="457200"/>
            <a:ext cx="78486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Некротическая флегмона новорожденных</a:t>
            </a:r>
            <a: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890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71887"/>
            <a:ext cx="11360989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</a:t>
            </a:r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Хирургическое. </a:t>
            </a: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Под местной или общей анестезией производят множественные разрезы кожи в шахматном порядке над очагом поражения и по границе со здоровой кожей. Длина разреза 10—20 мм, глубина — до клетчатки. На всю поверхность флегмоны накладывают повязку с гипертоническим раствором и антисептиком (фурацилин) на 2—3 ч. При последующих перевязках следят за распространением некротического процесса и по показаниям производят дополнительные разрезы.</a:t>
            </a:r>
          </a:p>
          <a:p>
            <a:pPr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последующем применяют мазевые повязки, УФ-облучение, УВЧ-терапию.</a:t>
            </a:r>
          </a:p>
          <a:p>
            <a:pPr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При некрозе кожи и появлении демаркационной линии производят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некрэктомию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Рост грануляций в образовавшейся ране стимулируют путем  обработки раны ультразвуком, лучами лазера.</a:t>
            </a:r>
          </a:p>
          <a:p>
            <a:pPr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Параллельно проводят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дезинтоксикационные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антибактериальные и иммуностимулирующие мероприятия.</a:t>
            </a:r>
          </a:p>
          <a:p>
            <a:pPr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766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1430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Гнойный мастит новорожденных</a:t>
            </a:r>
          </a:p>
          <a:p>
            <a:pPr>
              <a:lnSpc>
                <a:spcPct val="150000"/>
              </a:lnSpc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Острое воспаление грудной железы, осложняющее, как правило физиологическое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нагрубание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желез.</a:t>
            </a:r>
          </a:p>
          <a:p>
            <a:pPr>
              <a:lnSpc>
                <a:spcPct val="150000"/>
              </a:lnSpc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Возбудитель чаще стафилококк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проникновения:</a:t>
            </a:r>
          </a:p>
          <a:p>
            <a:pPr>
              <a:lnSpc>
                <a:spcPct val="150000"/>
              </a:lnSpc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через поврежденные кожные покровы и протоки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Гематогенным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Отмечают инфильтрацию железистой ткани с последующим образованием ее дольках одного или нескольких, гнойников, способных сливаться</a:t>
            </a:r>
          </a:p>
          <a:p>
            <a:pPr>
              <a:defRPr/>
            </a:pPr>
            <a:endParaRPr lang="ru-RU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39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Этиология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81796" y="862642"/>
            <a:ext cx="9241765" cy="5105400"/>
          </a:xfrm>
        </p:spPr>
        <p:txBody>
          <a:bodyPr rtlCol="0">
            <a:noAutofit/>
          </a:bodyPr>
          <a:lstStyle/>
          <a:p>
            <a:pPr marL="182880" indent="-182880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Стрептококки группы В (менингиты), С (сепсис);</a:t>
            </a:r>
          </a:p>
          <a:p>
            <a:pPr marL="0" indent="0">
              <a:buNone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indent="-182880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Стафилококки: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коагулазонегативные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штаммы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St.epidermidis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St.saprophiticus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St.hemoliticu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indent="-182880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Грамотрицательная флора – кишечная палочка, клебсиеллы, протеи, синегнойная палочка,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энтеробактер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82880" indent="-182880"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indent="-182880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Опасность госпитальных штаммов с высокой резистентностью к антибиотикам;</a:t>
            </a:r>
          </a:p>
          <a:p>
            <a:pPr marL="182880" indent="-182880"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indent="-182880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Грибы рода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Candida 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 до 12% - менингиты, остеоартрит, трахеит);</a:t>
            </a:r>
          </a:p>
        </p:txBody>
      </p:sp>
    </p:spTree>
    <p:extLst>
      <p:ext uri="{BB962C8B-B14F-4D97-AF65-F5344CB8AC3E}">
        <p14:creationId xmlns:p14="http://schemas.microsoft.com/office/powerpoint/2010/main" val="3040873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0772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Клиника </a:t>
            </a: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увеличение железы; </a:t>
            </a:r>
          </a:p>
          <a:p>
            <a:pPr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инфильтрация, гиперемия; </a:t>
            </a:r>
          </a:p>
          <a:p>
            <a:pPr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температуры; </a:t>
            </a:r>
          </a:p>
          <a:p>
            <a:pPr marL="342900" indent="-342900">
              <a:buFontTx/>
              <a:buChar char="-"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интоксикация;</a:t>
            </a:r>
          </a:p>
          <a:p>
            <a:pPr marL="342900" indent="-342900">
              <a:buFontTx/>
              <a:buChar char="-"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гнойное отделяемое; </a:t>
            </a:r>
          </a:p>
          <a:p>
            <a:pPr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метастатические гнойно-септические осложнения</a:t>
            </a:r>
          </a:p>
        </p:txBody>
      </p:sp>
    </p:spTree>
    <p:extLst>
      <p:ext uri="{BB962C8B-B14F-4D97-AF65-F5344CB8AC3E}">
        <p14:creationId xmlns:p14="http://schemas.microsoft.com/office/powerpoint/2010/main" val="10785627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336" y="1281811"/>
            <a:ext cx="7924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59714" y="635480"/>
            <a:ext cx="52272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Мастит новорожденных</a:t>
            </a:r>
          </a:p>
        </p:txBody>
      </p:sp>
    </p:spTree>
    <p:extLst>
      <p:ext uri="{BB962C8B-B14F-4D97-AF65-F5344CB8AC3E}">
        <p14:creationId xmlns:p14="http://schemas.microsoft.com/office/powerpoint/2010/main" val="1940363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82296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5" name="Объект 2"/>
          <p:cNvSpPr>
            <a:spLocks noGrp="1"/>
          </p:cNvSpPr>
          <p:nvPr>
            <p:ph idx="1"/>
          </p:nvPr>
        </p:nvSpPr>
        <p:spPr>
          <a:xfrm>
            <a:off x="-1" y="1066800"/>
            <a:ext cx="10834777" cy="54102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стадии инфильтрации показано лечение направленное на рассасывание инфильтрата: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полуспиртовые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компрессы, физиотерапия. </a:t>
            </a:r>
          </a:p>
          <a:p>
            <a:pPr eaLnBrk="1" hangingPunct="1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стадии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абсцедирования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выполняют радиальные разрезы. Накладывают повязку с гипертоническим раствором, через 2-3 ч ее меняют на мазевую.</a:t>
            </a:r>
          </a:p>
          <a:p>
            <a:pPr eaLnBrk="1" hangingPunct="1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антибиотикотерапия;</a:t>
            </a:r>
          </a:p>
          <a:p>
            <a:pPr eaLnBrk="1" hangingPunct="1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дезинтоксикационную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иммунокорригирующую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пробиотики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98532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0334445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Омфалит</a:t>
            </a: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Бактериальное воспаление дна пупочной ранки, кожи и подкожного жирового слоя вокруг пупка, пупочных сосудов. </a:t>
            </a: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Частая причина неонатального сепсиса -  Возбудитель – золотистый стафилококк.</a:t>
            </a:r>
          </a:p>
          <a:p>
            <a:pPr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Простой (катаральный) омфалит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Флегмонозная форма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Некротический омфалит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Лечение – системные антибиотики широкого спектра,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инфузионная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терапия, пассивная иммунизация. Лечение флегмонозной формы вместе с детскими хирургами.</a:t>
            </a:r>
          </a:p>
        </p:txBody>
      </p:sp>
    </p:spTree>
    <p:extLst>
      <p:ext uri="{BB962C8B-B14F-4D97-AF65-F5344CB8AC3E}">
        <p14:creationId xmlns:p14="http://schemas.microsoft.com/office/powerpoint/2010/main" val="29946657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1447253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Клиника</a:t>
            </a: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Признаки интоксикации: повышение температуры, срыгивания и рвоты, вялое сосание и др. Помимо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мокнутия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отделения гнойного содержимого, имеются выпячивание пупка, гиперемия и отечность кожи вокруг него, на передней стенке живота видны красные полосы, характерные для присоединяющегося лимфангоита, расширенные поверхностные вены, а при пальпации определяются признаки поражения пупочных сосудов — вены и артерий.</a:t>
            </a:r>
          </a:p>
          <a:p>
            <a:pPr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тромбофлебите пупочной вены круглый тяж пальпируется по средней линии живота над пупком, а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тромбартериите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двух сторон — ниже пупка и сбоку.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перифлебите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периартериите кожа над пораженными сосудами отечна, гиперемирована, во время пальпации может определяться напряжение передней стенки живота. При поглаживающих движениях от периферии пораженного сосуда к пупку на дне ранки появляется гной. Чаще отмечается поражение пупочных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артерий.</a:t>
            </a:r>
          </a:p>
          <a:p>
            <a:pPr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Омфалит может осложняться появлением гнойных метастатических очагов (остеомиелиты, деструктивные пневмонии, язвенно-некротический энтероколит и др.), развитием сепсиса. </a:t>
            </a:r>
          </a:p>
        </p:txBody>
      </p:sp>
    </p:spTree>
    <p:extLst>
      <p:ext uri="{BB962C8B-B14F-4D97-AF65-F5344CB8AC3E}">
        <p14:creationId xmlns:p14="http://schemas.microsoft.com/office/powerpoint/2010/main" val="1629100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928" y="1368725"/>
            <a:ext cx="7848600" cy="475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20328" y="658484"/>
            <a:ext cx="80772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Омфалит</a:t>
            </a:r>
          </a:p>
        </p:txBody>
      </p:sp>
    </p:spTree>
    <p:extLst>
      <p:ext uri="{BB962C8B-B14F-4D97-AF65-F5344CB8AC3E}">
        <p14:creationId xmlns:p14="http://schemas.microsoft.com/office/powerpoint/2010/main" val="6216514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0"/>
            <a:ext cx="11067691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</a:t>
            </a:r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Больной с омфалитом должен быть выведен из родильного дома. Вскармливание — естественное. Местную терапию проводят как и при мокнущем пупке. Антибиотикотерапия с учетом чувствительности выделенного микроба. </a:t>
            </a: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Комбинация антибиотиков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ампиокс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дозе 100 — 200 мг/(кг •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 3 инъекции, или гентамицин 3 — 5 мг/(кг •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 2 инъекции в сочетании 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метициллином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дозе 100 — 150 мг/(кг-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 3 инъекции. </a:t>
            </a: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начинают мероприятия по стимуляции пассивного (у-глобулин, по показаниям гемотрансфузии и др.), а позднее и активного (витаминотерапия, дибазол,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метацил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пентоксил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др.) иммунитета. При токсикозе важна активная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инфузионная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терапия с использованием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глюкозосолевых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растворов, альбумина,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реополиглюкина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анти­септических растворов по общеизвестным принципам. Симптоматическую терапию назначают индивидуально.</a:t>
            </a:r>
          </a:p>
          <a:p>
            <a:pPr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тромбофлебитах, можно ограничиться местной терапией — смазыванием участка кожи над веной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гепариновой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мазью и мазью с антибиотиками (чередуя их каждые 2 ч), систематической обработкой пупочной ранки, физиотерапией (СВЧ, ультрафиолетовые облучения, электрофорез с антибиотиками).</a:t>
            </a:r>
          </a:p>
        </p:txBody>
      </p:sp>
    </p:spTree>
    <p:extLst>
      <p:ext uri="{BB962C8B-B14F-4D97-AF65-F5344CB8AC3E}">
        <p14:creationId xmlns:p14="http://schemas.microsoft.com/office/powerpoint/2010/main" val="6794208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973"/>
            <a:ext cx="1135236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Рожистое </a:t>
            </a:r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воспаление</a:t>
            </a:r>
          </a:p>
          <a:p>
            <a:pPr algn="ctr">
              <a:defRPr/>
            </a:pPr>
            <a:endParaRPr lang="ru-RU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Острое  инфекционное  заболевание дермы и подкожной  клетчатки,   вызываемое  стрептококками реже стафилококками, синегнойной палочкой. </a:t>
            </a:r>
          </a:p>
          <a:p>
            <a:pPr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Входными воротами для инфекции чаще является пупочная ранка, реже — половые органы и анус.</a:t>
            </a:r>
          </a:p>
          <a:p>
            <a:pPr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Периоды: инкубационный, период манифестации заболевания и период выздоровления.</a:t>
            </a:r>
          </a:p>
          <a:p>
            <a:pPr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9106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2775"/>
            <a:ext cx="1076576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Клиника:</a:t>
            </a:r>
          </a:p>
          <a:p>
            <a:pPr>
              <a:lnSpc>
                <a:spcPct val="150000"/>
              </a:lnSpc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характеризуются появлением розово-красных пятен с нерезкими границами    (‘ Пятна плотные, горячие наощупь, с выраженным воспалительным отеком и инфильтрацией дермы и подкожно-жирового слоя Особенностью рожи у новорожденных является безудержный рост  и   миграция   пораженных  участков   («путешествующая» или «бродячая»). Патологический процесс быстро распространяется, захватывая большие участки кожи туловища, конечностей.</a:t>
            </a:r>
          </a:p>
        </p:txBody>
      </p:sp>
    </p:spTree>
    <p:extLst>
      <p:ext uri="{BB962C8B-B14F-4D97-AF65-F5344CB8AC3E}">
        <p14:creationId xmlns:p14="http://schemas.microsoft.com/office/powerpoint/2010/main" val="11113613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234" y="1295400"/>
            <a:ext cx="7067909" cy="473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82296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Рожистое воспаление</a:t>
            </a:r>
          </a:p>
        </p:txBody>
      </p:sp>
    </p:spTree>
    <p:extLst>
      <p:ext uri="{BB962C8B-B14F-4D97-AF65-F5344CB8AC3E}">
        <p14:creationId xmlns:p14="http://schemas.microsoft.com/office/powerpoint/2010/main" val="1651255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Эпидемиология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28723"/>
            <a:ext cx="1033444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инфекции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мать ребенка, медперсонал, больные дети, окружающая среда.</a:t>
            </a:r>
          </a:p>
          <a:p>
            <a:pPr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 передачи:</a:t>
            </a: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Внутриутробное инфицирование:</a:t>
            </a:r>
          </a:p>
          <a:p>
            <a:pPr marL="285750" indent="-285750">
              <a:buFontTx/>
              <a:buChar char="-"/>
              <a:defRPr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Трансплацентарный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Tx/>
              <a:buChar char="-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Контаминационный – через инфицированные околоплодные воды: восходящий, нисходящий, контактный.</a:t>
            </a:r>
          </a:p>
          <a:p>
            <a:pPr marL="285750" indent="-285750">
              <a:buFontTx/>
              <a:buChar char="-"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Воздушно-капельный;</a:t>
            </a:r>
          </a:p>
          <a:p>
            <a:pPr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3.Контактный – руки персонала, предметы ухода;</a:t>
            </a:r>
          </a:p>
          <a:p>
            <a:pPr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Алиментарный – молоко, растворы для питья.</a:t>
            </a:r>
          </a:p>
        </p:txBody>
      </p:sp>
    </p:spTree>
    <p:extLst>
      <p:ext uri="{BB962C8B-B14F-4D97-AF65-F5344CB8AC3E}">
        <p14:creationId xmlns:p14="http://schemas.microsoft.com/office/powerpoint/2010/main" val="397198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080027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Панариции</a:t>
            </a:r>
            <a: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Инфекционный процесс в области ногтевых валиков, вызываемый стрептококками и стафилококками. В отличие от стафилококковых поражений при стрептококковых вскоре после развития гиперемии, припухлости, отека появляются пузыри с последующим развитием эрозий. Иногда можно обнаружить регионарный лимфаденит, другие проявления стрептококковой инфекции.</a:t>
            </a:r>
          </a:p>
          <a:p>
            <a:pPr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Панариций у новорожденного ребенка. В основном он касается околоногтевой области. Причиной начала панариция является, в этом случае, неаккуратная обработка детских ногтей.</a:t>
            </a: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158" y="4033610"/>
            <a:ext cx="2182483" cy="282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8698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128335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</a:t>
            </a: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стационарного лечения. </a:t>
            </a:r>
          </a:p>
          <a:p>
            <a:pPr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обязательно проведение антибиотикотерапии с учетом данных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антибиотикограммы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пробиотики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интоксикации проводят капельное введение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реополиглюкина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альбумина,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гемодеза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-применяют витаминотерапию, общеукрепляющие средства и иммунные препараты: стафилококковый анатоксин, гамма-глобулин, антистафилококковую плазму.</a:t>
            </a:r>
          </a:p>
          <a:p>
            <a:pPr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местной терапии используют р-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анилиновых красителей, мази с антибиотиками,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Левомеколь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ихтиоловую мазь. Проводят УВЧ-терапию..</a:t>
            </a:r>
          </a:p>
        </p:txBody>
      </p:sp>
    </p:spTree>
    <p:extLst>
      <p:ext uri="{BB962C8B-B14F-4D97-AF65-F5344CB8AC3E}">
        <p14:creationId xmlns:p14="http://schemas.microsoft.com/office/powerpoint/2010/main" val="29525191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55" r="22423"/>
          <a:stretch/>
        </p:blipFill>
        <p:spPr>
          <a:xfrm>
            <a:off x="1588523" y="1777041"/>
            <a:ext cx="7377249" cy="44771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78369" y="828135"/>
            <a:ext cx="6952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Панариций</a:t>
            </a:r>
            <a:endParaRPr lang="ru-RU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3534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78302"/>
            <a:ext cx="113609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Сепсис</a:t>
            </a:r>
            <a:r>
              <a:rPr lang="ru-RU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ациклическое заболевание, характеризующееся развитием системной воспалительной реакции (СВР) </a:t>
            </a:r>
            <a:r>
              <a:rPr lang="ru-RU" sz="24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иммунодефицитного</a:t>
            </a:r>
            <a:r>
              <a:rPr lang="ru-RU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организма в ответ на бактериальную инфекцию с формированием инфекционно-токсического шока, ДВС-синдрома, </a:t>
            </a:r>
            <a:r>
              <a:rPr lang="ru-RU" sz="24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полиорганной</a:t>
            </a:r>
            <a:r>
              <a:rPr lang="ru-RU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недостаточности.</a:t>
            </a:r>
          </a:p>
          <a:p>
            <a:endParaRPr lang="ru-RU" sz="24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 </a:t>
            </a:r>
            <a:r>
              <a:rPr lang="ru-RU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сепсиса среди новорожденных до 30 дней жизни варьирует от 1 до 8 на 1000 живорожденных Для недоношенных 1 на </a:t>
            </a:r>
            <a:r>
              <a:rPr lang="ru-RU" sz="24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250.</a:t>
            </a:r>
          </a:p>
          <a:p>
            <a:endParaRPr lang="ru-RU" sz="24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Смертность </a:t>
            </a:r>
            <a:r>
              <a:rPr lang="ru-RU"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септицемии и септического шока, среди детей до года, особенно моложе трех месяцев жизни, достигает 50%</a:t>
            </a:r>
            <a:endParaRPr lang="ru-RU" sz="2400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6263"/>
            <a:ext cx="10946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Сепсис</a:t>
            </a:r>
            <a:endParaRPr lang="ru-RU" sz="4000" b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8518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4286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</a:t>
            </a:r>
            <a:r>
              <a:rPr lang="ru-RU" sz="3200" b="1" i="1" u="sng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основные факторы риска инфекции у </a:t>
            </a:r>
            <a:r>
              <a:rPr lang="ru-RU" sz="3200" b="1" i="1" u="sng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новорожденных:</a:t>
            </a:r>
            <a:endParaRPr lang="ru-RU" sz="3200" b="1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569660"/>
            <a:ext cx="99635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Возбудителями преимущественно являются стафилококки, стрептококки и кишечная палочка. Риск повышают преждевременные роды, состояние матери и повреждения при родах, а также незрелость иммунной системы.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1514" y="3028674"/>
            <a:ext cx="103623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диагностики:</a:t>
            </a:r>
            <a:endParaRPr lang="ru-RU" sz="24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ОАК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(общие признаки воспаления);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Посев на питательные среды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Кровь и ликвор подвергаются микробиологическому исследованию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выявления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возбудителя);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ПЦР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Высокочувствительный метод выявления возбудителей на ранней стадии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 исследование и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нейросонография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Инструментальные методы позволяют оценить состояние лёгких и головного мозга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новорожденного);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1564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6" t="15145" r="9049" b="12640"/>
          <a:stretch/>
        </p:blipFill>
        <p:spPr>
          <a:xfrm>
            <a:off x="379562" y="129396"/>
            <a:ext cx="8686800" cy="627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698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93" y="193999"/>
            <a:ext cx="8378659" cy="627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53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6885" y="97766"/>
            <a:ext cx="82296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риска</a:t>
            </a:r>
          </a:p>
        </p:txBody>
      </p:sp>
      <p:sp>
        <p:nvSpPr>
          <p:cNvPr id="11267" name="Прямоугольник 1"/>
          <p:cNvSpPr>
            <a:spLocks noChangeArrowheads="1"/>
          </p:cNvSpPr>
          <p:nvPr/>
        </p:nvSpPr>
        <p:spPr bwMode="auto">
          <a:xfrm>
            <a:off x="214223" y="864080"/>
            <a:ext cx="948186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Неблагоприятный акушерский анамнез</a:t>
            </a:r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бесплодие, соматические заболевания,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экстрагенитальная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патология.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Патологическое течение беременности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анемия, урогенитальная патология, респираторные заболевания во время беременности, гипоксия.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Патологическое течение родов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длительный безводный период, акушерское вмешательство, эндометрит, преждевременные роды.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в реанимационных мероприятиях и интенсивной терапии: интубация трахеи, катетеризация магистральных сосудов, зондовое питание.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Искусственное вскармливание с первых дней жизни.</a:t>
            </a:r>
          </a:p>
        </p:txBody>
      </p:sp>
    </p:spTree>
    <p:extLst>
      <p:ext uri="{BB962C8B-B14F-4D97-AF65-F5344CB8AC3E}">
        <p14:creationId xmlns:p14="http://schemas.microsoft.com/office/powerpoint/2010/main" val="318001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8022" y="138023"/>
            <a:ext cx="9323717" cy="99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Гнойно-воспалительные заболевания кожи новорожденных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38022" y="1385977"/>
            <a:ext cx="10210800" cy="49530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Анатомо-физиологические особенности кожи: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Кожа нежная, бархатистая, снабжена кровеносными сосудами. Слабо развиты мышечные и эластические волокна. Кожа легко теряет воду при повышении температуры и диспепсии;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Эпидермис рыхлый, тонкий, легко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слущивается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базальная мембрана недоразвита – быстрое развитие опрелостей и образование пузырей;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Несовершенство иннервации, терморегуляции – увеличение теплоотдачи (переохлаждение), перегревание с развитием потницы;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Снижена защитная функция кожи, недостаточность местного иммунитета, нейтральная реакция кожи, что способствует частым мацерациям, развитию опрелостей, размножению микроорганизмов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149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9011" y="2447026"/>
            <a:ext cx="12122990" cy="14478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Клиническая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гнойно-септических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2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Поражение стафилококком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065333"/>
            <a:ext cx="1072263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Булезное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импетиго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группа поверхностных кожных инфекций, обусловленных, прежде всего, золотистым стафилококком- </a:t>
            </a:r>
          </a:p>
          <a:p>
            <a:pPr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Инкубационный период – 1-10 дней- 30% людей – носители штамма золотистого стафилококка;</a:t>
            </a:r>
          </a:p>
          <a:p>
            <a:pPr marL="285750" indent="-285750">
              <a:buFontTx/>
              <a:buChar char="-"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Путь передачи – контактный (через руки);</a:t>
            </a:r>
          </a:p>
          <a:p>
            <a:pPr marL="285750" indent="-285750">
              <a:buFontTx/>
              <a:buChar char="-"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Проявления: пузыри или пустулы диаметром 1-2 см с плотной покрышкой, наполненных мутным экссудатом с примесью крови 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эритематозном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фоне, в области пупка, кожных складок. Процесс осложняется появление отёков вокруг поражённой области, а также повышением температуры, возникновением головной боли.</a:t>
            </a:r>
          </a:p>
        </p:txBody>
      </p:sp>
    </p:spTree>
    <p:extLst>
      <p:ext uri="{BB962C8B-B14F-4D97-AF65-F5344CB8AC3E}">
        <p14:creationId xmlns:p14="http://schemas.microsoft.com/office/powerpoint/2010/main" val="246411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983" y="299049"/>
            <a:ext cx="8596668" cy="1320800"/>
          </a:xfrm>
        </p:spPr>
        <p:txBody>
          <a:bodyPr/>
          <a:lstStyle/>
          <a:p>
            <a:pPr algn="ctr">
              <a:defRPr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Булезное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импетиго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660" y="1270000"/>
            <a:ext cx="4040529" cy="561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49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161</TotalTime>
  <Words>2657</Words>
  <Application>Microsoft Office PowerPoint</Application>
  <PresentationFormat>Широкоэкранный</PresentationFormat>
  <Paragraphs>274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2" baseType="lpstr">
      <vt:lpstr>Arial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Презентация PowerPoint</vt:lpstr>
      <vt:lpstr>Этиология</vt:lpstr>
      <vt:lpstr>Эпидемиология</vt:lpstr>
      <vt:lpstr>Факторы риска</vt:lpstr>
      <vt:lpstr>Гнойно-воспалительные заболевания кожи новорожденных</vt:lpstr>
      <vt:lpstr>             Клиническая картина  гнойно-септических заболеваний</vt:lpstr>
      <vt:lpstr>Поражение стафилококком</vt:lpstr>
      <vt:lpstr>Булезное импетиго </vt:lpstr>
      <vt:lpstr>Формы булезного импетиго</vt:lpstr>
      <vt:lpstr>Везикулопустулез</vt:lpstr>
      <vt:lpstr>Презентация PowerPoint</vt:lpstr>
      <vt:lpstr>Презентация PowerPoint</vt:lpstr>
      <vt:lpstr>Пузырчатка новорожденных  </vt:lpstr>
      <vt:lpstr>Презентация PowerPoint</vt:lpstr>
      <vt:lpstr>Лечение</vt:lpstr>
      <vt:lpstr>Презентация PowerPoint</vt:lpstr>
      <vt:lpstr>Презентация PowerPoint</vt:lpstr>
      <vt:lpstr>Лабораторные данные</vt:lpstr>
      <vt:lpstr>Презентация PowerPoint</vt:lpstr>
      <vt:lpstr>Эксфолиативный дерматит Риттера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Рожистое воспаление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Преподаватель</dc:creator>
  <cp:lastModifiedBy>Преподаватель</cp:lastModifiedBy>
  <cp:revision>15</cp:revision>
  <dcterms:created xsi:type="dcterms:W3CDTF">2025-10-10T10:28:19Z</dcterms:created>
  <dcterms:modified xsi:type="dcterms:W3CDTF">2025-10-24T04:51:19Z</dcterms:modified>
</cp:coreProperties>
</file>