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9" r:id="rId5"/>
    <p:sldId id="274" r:id="rId6"/>
    <p:sldId id="260" r:id="rId7"/>
    <p:sldId id="262" r:id="rId8"/>
    <p:sldId id="263" r:id="rId9"/>
    <p:sldId id="268" r:id="rId10"/>
    <p:sldId id="279" r:id="rId11"/>
    <p:sldId id="266" r:id="rId12"/>
    <p:sldId id="270" r:id="rId13"/>
    <p:sldId id="281" r:id="rId14"/>
    <p:sldId id="275" r:id="rId15"/>
    <p:sldId id="280" r:id="rId16"/>
    <p:sldId id="282" r:id="rId17"/>
    <p:sldId id="283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0D49B-7243-4BFB-8D05-36DE7A15FF76}" type="datetimeFigureOut">
              <a:rPr lang="en-US"/>
              <a:pPr>
                <a:defRPr/>
              </a:pPr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3E1B8-AC6E-4B80-B4BA-1C393CDEFF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B35DE-A135-441D-A74E-2F2527F33A44}" type="datetimeFigureOut">
              <a:rPr lang="en-US"/>
              <a:pPr>
                <a:defRPr/>
              </a:pPr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43664-7C36-4B6C-9BAB-51FC507226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0014E-B00F-49D8-BA00-C829C1F48380}" type="datetimeFigureOut">
              <a:rPr lang="en-US"/>
              <a:pPr>
                <a:defRPr/>
              </a:pPr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00D24-1A97-4380-BAA2-C632BEB57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51B8E-6D0D-4C1B-B758-6BAA60A81F07}" type="datetimeFigureOut">
              <a:rPr lang="en-US"/>
              <a:pPr>
                <a:defRPr/>
              </a:pPr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64FAA-D216-4D45-A8BD-3EDA31466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0EE15-7F9F-4740-9C21-BBBB2A2705C9}" type="datetimeFigureOut">
              <a:rPr lang="en-US"/>
              <a:pPr>
                <a:defRPr/>
              </a:pPr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46B6A-6606-4015-8F10-551447B0A6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4AFE6-55DB-4FAD-B89C-F32C6BB4F05F}" type="datetimeFigureOut">
              <a:rPr lang="en-US"/>
              <a:pPr>
                <a:defRPr/>
              </a:pPr>
              <a:t>2/2/2021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0FFA2-ECD2-4D56-BD0D-D236F2D67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7E803-B6F9-4384-8DA9-6AA9787B8916}" type="datetimeFigureOut">
              <a:rPr lang="en-US"/>
              <a:pPr>
                <a:defRPr/>
              </a:pPr>
              <a:t>2/2/2021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0D292-EF7C-4E79-A7AF-CADE90152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4CFAD-1630-492E-9EF6-918FBFE4A614}" type="datetimeFigureOut">
              <a:rPr lang="en-US"/>
              <a:pPr>
                <a:defRPr/>
              </a:pPr>
              <a:t>2/2/2021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18BF8-8B96-4BAB-82B5-C705C2A0B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9D866-449E-48B9-A9AE-BCB6FEA2CCA4}" type="datetimeFigureOut">
              <a:rPr lang="en-US"/>
              <a:pPr>
                <a:defRPr/>
              </a:pPr>
              <a:t>2/2/2021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CF465-7737-4966-9C77-2E72DD889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42CF3-A35C-4C6E-A122-61DEAC91C317}" type="datetimeFigureOut">
              <a:rPr lang="en-US"/>
              <a:pPr>
                <a:defRPr/>
              </a:pPr>
              <a:t>2/2/2021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5306A-D64B-46E9-B049-401FC66DAB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146FB-4CD0-4101-8F76-B6CDC6BC0FC3}" type="datetimeFigureOut">
              <a:rPr lang="en-US"/>
              <a:pPr>
                <a:defRPr/>
              </a:pPr>
              <a:t>2/2/2021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7FAF9-8F71-440D-A6F0-15FD74528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992F40-2C99-4208-8601-ED8FD158410E}" type="datetimeFigureOut">
              <a:rPr lang="en-US"/>
              <a:pPr>
                <a:defRPr/>
              </a:pPr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C2E717-1478-4F2B-B68D-33584C940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838200" y="228600"/>
            <a:ext cx="7620000" cy="1524000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Gabriola" pitchFamily="82" charset="0"/>
              </a:rPr>
              <a:t>Анатомия и физиология желудка </a:t>
            </a:r>
            <a:r>
              <a:rPr lang="en-US" sz="3600" b="1" smtClean="0">
                <a:latin typeface="Gabriola" pitchFamily="82" charset="0"/>
              </a:rPr>
              <a:t>(gaster, ventriculus)</a:t>
            </a:r>
            <a:endParaRPr lang="ru-RU" sz="3600" smtClean="0">
              <a:latin typeface="Gabriola" pitchFamily="82" charset="0"/>
            </a:endParaRPr>
          </a:p>
        </p:txBody>
      </p:sp>
      <p:pic>
        <p:nvPicPr>
          <p:cNvPr id="5122" name="Picture 2" descr="C:\Users\sm\Desktop\Gray1050-stoma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9187" y="1514475"/>
            <a:ext cx="7059614" cy="46169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latin typeface="Gabriola" pitchFamily="82" charset="0"/>
              </a:rPr>
              <a:t>Железы состоят из клеток</a:t>
            </a:r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381000" y="1828800"/>
            <a:ext cx="8610600" cy="4724400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Gabriola" pitchFamily="82" charset="0"/>
              </a:rPr>
              <a:t>Главные – вырабатывают пепсиноген, гастриксин, химозин (ферменты).</a:t>
            </a:r>
          </a:p>
          <a:p>
            <a:pPr eaLnBrk="1" hangingPunct="1"/>
            <a:r>
              <a:rPr lang="ru-RU" sz="2800" smtClean="0">
                <a:latin typeface="Gabriola" pitchFamily="82" charset="0"/>
              </a:rPr>
              <a:t>Обкладочные – вырабатывают соляную кислоту.</a:t>
            </a:r>
          </a:p>
          <a:p>
            <a:pPr eaLnBrk="1" hangingPunct="1"/>
            <a:r>
              <a:rPr lang="ru-RU" sz="2800" smtClean="0">
                <a:latin typeface="Gabriola" pitchFamily="82" charset="0"/>
              </a:rPr>
              <a:t>Добавочные – вырабатывают слизь – муцин, и гастромукопротеин (фактор Касла). Необходим для всасывания витамина В12.</a:t>
            </a:r>
          </a:p>
          <a:p>
            <a:pPr eaLnBrk="1" hangingPunct="1"/>
            <a:r>
              <a:rPr lang="ru-RU" sz="2800" smtClean="0">
                <a:latin typeface="Gabriola" pitchFamily="82" charset="0"/>
              </a:rPr>
              <a:t>Эндокринные – вырабатывают гормон гастрин и гастрон.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smtClean="0">
                <a:latin typeface="Gabriola" pitchFamily="82" charset="0"/>
              </a:rPr>
              <a:t>Мышечная оболочка </a:t>
            </a:r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12954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smtClean="0">
                <a:latin typeface="Gabriola" pitchFamily="82" charset="0"/>
              </a:rPr>
              <a:t>	мышечная оболочка образована гладкими мышцами, располагающимися в три слоя: наружный - продольный, средний - круговой, внутренний – косой. Круговой слой в</a:t>
            </a:r>
          </a:p>
        </p:txBody>
      </p:sp>
      <p:pic>
        <p:nvPicPr>
          <p:cNvPr id="6" name="Picture 3" descr="C:\Users\sm\Desktop\2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8062" y="2734520"/>
            <a:ext cx="5257801" cy="3525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3556" name="Содержимое 2"/>
          <p:cNvSpPr>
            <a:spLocks/>
          </p:cNvSpPr>
          <p:nvPr/>
        </p:nvSpPr>
        <p:spPr bwMode="auto">
          <a:xfrm>
            <a:off x="0" y="2438400"/>
            <a:ext cx="3429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2400">
                <a:latin typeface="Gabriola" pitchFamily="82" charset="0"/>
              </a:rPr>
              <a:t>	привратниковой части желудка утолщается, образуя сфинктер привратника вокруг выходного отверстия.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ru-RU" sz="3600" smtClean="0">
                <a:latin typeface="Gabriola" pitchFamily="82" charset="0"/>
              </a:rPr>
              <a:t>Пищеварение в желудке</a:t>
            </a:r>
          </a:p>
        </p:txBody>
      </p:sp>
      <p:sp>
        <p:nvSpPr>
          <p:cNvPr id="24578" name="Содержимое 3"/>
          <p:cNvSpPr>
            <a:spLocks noGrp="1"/>
          </p:cNvSpPr>
          <p:nvPr>
            <p:ph idx="1"/>
          </p:nvPr>
        </p:nvSpPr>
        <p:spPr>
          <a:xfrm>
            <a:off x="381000" y="1066800"/>
            <a:ext cx="4648200" cy="4876800"/>
          </a:xfrm>
        </p:spPr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sz="2400" smtClean="0">
                <a:latin typeface="Gabriola" pitchFamily="82" charset="0"/>
              </a:rPr>
              <a:t>Механическая обработка : продвижение, перемешивание, измельчение  пищи, за счет перестальтических, систолических и тонических сокращений желудка.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sz="2400" smtClean="0">
                <a:latin typeface="Gabriola" pitchFamily="82" charset="0"/>
              </a:rPr>
              <a:t>Химическая обработка:  происходит под действием желудочного сока.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sz="2400" smtClean="0">
                <a:latin typeface="Gabriola" pitchFamily="82" charset="0"/>
              </a:rPr>
              <a:t>Всасывание: воды, алкоголя, сахара, лекарственных веществ.</a:t>
            </a:r>
          </a:p>
        </p:txBody>
      </p:sp>
      <p:pic>
        <p:nvPicPr>
          <p:cNvPr id="24579" name="Picture 2" descr="C:\Users\sm\Desktop\15_jeludok_e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2209800"/>
            <a:ext cx="3652838" cy="324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latin typeface="Gabriola" pitchFamily="82" charset="0"/>
              </a:rPr>
              <a:t>Сокращения желудка</a:t>
            </a:r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smtClean="0">
                <a:latin typeface="Gabriola" pitchFamily="82" charset="0"/>
              </a:rPr>
              <a:t>Систолические – обеспечивают эвакуацию пищи из желудка в двенадцатиперстную кишку</a:t>
            </a:r>
          </a:p>
          <a:p>
            <a:r>
              <a:rPr lang="ru-RU" sz="2800" smtClean="0">
                <a:latin typeface="Gabriola" pitchFamily="82" charset="0"/>
              </a:rPr>
              <a:t>Перистальтические – обеспечивают продвижение пищи по желудку</a:t>
            </a:r>
          </a:p>
          <a:p>
            <a:r>
              <a:rPr lang="ru-RU" sz="2800" smtClean="0">
                <a:latin typeface="Gabriola" pitchFamily="82" charset="0"/>
              </a:rPr>
              <a:t>Тонические – обеспечивают перемешивание пищи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Содержимое 3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641350"/>
          </a:xfrm>
        </p:spPr>
        <p:txBody>
          <a:bodyPr>
            <a:spAutoFit/>
          </a:bodyPr>
          <a:lstStyle/>
          <a:p>
            <a:pPr marL="457200" indent="-457200" algn="ctr" eaLnBrk="1" hangingPunct="1">
              <a:buFont typeface="Arial" charset="0"/>
              <a:buNone/>
            </a:pPr>
            <a:r>
              <a:rPr lang="ru-RU" sz="3600" smtClean="0">
                <a:latin typeface="Gabriola" pitchFamily="82" charset="0"/>
              </a:rPr>
              <a:t>Желудочный сок</a:t>
            </a:r>
          </a:p>
        </p:txBody>
      </p:sp>
      <p:sp>
        <p:nvSpPr>
          <p:cNvPr id="26626" name="Прямоугольник 2"/>
          <p:cNvSpPr>
            <a:spLocks noChangeArrowheads="1"/>
          </p:cNvSpPr>
          <p:nvPr/>
        </p:nvSpPr>
        <p:spPr bwMode="auto">
          <a:xfrm>
            <a:off x="533400" y="2590800"/>
            <a:ext cx="36576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Gabriola" pitchFamily="82" charset="0"/>
              </a:rPr>
              <a:t>Прозрачный бесцветный . </a:t>
            </a:r>
          </a:p>
          <a:p>
            <a:endParaRPr lang="ru-RU" sz="2400">
              <a:latin typeface="Gabriola" pitchFamily="82" charset="0"/>
            </a:endParaRPr>
          </a:p>
          <a:p>
            <a:r>
              <a:rPr lang="ru-RU" sz="2400">
                <a:latin typeface="Gabriola" pitchFamily="82" charset="0"/>
              </a:rPr>
              <a:t>В сутки выделяется </a:t>
            </a:r>
          </a:p>
          <a:p>
            <a:r>
              <a:rPr lang="ru-RU" sz="2400">
                <a:latin typeface="Gabriola" pitchFamily="82" charset="0"/>
              </a:rPr>
              <a:t>1,5 – 3 литра. </a:t>
            </a:r>
          </a:p>
          <a:p>
            <a:r>
              <a:rPr lang="ru-RU" sz="2400">
                <a:latin typeface="Gabriola" pitchFamily="82" charset="0"/>
              </a:rPr>
              <a:t>р</a:t>
            </a:r>
            <a:r>
              <a:rPr lang="en-US" sz="2400">
                <a:latin typeface="Gabriola" pitchFamily="82" charset="0"/>
              </a:rPr>
              <a:t>H</a:t>
            </a:r>
            <a:r>
              <a:rPr lang="ru-RU" sz="2400">
                <a:latin typeface="Gabriola" pitchFamily="82" charset="0"/>
              </a:rPr>
              <a:t> = 0,8 – 1,5.</a:t>
            </a:r>
          </a:p>
        </p:txBody>
      </p:sp>
      <p:pic>
        <p:nvPicPr>
          <p:cNvPr id="5" name="Picture 3" descr="C:\Users\sm\Desktop\diges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676400"/>
            <a:ext cx="3486150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Содержимое 2"/>
          <p:cNvSpPr>
            <a:spLocks noGrp="1"/>
          </p:cNvSpPr>
          <p:nvPr>
            <p:ph idx="1"/>
          </p:nvPr>
        </p:nvSpPr>
        <p:spPr>
          <a:xfrm>
            <a:off x="762000" y="914400"/>
            <a:ext cx="7924800" cy="54403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smtClean="0">
                <a:latin typeface="Gabriola" pitchFamily="82" charset="0"/>
              </a:rPr>
              <a:t>В состав желудочного сока входят:</a:t>
            </a:r>
          </a:p>
          <a:p>
            <a:pPr>
              <a:buFont typeface="Arial" charset="0"/>
              <a:buNone/>
            </a:pPr>
            <a:endParaRPr lang="ru-RU" sz="2400" smtClean="0">
              <a:latin typeface="Gabriola" pitchFamily="82" charset="0"/>
            </a:endParaRPr>
          </a:p>
          <a:p>
            <a:pPr>
              <a:buFont typeface="Arial" charset="0"/>
              <a:buNone/>
            </a:pPr>
            <a:r>
              <a:rPr lang="ru-RU" sz="2400" smtClean="0">
                <a:latin typeface="Gabriola" pitchFamily="82" charset="0"/>
              </a:rPr>
              <a:t>1. Ферменты:</a:t>
            </a:r>
          </a:p>
          <a:p>
            <a:r>
              <a:rPr lang="ru-RU" sz="2800" b="1" smtClean="0"/>
              <a:t> </a:t>
            </a:r>
            <a:r>
              <a:rPr lang="ru-RU" sz="2400" smtClean="0">
                <a:latin typeface="Gabriola" pitchFamily="82" charset="0"/>
              </a:rPr>
              <a:t>Пепсин, Гастриксин – расщепляют белки до полипептидов.</a:t>
            </a:r>
          </a:p>
          <a:p>
            <a:r>
              <a:rPr lang="ru-RU" sz="2400" smtClean="0">
                <a:latin typeface="Gabriola" pitchFamily="82" charset="0"/>
              </a:rPr>
              <a:t>Химозин – вызывает створаживание молока, т.е. переход растворимого белка – казеиногена, в нерастворимый – казеин.</a:t>
            </a:r>
          </a:p>
          <a:p>
            <a:r>
              <a:rPr lang="ru-RU" sz="2400" smtClean="0">
                <a:latin typeface="Gabriola" pitchFamily="82" charset="0"/>
              </a:rPr>
              <a:t>Липаза – расщепляет молочные жиры.</a:t>
            </a:r>
          </a:p>
          <a:p>
            <a:pPr>
              <a:buFont typeface="Arial" charset="0"/>
              <a:buNone/>
            </a:pPr>
            <a:endParaRPr lang="ru-RU" sz="2400" smtClean="0">
              <a:latin typeface="Gabriola" pitchFamily="82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ru-RU" sz="2400" smtClean="0"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>
            <a:spLocks noGrp="1"/>
          </p:cNvSpPr>
          <p:nvPr>
            <p:ph type="body" idx="1"/>
          </p:nvPr>
        </p:nvSpPr>
        <p:spPr>
          <a:xfrm>
            <a:off x="685800" y="990600"/>
            <a:ext cx="8001000" cy="51355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smtClean="0">
                <a:latin typeface="Gabriola" pitchFamily="82" charset="0"/>
              </a:rPr>
              <a:t>2. Соляная кислота - оказывает бактерицидное действие, способствует расщеплению белков и створаживанию молока. Превращает пепсиноген  в пепсин.</a:t>
            </a:r>
          </a:p>
          <a:p>
            <a:pPr>
              <a:buFont typeface="Arial" charset="0"/>
              <a:buNone/>
            </a:pPr>
            <a:r>
              <a:rPr lang="ru-RU" sz="2400" smtClean="0">
                <a:latin typeface="Gabriola" pitchFamily="82" charset="0"/>
              </a:rPr>
              <a:t>3. Фактор Касла – необходим для всасывания витамина В12 в тонком кишечнике.</a:t>
            </a:r>
          </a:p>
          <a:p>
            <a:pPr>
              <a:buFont typeface="Arial" charset="0"/>
              <a:buNone/>
            </a:pPr>
            <a:r>
              <a:rPr lang="ru-RU" sz="2400" smtClean="0">
                <a:latin typeface="Gabriola" pitchFamily="82" charset="0"/>
              </a:rPr>
              <a:t>4. Слизь (муцин) – обволакивает слизистую желудка, защищая ее от действия соляной кислоты.</a:t>
            </a:r>
          </a:p>
          <a:p>
            <a:pPr>
              <a:buFont typeface="Arial" charset="0"/>
              <a:buNone/>
            </a:pPr>
            <a:r>
              <a:rPr lang="ru-RU" sz="2400" smtClean="0">
                <a:latin typeface="Gabriola" pitchFamily="82" charset="0"/>
              </a:rPr>
              <a:t>5. Лизоцин – обладает бактерицидным действием.</a:t>
            </a:r>
          </a:p>
          <a:p>
            <a:pPr>
              <a:buFont typeface="Arial" charset="0"/>
              <a:buNone/>
            </a:pPr>
            <a:r>
              <a:rPr lang="ru-RU" sz="2400" smtClean="0">
                <a:latin typeface="Gabriola" pitchFamily="82" charset="0"/>
              </a:rPr>
              <a:t>6. Гормон гастрин – стимулирует секрецию желудочного сока.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ru-RU" sz="3600" smtClean="0">
                <a:latin typeface="Gabriola" pitchFamily="82" charset="0"/>
              </a:rPr>
              <a:t>Функции желудка</a:t>
            </a:r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>
          <a:xfrm>
            <a:off x="838200" y="2133600"/>
            <a:ext cx="4114800" cy="3733800"/>
          </a:xfrm>
        </p:spPr>
        <p:txBody>
          <a:bodyPr/>
          <a:lstStyle/>
          <a:p>
            <a:r>
              <a:rPr lang="ru-RU" sz="2800" smtClean="0">
                <a:latin typeface="Gabriola" pitchFamily="82" charset="0"/>
              </a:rPr>
              <a:t>Моторная</a:t>
            </a:r>
          </a:p>
          <a:p>
            <a:r>
              <a:rPr lang="ru-RU" sz="2800" smtClean="0">
                <a:latin typeface="Gabriola" pitchFamily="82" charset="0"/>
              </a:rPr>
              <a:t>Секреторная</a:t>
            </a:r>
          </a:p>
          <a:p>
            <a:r>
              <a:rPr lang="ru-RU" sz="2800" smtClean="0">
                <a:latin typeface="Gabriola" pitchFamily="82" charset="0"/>
              </a:rPr>
              <a:t>Всасывательная</a:t>
            </a:r>
          </a:p>
          <a:p>
            <a:r>
              <a:rPr lang="ru-RU" sz="2800" smtClean="0">
                <a:latin typeface="Gabriola" pitchFamily="82" charset="0"/>
              </a:rPr>
              <a:t>Экскреторная</a:t>
            </a:r>
          </a:p>
          <a:p>
            <a:r>
              <a:rPr lang="ru-RU" sz="2800" smtClean="0">
                <a:latin typeface="Gabriola" pitchFamily="82" charset="0"/>
              </a:rPr>
              <a:t>Инкреторная</a:t>
            </a:r>
          </a:p>
        </p:txBody>
      </p:sp>
      <p:pic>
        <p:nvPicPr>
          <p:cNvPr id="4098" name="Picture 2" descr="C:\Users\sm\Desktop\f31f618ad5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8675" y="1962048"/>
            <a:ext cx="3357829" cy="43030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m\Desktop\beatonvl.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6082" y="2578100"/>
            <a:ext cx="4656450" cy="39009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381000" y="0"/>
            <a:ext cx="8534400" cy="25908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800" b="1" smtClean="0"/>
              <a:t>    </a:t>
            </a:r>
          </a:p>
          <a:p>
            <a:pPr eaLnBrk="1" hangingPunct="1">
              <a:buFont typeface="Arial" charset="0"/>
              <a:buNone/>
            </a:pPr>
            <a:r>
              <a:rPr lang="ru-RU" sz="2800" b="1" smtClean="0">
                <a:latin typeface="Gabriola" pitchFamily="82" charset="0"/>
              </a:rPr>
              <a:t>	Желудок </a:t>
            </a:r>
            <a:r>
              <a:rPr lang="ru-RU" sz="2800" smtClean="0">
                <a:latin typeface="Gabriola" pitchFamily="82" charset="0"/>
              </a:rPr>
              <a:t>- расширение пищеварительного тракта, служащее вместилищем для пищи ; находится между пищеводом и двенадцатиперстной кишкой. Желудок</a:t>
            </a:r>
          </a:p>
        </p:txBody>
      </p:sp>
      <p:sp>
        <p:nvSpPr>
          <p:cNvPr id="14339" name="Содержимое 2"/>
          <p:cNvSpPr>
            <a:spLocks/>
          </p:cNvSpPr>
          <p:nvPr/>
        </p:nvSpPr>
        <p:spPr bwMode="auto">
          <a:xfrm>
            <a:off x="381000" y="2362200"/>
            <a:ext cx="3429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2800">
                <a:latin typeface="Gabriola" pitchFamily="82" charset="0"/>
              </a:rPr>
              <a:t>	расположен в брюшной полости: в левом подреберье и в надчревной (эпигастральной)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Содержимое 2"/>
          <p:cNvSpPr>
            <a:spLocks noGrp="1"/>
          </p:cNvSpPr>
          <p:nvPr>
            <p:ph idx="1"/>
          </p:nvPr>
        </p:nvSpPr>
        <p:spPr>
          <a:xfrm>
            <a:off x="304800" y="685800"/>
            <a:ext cx="8839200" cy="21336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>
                <a:latin typeface="Gabriola" pitchFamily="82" charset="0"/>
              </a:rPr>
              <a:t>	Вход в желудок располагается на уровне </a:t>
            </a:r>
            <a:r>
              <a:rPr lang="ru-RU" b="1" smtClean="0">
                <a:latin typeface="Gabriola" pitchFamily="82" charset="0"/>
              </a:rPr>
              <a:t>X-XI</a:t>
            </a:r>
            <a:r>
              <a:rPr lang="ru-RU" smtClean="0">
                <a:latin typeface="Gabriola" pitchFamily="82" charset="0"/>
              </a:rPr>
              <a:t> грудного позвонка слева, а выход — на уровне </a:t>
            </a:r>
            <a:r>
              <a:rPr lang="ru-RU" b="1" smtClean="0">
                <a:latin typeface="Gabriola" pitchFamily="82" charset="0"/>
              </a:rPr>
              <a:t>XII</a:t>
            </a:r>
            <a:r>
              <a:rPr lang="ru-RU" smtClean="0">
                <a:latin typeface="Gabriola" pitchFamily="82" charset="0"/>
              </a:rPr>
              <a:t> грудного и </a:t>
            </a:r>
            <a:r>
              <a:rPr lang="ru-RU" b="1" smtClean="0">
                <a:latin typeface="Gabriola" pitchFamily="82" charset="0"/>
              </a:rPr>
              <a:t>I</a:t>
            </a:r>
            <a:r>
              <a:rPr lang="ru-RU" smtClean="0">
                <a:latin typeface="Gabriola" pitchFamily="82" charset="0"/>
              </a:rPr>
              <a:t> поясничного позвонка справа.</a:t>
            </a:r>
          </a:p>
        </p:txBody>
      </p:sp>
      <p:pic>
        <p:nvPicPr>
          <p:cNvPr id="1026" name="Picture 2" descr="C:\Users\sm\Desktop\a_69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723" y="3304723"/>
            <a:ext cx="4268956" cy="31828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0" name="Picture 2" descr="C:\Users\sm\Desktop\gasternor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5459" y="3289142"/>
            <a:ext cx="3349312" cy="31854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Gabriola" pitchFamily="82" charset="0"/>
              </a:rPr>
              <a:t>Части желудка</a:t>
            </a: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228600" y="1828800"/>
            <a:ext cx="3733800" cy="2971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mtClean="0">
                <a:latin typeface="Gabriola" pitchFamily="82" charset="0"/>
              </a:rPr>
              <a:t>Кардиальная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>
                <a:latin typeface="Gabriola" pitchFamily="82" charset="0"/>
              </a:rPr>
              <a:t>дно (свод)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>
                <a:latin typeface="Gabriola" pitchFamily="82" charset="0"/>
              </a:rPr>
              <a:t> тело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>
                <a:latin typeface="Gabriola" pitchFamily="82" charset="0"/>
              </a:rPr>
              <a:t>привратниковая</a:t>
            </a:r>
          </a:p>
          <a:p>
            <a:pPr algn="just" eaLnBrk="1" hangingPunct="1">
              <a:buFont typeface="Arial" charset="0"/>
              <a:buNone/>
            </a:pPr>
            <a:r>
              <a:rPr lang="ru-RU" smtClean="0">
                <a:latin typeface="Gabriola" pitchFamily="82" charset="0"/>
              </a:rPr>
              <a:t>   </a:t>
            </a:r>
          </a:p>
        </p:txBody>
      </p:sp>
      <p:pic>
        <p:nvPicPr>
          <p:cNvPr id="3075" name="Picture 3" descr="C:\Users\sm\Desktop\زخم معد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676400"/>
            <a:ext cx="4704556" cy="35773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ru-RU" sz="3600" smtClean="0">
                <a:latin typeface="Gabriola" pitchFamily="82" charset="0"/>
              </a:rPr>
              <a:t>Привратниковая часть </a:t>
            </a: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4267200" y="1524000"/>
            <a:ext cx="4419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smtClean="0">
                <a:latin typeface="Gabriola" pitchFamily="82" charset="0"/>
              </a:rPr>
              <a:t>	</a:t>
            </a:r>
            <a:r>
              <a:rPr lang="ru-RU" sz="2800" smtClean="0">
                <a:latin typeface="Gabriola" pitchFamily="82" charset="0"/>
              </a:rPr>
              <a:t>разделяется на привратниковую пещеру (здесь накапливается частично переваренная пища) и привратниковый канал (со сфинктером), по которому пища из желудка поступает в двенадцатиперстную кишку.</a:t>
            </a:r>
          </a:p>
        </p:txBody>
      </p:sp>
      <p:pic>
        <p:nvPicPr>
          <p:cNvPr id="9219" name="Picture 3" descr="C:\Users\sm\Desktop\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037" y="1908175"/>
            <a:ext cx="4340773" cy="43036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3"/>
          <p:cNvSpPr>
            <a:spLocks noGrp="1"/>
          </p:cNvSpPr>
          <p:nvPr>
            <p:ph idx="1"/>
          </p:nvPr>
        </p:nvSpPr>
        <p:spPr>
          <a:xfrm>
            <a:off x="304800" y="228600"/>
            <a:ext cx="8458200" cy="23622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3600" smtClean="0">
                <a:latin typeface="Gabriola" pitchFamily="82" charset="0"/>
              </a:rPr>
              <a:t>Края желудка</a:t>
            </a:r>
          </a:p>
          <a:p>
            <a:pPr eaLnBrk="1" hangingPunct="1"/>
            <a:r>
              <a:rPr lang="ru-RU" sz="2800" smtClean="0">
                <a:latin typeface="Gabriola" pitchFamily="82" charset="0"/>
              </a:rPr>
              <a:t>Верхний вогнутый край желудка - малая кривизна желудка.</a:t>
            </a:r>
          </a:p>
          <a:p>
            <a:pPr eaLnBrk="1" hangingPunct="1"/>
            <a:r>
              <a:rPr lang="ru-RU" sz="2800" smtClean="0">
                <a:latin typeface="Gabriola" pitchFamily="82" charset="0"/>
              </a:rPr>
              <a:t>Нижний выпуклый — большая кривизна.</a:t>
            </a:r>
          </a:p>
        </p:txBody>
      </p:sp>
      <p:pic>
        <p:nvPicPr>
          <p:cNvPr id="7" name="Picture 2" descr="C:\Users\sm\Desktop\illu-stomach-ris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572" y="2701248"/>
            <a:ext cx="7862706" cy="39320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8153400" cy="17526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3600" smtClean="0">
                <a:latin typeface="Gabriola" pitchFamily="82" charset="0"/>
              </a:rPr>
              <a:t>Поверхности желудка</a:t>
            </a:r>
          </a:p>
          <a:p>
            <a:pPr algn="ctr" eaLnBrk="1" hangingPunct="1">
              <a:buFont typeface="Arial" charset="0"/>
              <a:buNone/>
            </a:pPr>
            <a:endParaRPr lang="ru-RU" sz="2400" smtClean="0">
              <a:latin typeface="Gabriola" pitchFamily="82" charset="0"/>
            </a:endParaRPr>
          </a:p>
          <a:p>
            <a:pPr eaLnBrk="1" hangingPunct="1"/>
            <a:r>
              <a:rPr lang="ru-RU" sz="2400" smtClean="0">
                <a:latin typeface="Gabriola" pitchFamily="82" charset="0"/>
              </a:rPr>
              <a:t>Передняя поверхность тела желудка прилегает к передней брюшной стенке</a:t>
            </a:r>
          </a:p>
        </p:txBody>
      </p:sp>
      <p:pic>
        <p:nvPicPr>
          <p:cNvPr id="3074" name="Picture 2" descr="C:\Users\sm\Desktop\a_69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6662" y="2356209"/>
            <a:ext cx="4876801" cy="40074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459" name="Прямоугольник 3"/>
          <p:cNvSpPr>
            <a:spLocks noChangeArrowheads="1"/>
          </p:cNvSpPr>
          <p:nvPr/>
        </p:nvSpPr>
        <p:spPr bwMode="auto">
          <a:xfrm>
            <a:off x="457200" y="2362200"/>
            <a:ext cx="31242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latin typeface="Gabriola" pitchFamily="82" charset="0"/>
              </a:rPr>
              <a:t> Задняя поверхность соприкасается с селезенкой, поджелудочной железой и левой почкой с надпочечником.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219200"/>
          </a:xfrm>
        </p:spPr>
        <p:txBody>
          <a:bodyPr/>
          <a:lstStyle/>
          <a:p>
            <a:pPr eaLnBrk="1" hangingPunct="1"/>
            <a:r>
              <a:rPr lang="ru-RU" sz="3600" smtClean="0">
                <a:latin typeface="Gabriola" pitchFamily="82" charset="0"/>
              </a:rPr>
              <a:t>Строение стенки желудка</a:t>
            </a:r>
            <a:br>
              <a:rPr lang="ru-RU" sz="3600" smtClean="0">
                <a:latin typeface="Gabriola" pitchFamily="82" charset="0"/>
              </a:rPr>
            </a:br>
            <a:endParaRPr lang="ru-RU" sz="3600" smtClean="0">
              <a:latin typeface="Gabriola" pitchFamily="82" charset="0"/>
            </a:endParaRPr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762000" y="1143000"/>
            <a:ext cx="3352800" cy="48768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smtClean="0">
              <a:latin typeface="Gabriola" pitchFamily="82" charset="0"/>
            </a:endParaRPr>
          </a:p>
          <a:p>
            <a:pPr eaLnBrk="1" hangingPunct="1"/>
            <a:r>
              <a:rPr lang="ru-RU" sz="2800" smtClean="0">
                <a:latin typeface="Gabriola" pitchFamily="82" charset="0"/>
              </a:rPr>
              <a:t>Слизистая оболочка</a:t>
            </a:r>
          </a:p>
          <a:p>
            <a:pPr eaLnBrk="1" hangingPunct="1"/>
            <a:r>
              <a:rPr lang="ru-RU" sz="2800" smtClean="0">
                <a:latin typeface="Gabriola" pitchFamily="82" charset="0"/>
              </a:rPr>
              <a:t>Подслизистая основа</a:t>
            </a:r>
          </a:p>
          <a:p>
            <a:pPr eaLnBrk="1" hangingPunct="1"/>
            <a:r>
              <a:rPr lang="ru-RU" sz="2800" smtClean="0">
                <a:latin typeface="Gabriola" pitchFamily="82" charset="0"/>
              </a:rPr>
              <a:t> Мышечная оболочка</a:t>
            </a:r>
          </a:p>
          <a:p>
            <a:pPr eaLnBrk="1" hangingPunct="1"/>
            <a:r>
              <a:rPr lang="ru-RU" sz="2800" smtClean="0">
                <a:latin typeface="Gabriola" pitchFamily="82" charset="0"/>
              </a:rPr>
              <a:t>Серозная оболочка -брюшина</a:t>
            </a:r>
          </a:p>
        </p:txBody>
      </p:sp>
      <p:pic>
        <p:nvPicPr>
          <p:cNvPr id="2050" name="Picture 2" descr="C:\Users\sm\Desktop\Строение-слизистой-желуд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0062" y="1514475"/>
            <a:ext cx="4087307" cy="4686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ru-RU" sz="3600" smtClean="0">
                <a:latin typeface="Gabriola" pitchFamily="82" charset="0"/>
              </a:rPr>
              <a:t>Слизистая оболочка желудка </a:t>
            </a:r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152400" y="1295400"/>
            <a:ext cx="8686800" cy="1295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200" smtClean="0">
                <a:latin typeface="Gabriola" pitchFamily="82" charset="0"/>
              </a:rPr>
              <a:t>	покрыта однослойным цилиндрическим эпителием, образует складки желудка, между которыми находятся желудочные поля. На полях расположены желудочные ямочки – это впячивания устьев желез желудка</a:t>
            </a:r>
          </a:p>
        </p:txBody>
      </p:sp>
      <p:pic>
        <p:nvPicPr>
          <p:cNvPr id="7" name="Picture 2" descr="C:\Users\sm\Desktop\2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6825" y="2739128"/>
            <a:ext cx="5276688" cy="3788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508" name="Содержимое 2"/>
          <p:cNvSpPr>
            <a:spLocks/>
          </p:cNvSpPr>
          <p:nvPr/>
        </p:nvSpPr>
        <p:spPr bwMode="auto">
          <a:xfrm>
            <a:off x="457200" y="3048000"/>
            <a:ext cx="3352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2400">
                <a:latin typeface="Gabriola" pitchFamily="82" charset="0"/>
              </a:rPr>
              <a:t>Железы: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latin typeface="Gabriola" pitchFamily="82" charset="0"/>
              </a:rPr>
              <a:t>Кардиальные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latin typeface="Gabriola" pitchFamily="82" charset="0"/>
              </a:rPr>
              <a:t>Пилорические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latin typeface="Gabriola" pitchFamily="82" charset="0"/>
              </a:rPr>
              <a:t>Собственные</a:t>
            </a:r>
            <a:endParaRPr lang="ru-RU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259</TotalTime>
  <Words>378</Words>
  <Application>Microsoft Office PowerPoint</Application>
  <PresentationFormat>Экран (4:3)</PresentationFormat>
  <Paragraphs>71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Gabriola</vt:lpstr>
      <vt:lpstr>Wingdings</vt:lpstr>
      <vt:lpstr>Office Theme</vt:lpstr>
      <vt:lpstr>Анатомия и физиология желудка (gaster, ventriculus)</vt:lpstr>
      <vt:lpstr>Слайд 2</vt:lpstr>
      <vt:lpstr>Слайд 3</vt:lpstr>
      <vt:lpstr>Части желудка</vt:lpstr>
      <vt:lpstr>Привратниковая часть </vt:lpstr>
      <vt:lpstr>Слайд 6</vt:lpstr>
      <vt:lpstr>Слайд 7</vt:lpstr>
      <vt:lpstr>Строение стенки желудка </vt:lpstr>
      <vt:lpstr>Слизистая оболочка желудка </vt:lpstr>
      <vt:lpstr>Железы состоят из клеток</vt:lpstr>
      <vt:lpstr>Мышечная оболочка </vt:lpstr>
      <vt:lpstr>Пищеварение в желудке</vt:lpstr>
      <vt:lpstr>Сокращения желудка</vt:lpstr>
      <vt:lpstr>Слайд 14</vt:lpstr>
      <vt:lpstr>Слайд 15</vt:lpstr>
      <vt:lpstr>Слайд 16</vt:lpstr>
      <vt:lpstr>Функции желудка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Желудок человека </dc:title>
  <dc:creator>Катька</dc:creator>
  <cp:lastModifiedBy>ASER</cp:lastModifiedBy>
  <cp:revision>82</cp:revision>
  <dcterms:created xsi:type="dcterms:W3CDTF">2012-03-29T17:46:46Z</dcterms:created>
  <dcterms:modified xsi:type="dcterms:W3CDTF">2021-02-02T07:45:12Z</dcterms:modified>
</cp:coreProperties>
</file>