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4" r:id="rId24"/>
    <p:sldId id="295" r:id="rId25"/>
    <p:sldId id="278" r:id="rId26"/>
    <p:sldId id="279" r:id="rId27"/>
    <p:sldId id="280" r:id="rId28"/>
    <p:sldId id="281" r:id="rId29"/>
    <p:sldId id="282" r:id="rId30"/>
    <p:sldId id="283" r:id="rId31"/>
    <p:sldId id="284" r:id="rId32"/>
    <p:sldId id="285" r:id="rId33"/>
    <p:sldId id="286" r:id="rId34"/>
    <p:sldId id="287" r:id="rId35"/>
    <p:sldId id="320" r:id="rId36"/>
    <p:sldId id="292" r:id="rId37"/>
    <p:sldId id="289" r:id="rId38"/>
    <p:sldId id="290" r:id="rId39"/>
    <p:sldId id="291" r:id="rId40"/>
    <p:sldId id="311" r:id="rId41"/>
    <p:sldId id="312" r:id="rId42"/>
    <p:sldId id="313" r:id="rId43"/>
    <p:sldId id="314" r:id="rId44"/>
    <p:sldId id="315" r:id="rId45"/>
    <p:sldId id="316" r:id="rId46"/>
    <p:sldId id="317" r:id="rId47"/>
    <p:sldId id="318" r:id="rId48"/>
    <p:sldId id="319"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49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901DF13-6F4B-4FEA-84AF-9CD9D1652E74}" type="slidenum">
              <a:rPr lang="ru-RU" smtClean="0"/>
              <a:pPr/>
              <a:t>‹#›</a:t>
            </a:fld>
            <a:endParaRPr lang="ru-R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901DF13-6F4B-4FEA-84AF-9CD9D1652E74}" type="slidenum">
              <a:rPr lang="ru-RU" smtClean="0"/>
              <a:pPr/>
              <a:t>‹#›</a:t>
            </a:fld>
            <a:endParaRPr lang="ru-R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901DF13-6F4B-4FEA-84AF-9CD9D1652E74}" type="slidenum">
              <a:rPr lang="ru-RU" smtClean="0"/>
              <a:pPr/>
              <a:t>‹#›</a:t>
            </a:fld>
            <a:endParaRPr lang="ru-R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901DF13-6F4B-4FEA-84AF-9CD9D1652E74}" type="slidenum">
              <a:rPr lang="ru-RU" smtClean="0"/>
              <a:pPr/>
              <a:t>‹#›</a:t>
            </a:fld>
            <a:endParaRPr lang="ru-RU" dirty="0"/>
          </a:p>
        </p:txBody>
      </p:sp>
      <p:sp>
        <p:nvSpPr>
          <p:cNvPr id="11" name="Title 10"/>
          <p:cNvSpPr>
            <a:spLocks noGrp="1"/>
          </p:cNvSpPr>
          <p:nvPr>
            <p:ph type="title"/>
          </p:nvPr>
        </p:nvSpPr>
        <p:spPr/>
        <p:txBody>
          <a:bodyPr/>
          <a:lstStyle/>
          <a:p>
            <a:r>
              <a:rPr lang="ru-RU"/>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C901DF13-6F4B-4FEA-84AF-9CD9D1652E74}"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901DF13-6F4B-4FEA-84AF-9CD9D1652E74}" type="slidenum">
              <a:rPr lang="ru-RU" smtClean="0"/>
              <a:pPr/>
              <a:t>‹#›</a:t>
            </a:fld>
            <a:endParaRPr lang="ru-RU" dirty="0"/>
          </a:p>
        </p:txBody>
      </p:sp>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C901DF13-6F4B-4FEA-84AF-9CD9D1652E74}" type="slidenum">
              <a:rPr lang="ru-RU" smtClean="0"/>
              <a:pPr/>
              <a:t>‹#›</a:t>
            </a:fld>
            <a:endParaRPr lang="ru-R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C901DF13-6F4B-4FEA-84AF-9CD9D1652E74}" type="slidenum">
              <a:rPr lang="ru-RU" smtClean="0"/>
              <a:pPr/>
              <a:t>‹#›</a:t>
            </a:fld>
            <a:endParaRPr lang="ru-R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C901DF13-6F4B-4FEA-84AF-9CD9D1652E74}"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901DF13-6F4B-4FEA-84AF-9CD9D1652E74}"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9CCABB8-B04E-4E8E-98C4-0C04A28B7745}" type="datetimeFigureOut">
              <a:rPr lang="ru-RU" smtClean="0"/>
              <a:pPr/>
              <a:t>29.09.2020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C901DF13-6F4B-4FEA-84AF-9CD9D1652E74}" type="slidenum">
              <a:rPr lang="ru-RU" smtClean="0"/>
              <a:pPr/>
              <a:t>‹#›</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9CCABB8-B04E-4E8E-98C4-0C04A28B7745}" type="datetimeFigureOut">
              <a:rPr lang="ru-RU" smtClean="0"/>
              <a:pPr/>
              <a:t>29.09.2020</a:t>
            </a:fld>
            <a:endParaRPr lang="ru-R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901DF13-6F4B-4FEA-84AF-9CD9D1652E7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estrinskoedelo.r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sestrinskoedelo.r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348880"/>
            <a:ext cx="6777318" cy="1731982"/>
          </a:xfrm>
        </p:spPr>
        <p:txBody>
          <a:bodyPr>
            <a:normAutofit fontScale="90000"/>
          </a:bodyPr>
          <a:lstStyle/>
          <a:p>
            <a:r>
              <a:rPr lang="ru-RU" b="1" dirty="0"/>
              <a:t>ОБЩЕНИЕ В СЕСТРИНСКОМ ДЕЛЕ</a:t>
            </a:r>
            <a:br>
              <a:rPr lang="ru-RU" dirty="0"/>
            </a:br>
            <a:r>
              <a:rPr lang="ru-RU" b="1" dirty="0"/>
              <a:t> </a:t>
            </a:r>
            <a:endParaRPr lang="ru-RU" dirty="0"/>
          </a:p>
        </p:txBody>
      </p:sp>
      <p:sp>
        <p:nvSpPr>
          <p:cNvPr id="3" name="Подзаголовок 2"/>
          <p:cNvSpPr>
            <a:spLocks noGrp="1"/>
          </p:cNvSpPr>
          <p:nvPr>
            <p:ph type="subTitle" idx="1"/>
          </p:nvPr>
        </p:nvSpPr>
        <p:spPr>
          <a:xfrm>
            <a:off x="1403648" y="4797152"/>
            <a:ext cx="6400800" cy="1752600"/>
          </a:xfrm>
        </p:spPr>
        <p:txBody>
          <a:bodyPr/>
          <a:lstStyle/>
          <a:p>
            <a:r>
              <a:rPr lang="ru-RU" dirty="0">
                <a:solidFill>
                  <a:schemeClr val="tx1"/>
                </a:solidFill>
              </a:rPr>
              <a:t>Преподаватель </a:t>
            </a:r>
          </a:p>
          <a:p>
            <a:r>
              <a:rPr lang="ru-RU" dirty="0" err="1">
                <a:solidFill>
                  <a:schemeClr val="tx1"/>
                </a:solidFill>
              </a:rPr>
              <a:t>Стародумова</a:t>
            </a:r>
            <a:r>
              <a:rPr lang="ru-RU" dirty="0">
                <a:solidFill>
                  <a:schemeClr val="tx1"/>
                </a:solidFill>
              </a:rPr>
              <a:t> Светлана Михайловна</a:t>
            </a:r>
          </a:p>
        </p:txBody>
      </p:sp>
      <p:sp>
        <p:nvSpPr>
          <p:cNvPr id="4" name="Прямоугольник 3"/>
          <p:cNvSpPr/>
          <p:nvPr/>
        </p:nvSpPr>
        <p:spPr>
          <a:xfrm>
            <a:off x="251520" y="188640"/>
            <a:ext cx="8784976" cy="646331"/>
          </a:xfrm>
          <a:prstGeom prst="rect">
            <a:avLst/>
          </a:prstGeom>
        </p:spPr>
        <p:txBody>
          <a:bodyPr wrap="square">
            <a:spAutoFit/>
          </a:bodyPr>
          <a:lstStyle/>
          <a:p>
            <a:pPr algn="ctr"/>
            <a:r>
              <a:rPr lang="ru-RU" b="1" dirty="0"/>
              <a:t>ГБПОУ  «КУРГАНСКИЙ БАЗОВЫЙ МЕДИЦИНСКИЙ КОЛЛЕДЖ»</a:t>
            </a:r>
            <a:br>
              <a:rPr lang="ru-RU" b="1" dirty="0"/>
            </a:br>
            <a:endParaRPr lang="ru-RU" dirty="0"/>
          </a:p>
        </p:txBody>
      </p:sp>
    </p:spTree>
    <p:extLst>
      <p:ext uri="{BB962C8B-B14F-4D97-AF65-F5344CB8AC3E}">
        <p14:creationId xmlns:p14="http://schemas.microsoft.com/office/powerpoint/2010/main" val="428576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999" y="1124744"/>
            <a:ext cx="8064896" cy="5324535"/>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Десять «да» </a:t>
            </a:r>
            <a:r>
              <a:rPr lang="ru-RU" sz="2000" b="1" dirty="0">
                <a:latin typeface="Times New Roman" panose="02020603050405020304" pitchFamily="18" charset="0"/>
                <a:cs typeface="Times New Roman" panose="02020603050405020304" pitchFamily="18" charset="0"/>
              </a:rPr>
              <a:t>терапевтического общения</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Обращайтесь к пациенту по имени-отчеству и на «Вы».</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Начинайте беседу с указания вашего имени-отчества и должности.</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Смотрите пациенту в глаза, улыбайтесь; если пациент лежит, присядьте на стул, стоящий рядом.</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Обеспечьте конфиденциальность вашей беседы. Помните, что конфиденциальность является условием создания доверительных отношений с пациентом.</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Поощряйте вопросы вашего пациента.</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Говорите неторопливо, доходчиво, пользуйтесь исключительно положительной интонацией вашего голоса.</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Соблюдайте принципы эффективного умения слушать.</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Проявляйте мастерство общения медицинской сестры с пациентом.</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Проявляйте непрерывную инициативу в создании психологического микроклимата при общении с пациентом.</a:t>
            </a:r>
          </a:p>
          <a:p>
            <a:pPr marL="457200" indent="-457200" algn="just">
              <a:buFont typeface="+mj-lt"/>
              <a:buAutoNum type="arabicPeriod"/>
            </a:pPr>
            <a:r>
              <a:rPr lang="ru-RU" sz="2000" dirty="0">
                <a:latin typeface="Times New Roman" panose="02020603050405020304" pitchFamily="18" charset="0"/>
                <a:cs typeface="Times New Roman" panose="02020603050405020304" pitchFamily="18" charset="0"/>
              </a:rPr>
              <a:t>Будьте естественны при разговоре, создайте атмосферу взаимопонимания, доверия.</a:t>
            </a:r>
          </a:p>
        </p:txBody>
      </p:sp>
      <p:sp>
        <p:nvSpPr>
          <p:cNvPr id="3" name="Прямоугольник 2"/>
          <p:cNvSpPr/>
          <p:nvPr/>
        </p:nvSpPr>
        <p:spPr>
          <a:xfrm>
            <a:off x="1043608" y="260648"/>
            <a:ext cx="7344816" cy="830997"/>
          </a:xfrm>
          <a:prstGeom prst="rect">
            <a:avLst/>
          </a:prstGeom>
        </p:spPr>
        <p:txBody>
          <a:bodyPr wrap="square">
            <a:spAutoFit/>
          </a:bodyPr>
          <a:lstStyle/>
          <a:p>
            <a:pPr algn="just"/>
            <a:r>
              <a:rPr lang="ru-RU" sz="2400" u="sng" dirty="0">
                <a:latin typeface="Times New Roman" panose="02020603050405020304" pitchFamily="18" charset="0"/>
                <a:cs typeface="Times New Roman" panose="02020603050405020304" pitchFamily="18" charset="0"/>
              </a:rPr>
              <a:t>Средства общения</a:t>
            </a:r>
            <a:r>
              <a:rPr lang="ru-RU" sz="2400" dirty="0">
                <a:latin typeface="Times New Roman" panose="02020603050405020304" pitchFamily="18" charset="0"/>
                <a:cs typeface="Times New Roman" panose="02020603050405020304" pitchFamily="18" charset="0"/>
              </a:rPr>
              <a:t> делятся на две группы: терапевтические и </a:t>
            </a:r>
            <a:r>
              <a:rPr lang="ru-RU" sz="2400" dirty="0" err="1">
                <a:latin typeface="Times New Roman" panose="02020603050405020304" pitchFamily="18" charset="0"/>
                <a:cs typeface="Times New Roman" panose="02020603050405020304" pitchFamily="18" charset="0"/>
              </a:rPr>
              <a:t>нетерапевтические</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793109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89679"/>
            <a:ext cx="4572000" cy="4154984"/>
          </a:xfrm>
          <a:prstGeom prst="rect">
            <a:avLst/>
          </a:prstGeom>
        </p:spPr>
        <p:txBody>
          <a:bodyPr>
            <a:spAutoFit/>
          </a:bodyPr>
          <a:lstStyle/>
          <a:p>
            <a:r>
              <a:rPr lang="ru-RU" sz="2400" dirty="0">
                <a:latin typeface="Times New Roman" panose="02020603050405020304" pitchFamily="18" charset="0"/>
                <a:cs typeface="Times New Roman" panose="02020603050405020304" pitchFamily="18" charset="0"/>
              </a:rPr>
              <a:t>К </a:t>
            </a:r>
            <a:r>
              <a:rPr lang="ru-RU" sz="2400" i="1" dirty="0" err="1">
                <a:latin typeface="Times New Roman" panose="02020603050405020304" pitchFamily="18" charset="0"/>
                <a:cs typeface="Times New Roman" panose="02020603050405020304" pitchFamily="18" charset="0"/>
              </a:rPr>
              <a:t>нетерапевтическим</a:t>
            </a:r>
            <a:r>
              <a:rPr lang="ru-RU" sz="2400" dirty="0">
                <a:latin typeface="Times New Roman" panose="02020603050405020304" pitchFamily="18" charset="0"/>
                <a:cs typeface="Times New Roman" panose="02020603050405020304" pitchFamily="18" charset="0"/>
              </a:rPr>
              <a:t> средствам общения относят:</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избирательное или невнимательное выслушивание;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констатация заключения;</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безличное отношение;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неоправданное доверие;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утаивание информации;</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фальшивое успокаивание;</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морализаторство;</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критика, угрозы.</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743" y="0"/>
            <a:ext cx="2604944" cy="25632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140968"/>
            <a:ext cx="2506216" cy="3127058"/>
          </a:xfrm>
          <a:prstGeom prst="rect">
            <a:avLst/>
          </a:prstGeom>
        </p:spPr>
      </p:pic>
    </p:spTree>
    <p:extLst>
      <p:ext uri="{BB962C8B-B14F-4D97-AF65-F5344CB8AC3E}">
        <p14:creationId xmlns:p14="http://schemas.microsoft.com/office/powerpoint/2010/main" val="1775455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920880" cy="230832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Существуют различные виды общения в </a:t>
            </a:r>
            <a:r>
              <a:rPr lang="ru-RU" sz="2400" u="sng" dirty="0">
                <a:latin typeface="Times New Roman" panose="02020603050405020304" pitchFamily="18" charset="0"/>
                <a:cs typeface="Times New Roman" panose="02020603050405020304" pitchFamily="18" charset="0"/>
                <a:hlinkClick r:id="rId2"/>
              </a:rPr>
              <a:t>сестринском деле</a:t>
            </a:r>
            <a:r>
              <a:rPr lang="ru-RU" sz="2400" dirty="0">
                <a:latin typeface="Times New Roman" panose="02020603050405020304" pitchFamily="18" charset="0"/>
                <a:cs typeface="Times New Roman" panose="02020603050405020304" pitchFamily="18" charset="0"/>
              </a:rPr>
              <a:t>, основными из которых являются:</a:t>
            </a:r>
          </a:p>
          <a:p>
            <a:pPr algn="just"/>
            <a:r>
              <a:rPr lang="ru-RU" sz="2400" i="1" dirty="0">
                <a:solidFill>
                  <a:srgbClr val="FF0000"/>
                </a:solidFill>
                <a:latin typeface="Times New Roman" panose="02020603050405020304" pitchFamily="18" charset="0"/>
                <a:cs typeface="Times New Roman" panose="02020603050405020304" pitchFamily="18" charset="0"/>
              </a:rPr>
              <a:t>личностное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сосредоточенное вокруг психологических проблем внутреннего характера, тех интересов и потребностей, которые глубоко затрагивают личность человека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0" y="2496964"/>
            <a:ext cx="2540000" cy="3810000"/>
          </a:xfrm>
          <a:prstGeom prst="rect">
            <a:avLst/>
          </a:prstGeom>
        </p:spPr>
      </p:pic>
    </p:spTree>
    <p:extLst>
      <p:ext uri="{BB962C8B-B14F-4D97-AF65-F5344CB8AC3E}">
        <p14:creationId xmlns:p14="http://schemas.microsoft.com/office/powerpoint/2010/main" val="299262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1569660"/>
          </a:xfrm>
          <a:prstGeom prst="rect">
            <a:avLst/>
          </a:prstGeom>
        </p:spPr>
        <p:txBody>
          <a:bodyPr wrap="square">
            <a:spAutoFit/>
          </a:bodyPr>
          <a:lstStyle/>
          <a:p>
            <a:pPr algn="just"/>
            <a:r>
              <a:rPr lang="ru-RU" sz="2400" i="1" dirty="0">
                <a:solidFill>
                  <a:srgbClr val="FF0000"/>
                </a:solidFill>
                <a:latin typeface="Times New Roman" panose="02020603050405020304" pitchFamily="18" charset="0"/>
                <a:cs typeface="Times New Roman" panose="02020603050405020304" pitchFamily="18" charset="0"/>
              </a:rPr>
              <a:t>инструментальное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не является самоцелью, не стимулируется самостоятельной потребностью, но преследует какую-либо иную цель, кроме получения удовлетворения от самого процесса общения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464" y="2636912"/>
            <a:ext cx="5080000" cy="3289300"/>
          </a:xfrm>
          <a:prstGeom prst="rect">
            <a:avLst/>
          </a:prstGeom>
        </p:spPr>
      </p:pic>
    </p:spTree>
    <p:extLst>
      <p:ext uri="{BB962C8B-B14F-4D97-AF65-F5344CB8AC3E}">
        <p14:creationId xmlns:p14="http://schemas.microsoft.com/office/powerpoint/2010/main" val="2579464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24936" cy="2308324"/>
          </a:xfrm>
          <a:prstGeom prst="rect">
            <a:avLst/>
          </a:prstGeom>
        </p:spPr>
        <p:txBody>
          <a:bodyPr wrap="square">
            <a:spAutoFit/>
          </a:bodyPr>
          <a:lstStyle/>
          <a:p>
            <a:pPr algn="just"/>
            <a:r>
              <a:rPr lang="ru-RU" sz="2400" i="1" dirty="0">
                <a:solidFill>
                  <a:srgbClr val="FF0000"/>
                </a:solidFill>
                <a:latin typeface="Times New Roman" panose="02020603050405020304" pitchFamily="18" charset="0"/>
                <a:cs typeface="Times New Roman" panose="02020603050405020304" pitchFamily="18" charset="0"/>
              </a:rPr>
              <a:t>целевое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само по себе служит средством удовлетворения определенной потребности</a:t>
            </a:r>
          </a:p>
          <a:p>
            <a:pPr algn="just"/>
            <a:r>
              <a:rPr lang="ru-RU" sz="2400" i="1" dirty="0">
                <a:solidFill>
                  <a:srgbClr val="FF0000"/>
                </a:solidFill>
                <a:latin typeface="Times New Roman" panose="02020603050405020304" pitchFamily="18" charset="0"/>
                <a:cs typeface="Times New Roman" panose="02020603050405020304" pitchFamily="18" charset="0"/>
              </a:rPr>
              <a:t>деловое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служит средством повышения качества какой-либо совместной деятельности людей, т.е. его содержанием является то, чем заняты люди, а не те проблемы, которые затрагивают их внутренний мир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449" y="3079982"/>
            <a:ext cx="3679110" cy="2538586"/>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497" y="2511202"/>
            <a:ext cx="4224469" cy="3168352"/>
          </a:xfrm>
          <a:prstGeom prst="rect">
            <a:avLst/>
          </a:prstGeom>
          <a:ln>
            <a:noFill/>
          </a:ln>
          <a:effectLst>
            <a:softEdge rad="112500"/>
          </a:effectLst>
        </p:spPr>
      </p:pic>
    </p:spTree>
    <p:extLst>
      <p:ext uri="{BB962C8B-B14F-4D97-AF65-F5344CB8AC3E}">
        <p14:creationId xmlns:p14="http://schemas.microsoft.com/office/powerpoint/2010/main" val="1990793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9404"/>
            <a:ext cx="8208912" cy="4524315"/>
          </a:xfrm>
          <a:prstGeom prst="rect">
            <a:avLst/>
          </a:prstGeom>
        </p:spPr>
        <p:txBody>
          <a:bodyPr wrap="square">
            <a:spAutoFit/>
          </a:bodyPr>
          <a:lstStyle/>
          <a:p>
            <a:pPr algn="just"/>
            <a:r>
              <a:rPr lang="ru-RU" sz="2400" u="sng" dirty="0">
                <a:latin typeface="Times New Roman" panose="02020603050405020304" pitchFamily="18" charset="0"/>
                <a:cs typeface="Times New Roman" panose="02020603050405020304" pitchFamily="18" charset="0"/>
              </a:rPr>
              <a:t>Функции общения</a:t>
            </a:r>
            <a:r>
              <a:rPr lang="ru-RU" sz="2400" dirty="0">
                <a:latin typeface="Times New Roman" panose="02020603050405020304" pitchFamily="18" charset="0"/>
                <a:cs typeface="Times New Roman" panose="02020603050405020304" pitchFamily="18" charset="0"/>
              </a:rPr>
              <a:t> определяются в соответствии с его содержанием.</a:t>
            </a:r>
          </a:p>
          <a:p>
            <a:r>
              <a:rPr lang="ru-RU" sz="2400" i="1" dirty="0">
                <a:solidFill>
                  <a:srgbClr val="FF0000"/>
                </a:solidFill>
              </a:rPr>
              <a:t>Информационная.</a:t>
            </a:r>
            <a:endParaRPr lang="ru-RU" sz="2400" dirty="0">
              <a:solidFill>
                <a:srgbClr val="FF0000"/>
              </a:solidFill>
            </a:endParaRPr>
          </a:p>
          <a:p>
            <a:r>
              <a:rPr lang="ru-RU" sz="2400" dirty="0"/>
              <a:t>         Получение и сообщение необходимой информации. </a:t>
            </a:r>
          </a:p>
          <a:p>
            <a:r>
              <a:rPr lang="ru-RU" sz="2400" i="1" dirty="0">
                <a:solidFill>
                  <a:srgbClr val="FF0000"/>
                </a:solidFill>
              </a:rPr>
              <a:t>Эмоциональная.</a:t>
            </a:r>
            <a:endParaRPr lang="ru-RU" sz="2400" dirty="0">
              <a:solidFill>
                <a:srgbClr val="FF0000"/>
              </a:solidFill>
            </a:endParaRPr>
          </a:p>
          <a:p>
            <a:r>
              <a:rPr lang="ru-RU" sz="2400" dirty="0"/>
              <a:t>         Пациенты ждут от медсестры эмоционального отклика, со­чувствия, душевного тепла.</a:t>
            </a:r>
          </a:p>
          <a:p>
            <a:r>
              <a:rPr lang="ru-RU" sz="2400" i="1" dirty="0">
                <a:solidFill>
                  <a:srgbClr val="FF0000"/>
                </a:solidFill>
              </a:rPr>
              <a:t>Регулятивная.</a:t>
            </a:r>
            <a:endParaRPr lang="ru-RU" sz="2400" dirty="0">
              <a:solidFill>
                <a:srgbClr val="FF0000"/>
              </a:solidFill>
            </a:endParaRPr>
          </a:p>
          <a:p>
            <a:r>
              <a:rPr lang="ru-RU" sz="2400" dirty="0"/>
              <a:t>         В процессе общения медсестра воздействует на сознание и поведение пациентов, используя их жизненные ценности и интере­сы, эмоциональный фон и другие «рычаги управления» людьми.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702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725144"/>
            <a:ext cx="2400137" cy="2400137"/>
          </a:xfrm>
          <a:prstGeom prst="rect">
            <a:avLst/>
          </a:prstGeom>
        </p:spPr>
      </p:pic>
      <p:sp>
        <p:nvSpPr>
          <p:cNvPr id="2" name="Прямоугольник 1"/>
          <p:cNvSpPr/>
          <p:nvPr/>
        </p:nvSpPr>
        <p:spPr>
          <a:xfrm>
            <a:off x="611560" y="476672"/>
            <a:ext cx="8064896" cy="46166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Общение достаточно разнообразно по своим формам. </a:t>
            </a:r>
          </a:p>
        </p:txBody>
      </p:sp>
      <p:sp>
        <p:nvSpPr>
          <p:cNvPr id="3" name="Прямоугольник 2"/>
          <p:cNvSpPr/>
          <p:nvPr/>
        </p:nvSpPr>
        <p:spPr>
          <a:xfrm>
            <a:off x="611560" y="827698"/>
            <a:ext cx="4572000" cy="1569660"/>
          </a:xfrm>
          <a:prstGeom prst="rect">
            <a:avLst/>
          </a:prstGeom>
        </p:spPr>
        <p:txBody>
          <a:bodyPr>
            <a:spAutoFit/>
          </a:bodyPr>
          <a:lstStyle/>
          <a:p>
            <a:pPr algn="just"/>
            <a:r>
              <a:rPr lang="ru-RU" sz="2400" i="1" dirty="0">
                <a:solidFill>
                  <a:srgbClr val="FF0000"/>
                </a:solidFill>
                <a:latin typeface="Times New Roman" panose="02020603050405020304" pitchFamily="18" charset="0"/>
                <a:cs typeface="Times New Roman" panose="02020603050405020304" pitchFamily="18" charset="0"/>
              </a:rPr>
              <a:t>Непосредственное</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общение является исторически первой формой общения людей друг с другом</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00" y="2540967"/>
            <a:ext cx="2505075" cy="1447800"/>
          </a:xfrm>
          <a:prstGeom prst="rect">
            <a:avLst/>
          </a:prstGeom>
        </p:spPr>
      </p:pic>
      <p:sp>
        <p:nvSpPr>
          <p:cNvPr id="5" name="Прямоугольник 4"/>
          <p:cNvSpPr/>
          <p:nvPr/>
        </p:nvSpPr>
        <p:spPr>
          <a:xfrm>
            <a:off x="3563888" y="2060848"/>
            <a:ext cx="5472608" cy="3046988"/>
          </a:xfrm>
          <a:prstGeom prst="rect">
            <a:avLst/>
          </a:prstGeom>
        </p:spPr>
        <p:txBody>
          <a:bodyPr wrap="square">
            <a:spAutoFit/>
          </a:bodyPr>
          <a:lstStyle/>
          <a:p>
            <a:pPr algn="just"/>
            <a:r>
              <a:rPr lang="ru-RU" sz="2400" i="1" dirty="0">
                <a:solidFill>
                  <a:srgbClr val="FF0000"/>
                </a:solidFill>
                <a:latin typeface="Times New Roman" panose="02020603050405020304" pitchFamily="18" charset="0"/>
                <a:cs typeface="Times New Roman" panose="02020603050405020304" pitchFamily="18" charset="0"/>
              </a:rPr>
              <a:t>Опосредованное</a:t>
            </a:r>
            <a:r>
              <a:rPr lang="ru-RU" sz="2400" dirty="0">
                <a:latin typeface="Times New Roman" panose="02020603050405020304" pitchFamily="18" charset="0"/>
                <a:cs typeface="Times New Roman" panose="02020603050405020304" pitchFamily="18" charset="0"/>
              </a:rPr>
              <a:t> общение рассматривается как неполный психологический контакт при помощи письменных или технических устройств, затрудняющих или отдаляющих во времени получение обратной связи между участниками общения </a:t>
            </a:r>
          </a:p>
        </p:txBody>
      </p:sp>
    </p:spTree>
    <p:extLst>
      <p:ext uri="{BB962C8B-B14F-4D97-AF65-F5344CB8AC3E}">
        <p14:creationId xmlns:p14="http://schemas.microsoft.com/office/powerpoint/2010/main" val="3732452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4005064"/>
            <a:ext cx="2599264" cy="2708920"/>
          </a:xfrm>
          <a:prstGeom prst="rect">
            <a:avLst/>
          </a:prstGeom>
        </p:spPr>
      </p:pic>
      <p:sp>
        <p:nvSpPr>
          <p:cNvPr id="2" name="Прямоугольник 1"/>
          <p:cNvSpPr/>
          <p:nvPr/>
        </p:nvSpPr>
        <p:spPr>
          <a:xfrm>
            <a:off x="323528" y="404664"/>
            <a:ext cx="8496944" cy="4154984"/>
          </a:xfrm>
          <a:prstGeom prst="rect">
            <a:avLst/>
          </a:prstGeom>
        </p:spPr>
        <p:txBody>
          <a:bodyPr wrap="square">
            <a:spAutoFit/>
          </a:bodyPr>
          <a:lstStyle/>
          <a:p>
            <a:pPr algn="just"/>
            <a:r>
              <a:rPr lang="ru-RU" sz="2400" i="1" dirty="0">
                <a:solidFill>
                  <a:srgbClr val="FF0000"/>
                </a:solidFill>
                <a:latin typeface="Times New Roman" panose="02020603050405020304" pitchFamily="18" charset="0"/>
                <a:cs typeface="Times New Roman" panose="02020603050405020304" pitchFamily="18" charset="0"/>
              </a:rPr>
              <a:t>Массовое</a:t>
            </a:r>
            <a:r>
              <a:rPr lang="ru-RU" sz="2400" dirty="0">
                <a:latin typeface="Times New Roman" panose="02020603050405020304" pitchFamily="18" charset="0"/>
                <a:cs typeface="Times New Roman" panose="02020603050405020304" pitchFamily="18" charset="0"/>
              </a:rPr>
              <a:t> общение подразумевает множественные непосредственные контакты незнакомых людей и коммуникацию, опосредованную средствами массовой информации.                           </a:t>
            </a: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i="1" dirty="0">
                <a:solidFill>
                  <a:srgbClr val="FF0000"/>
                </a:solidFill>
                <a:latin typeface="Times New Roman" panose="02020603050405020304" pitchFamily="18" charset="0"/>
                <a:cs typeface="Times New Roman" panose="02020603050405020304" pitchFamily="18" charset="0"/>
              </a:rPr>
              <a:t>Межличностное</a:t>
            </a:r>
            <a:r>
              <a:rPr lang="ru-RU" sz="2400" dirty="0">
                <a:latin typeface="Times New Roman" panose="02020603050405020304" pitchFamily="18" charset="0"/>
                <a:cs typeface="Times New Roman" panose="02020603050405020304" pitchFamily="18" charset="0"/>
              </a:rPr>
              <a:t> общение связано с непосредственными контактами людей в группах, постоянных по составу участников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571916"/>
            <a:ext cx="2736304" cy="1820480"/>
          </a:xfrm>
          <a:prstGeom prst="rect">
            <a:avLst/>
          </a:prstGeom>
        </p:spPr>
      </p:pic>
    </p:spTree>
    <p:extLst>
      <p:ext uri="{BB962C8B-B14F-4D97-AF65-F5344CB8AC3E}">
        <p14:creationId xmlns:p14="http://schemas.microsoft.com/office/powerpoint/2010/main" val="4223448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424936"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Выделяют три типа межличностного общения.</a:t>
            </a:r>
          </a:p>
          <a:p>
            <a:pPr algn="just"/>
            <a:r>
              <a:rPr lang="ru-RU" sz="2400" i="1" dirty="0">
                <a:solidFill>
                  <a:srgbClr val="FF0000"/>
                </a:solidFill>
                <a:latin typeface="Times New Roman" panose="02020603050405020304" pitchFamily="18" charset="0"/>
                <a:cs typeface="Times New Roman" panose="02020603050405020304" pitchFamily="18" charset="0"/>
              </a:rPr>
              <a:t>Императивное общение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воздействия на собеседника с целью достижения контроля над его поведением и внутренними установками, принуждения к определенным действиям или решениям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852936"/>
            <a:ext cx="5629275" cy="3609975"/>
          </a:xfrm>
          <a:prstGeom prst="rect">
            <a:avLst/>
          </a:prstGeom>
        </p:spPr>
      </p:pic>
    </p:spTree>
    <p:extLst>
      <p:ext uri="{BB962C8B-B14F-4D97-AF65-F5344CB8AC3E}">
        <p14:creationId xmlns:p14="http://schemas.microsoft.com/office/powerpoint/2010/main" val="3754518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53933"/>
            <a:ext cx="7992888" cy="1846659"/>
          </a:xfrm>
          <a:prstGeom prst="rect">
            <a:avLst/>
          </a:prstGeom>
        </p:spPr>
        <p:txBody>
          <a:bodyPr wrap="square">
            <a:spAutoFit/>
          </a:bodyPr>
          <a:lstStyle/>
          <a:p>
            <a:pPr algn="just"/>
            <a:r>
              <a:rPr lang="ru-RU" sz="2400" i="1" dirty="0" err="1">
                <a:solidFill>
                  <a:srgbClr val="FF0000"/>
                </a:solidFill>
                <a:latin typeface="Times New Roman" panose="02020603050405020304" pitchFamily="18" charset="0"/>
                <a:cs typeface="Times New Roman" panose="02020603050405020304" pitchFamily="18" charset="0"/>
              </a:rPr>
              <a:t>Манипулятивное</a:t>
            </a:r>
            <a:r>
              <a:rPr lang="ru-RU" sz="2400" i="1" dirty="0">
                <a:solidFill>
                  <a:srgbClr val="FF0000"/>
                </a:solidFill>
                <a:latin typeface="Times New Roman" panose="02020603050405020304" pitchFamily="18" charset="0"/>
                <a:cs typeface="Times New Roman" panose="02020603050405020304" pitchFamily="18" charset="0"/>
              </a:rPr>
              <a:t> общение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предполагает воздействие на партнера по общению с целью достижения своих скрытых намерений, а также обретение контроля над поведением и мыслями другого человека.</a:t>
            </a:r>
            <a:br>
              <a:rPr lang="ru-RU" dirty="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492896"/>
            <a:ext cx="3716610" cy="3716610"/>
          </a:xfrm>
          <a:prstGeom prst="rect">
            <a:avLst/>
          </a:prstGeom>
        </p:spPr>
      </p:pic>
    </p:spTree>
    <p:extLst>
      <p:ext uri="{BB962C8B-B14F-4D97-AF65-F5344CB8AC3E}">
        <p14:creationId xmlns:p14="http://schemas.microsoft.com/office/powerpoint/2010/main" val="22679544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848872" cy="2800767"/>
          </a:xfrm>
          <a:prstGeom prst="rect">
            <a:avLst/>
          </a:prstGeom>
        </p:spPr>
        <p:txBody>
          <a:bodyPr wrap="square">
            <a:spAutoFit/>
          </a:bodyPr>
          <a:lstStyle/>
          <a:p>
            <a:pPr algn="just"/>
            <a:r>
              <a:rPr lang="ru-RU" sz="2400" u="sng" dirty="0">
                <a:solidFill>
                  <a:srgbClr val="FF0000"/>
                </a:solidFill>
                <a:latin typeface="Times New Roman" panose="02020603050405020304" pitchFamily="18" charset="0"/>
                <a:cs typeface="Times New Roman" panose="02020603050405020304" pitchFamily="18" charset="0"/>
              </a:rPr>
              <a:t>	</a:t>
            </a:r>
            <a:r>
              <a:rPr lang="ru-RU" sz="3200" u="sng" dirty="0">
                <a:solidFill>
                  <a:srgbClr val="FF0000"/>
                </a:solidFill>
                <a:latin typeface="Times New Roman" panose="02020603050405020304" pitchFamily="18" charset="0"/>
                <a:cs typeface="Times New Roman" panose="02020603050405020304" pitchFamily="18" charset="0"/>
              </a:rPr>
              <a:t>Общение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многогранный и многоуровневый процесс взаимодействия между людьми, в котором происходит обмен информацией, опытом, результатами деятельности, формирование эмоционально - психологических отношений, осуществляется взаимное влияние друг на друга, а также взаимное сопереживание и понимание.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865" y="3429000"/>
            <a:ext cx="4108368" cy="3251324"/>
          </a:xfrm>
          <a:prstGeom prst="rect">
            <a:avLst/>
          </a:prstGeom>
        </p:spPr>
      </p:pic>
    </p:spTree>
    <p:extLst>
      <p:ext uri="{BB962C8B-B14F-4D97-AF65-F5344CB8AC3E}">
        <p14:creationId xmlns:p14="http://schemas.microsoft.com/office/powerpoint/2010/main" val="752394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7704856" cy="1200329"/>
          </a:xfrm>
          <a:prstGeom prst="rect">
            <a:avLst/>
          </a:prstGeom>
        </p:spPr>
        <p:txBody>
          <a:bodyPr wrap="square">
            <a:spAutoFit/>
          </a:bodyPr>
          <a:lstStyle/>
          <a:p>
            <a:pPr algn="just"/>
            <a:r>
              <a:rPr lang="ru-RU" dirty="0">
                <a:solidFill>
                  <a:srgbClr val="FF0000"/>
                </a:solidFill>
              </a:rPr>
              <a:t> </a:t>
            </a:r>
            <a:r>
              <a:rPr lang="ru-RU" sz="2400" i="1" dirty="0">
                <a:solidFill>
                  <a:srgbClr val="FF0000"/>
                </a:solidFill>
                <a:latin typeface="Times New Roman" panose="02020603050405020304" pitchFamily="18" charset="0"/>
                <a:cs typeface="Times New Roman" panose="02020603050405020304" pitchFamily="18" charset="0"/>
              </a:rPr>
              <a:t>Диалогическое общение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позволяет перейти от фиксированной на себе      установки к установке на собеседника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2000250"/>
            <a:ext cx="5143500" cy="2857500"/>
          </a:xfrm>
          <a:prstGeom prst="rect">
            <a:avLst/>
          </a:prstGeom>
        </p:spPr>
      </p:pic>
    </p:spTree>
    <p:extLst>
      <p:ext uri="{BB962C8B-B14F-4D97-AF65-F5344CB8AC3E}">
        <p14:creationId xmlns:p14="http://schemas.microsoft.com/office/powerpoint/2010/main" val="967871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064896"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общении выделяют пять звеньев:</a:t>
            </a:r>
          </a:p>
          <a:p>
            <a:pPr lvl="0" algn="just"/>
            <a:r>
              <a:rPr lang="ru-RU" sz="2400" i="1" u="sng" dirty="0">
                <a:latin typeface="Times New Roman" panose="02020603050405020304" pitchFamily="18" charset="0"/>
                <a:cs typeface="Times New Roman" panose="02020603050405020304" pitchFamily="18" charset="0"/>
              </a:rPr>
              <a:t>Отправитель</a:t>
            </a:r>
            <a:r>
              <a:rPr lang="ru-RU" sz="2400" dirty="0">
                <a:latin typeface="Times New Roman" panose="02020603050405020304" pitchFamily="18" charset="0"/>
                <a:cs typeface="Times New Roman" panose="02020603050405020304" pitchFamily="18" charset="0"/>
              </a:rPr>
              <a:t> информации, т.е. человек, передающий информацию.</a:t>
            </a:r>
          </a:p>
          <a:p>
            <a:pPr lvl="0" algn="just"/>
            <a:r>
              <a:rPr lang="ru-RU" sz="2400" i="1" u="sng" dirty="0">
                <a:latin typeface="Times New Roman" panose="02020603050405020304" pitchFamily="18" charset="0"/>
                <a:cs typeface="Times New Roman" panose="02020603050405020304" pitchFamily="18" charset="0"/>
              </a:rPr>
              <a:t>Сообщение</a:t>
            </a:r>
            <a:r>
              <a:rPr lang="ru-RU" sz="2400" dirty="0">
                <a:latin typeface="Times New Roman" panose="02020603050405020304" pitchFamily="18" charset="0"/>
                <a:cs typeface="Times New Roman" panose="02020603050405020304" pitchFamily="18" charset="0"/>
              </a:rPr>
              <a:t> - передаваемая вербальная (речевая) и невербальная (неречевая) информация.</a:t>
            </a:r>
          </a:p>
          <a:p>
            <a:pPr lvl="0" algn="just"/>
            <a:r>
              <a:rPr lang="ru-RU" sz="2400" dirty="0">
                <a:latin typeface="Times New Roman" panose="02020603050405020304" pitchFamily="18" charset="0"/>
                <a:cs typeface="Times New Roman" panose="02020603050405020304" pitchFamily="18" charset="0"/>
              </a:rPr>
              <a:t>Используемый </a:t>
            </a:r>
            <a:r>
              <a:rPr lang="ru-RU" sz="2400" i="1" u="sng" dirty="0">
                <a:latin typeface="Times New Roman" panose="02020603050405020304" pitchFamily="18" charset="0"/>
                <a:cs typeface="Times New Roman" panose="02020603050405020304" pitchFamily="18" charset="0"/>
              </a:rPr>
              <a:t>канал </a:t>
            </a:r>
            <a:r>
              <a:rPr lang="ru-RU" sz="2400" dirty="0">
                <a:latin typeface="Times New Roman" panose="02020603050405020304" pitchFamily="18" charset="0"/>
                <a:cs typeface="Times New Roman" panose="02020603050405020304" pitchFamily="18" charset="0"/>
              </a:rPr>
              <a:t>передачи информации (речевой, неречевой, письменный и т.д.).</a:t>
            </a:r>
          </a:p>
          <a:p>
            <a:pPr lvl="0" algn="just"/>
            <a:r>
              <a:rPr lang="ru-RU" sz="2400" i="1" u="sng" dirty="0">
                <a:latin typeface="Times New Roman" panose="02020603050405020304" pitchFamily="18" charset="0"/>
                <a:cs typeface="Times New Roman" panose="02020603050405020304" pitchFamily="18" charset="0"/>
              </a:rPr>
              <a:t>Получатель информации</a:t>
            </a:r>
            <a:r>
              <a:rPr lang="ru-RU" sz="2400" dirty="0">
                <a:latin typeface="Times New Roman" panose="02020603050405020304" pitchFamily="18" charset="0"/>
                <a:cs typeface="Times New Roman" panose="02020603050405020304" pitchFamily="18" charset="0"/>
              </a:rPr>
              <a:t>, т.е. партнер по общению, или собеседник.</a:t>
            </a:r>
          </a:p>
          <a:p>
            <a:pPr lvl="0" algn="just"/>
            <a:r>
              <a:rPr lang="ru-RU" sz="2400" i="1" u="sng" dirty="0">
                <a:latin typeface="Times New Roman" panose="02020603050405020304" pitchFamily="18" charset="0"/>
                <a:cs typeface="Times New Roman" panose="02020603050405020304" pitchFamily="18" charset="0"/>
              </a:rPr>
              <a:t>Факт подтверждения</a:t>
            </a:r>
            <a:r>
              <a:rPr lang="ru-RU" sz="2400" dirty="0">
                <a:latin typeface="Times New Roman" panose="02020603050405020304" pitchFamily="18" charset="0"/>
                <a:cs typeface="Times New Roman" panose="02020603050405020304" pitchFamily="18" charset="0"/>
              </a:rPr>
              <a:t> или не подтверждения собеседником получения информации, т.е. обратная связь. Данный фактор является чрезвычайно важным для осуществления эффективного общения между людьми.</a:t>
            </a:r>
          </a:p>
        </p:txBody>
      </p:sp>
    </p:spTree>
    <p:extLst>
      <p:ext uri="{BB962C8B-B14F-4D97-AF65-F5344CB8AC3E}">
        <p14:creationId xmlns:p14="http://schemas.microsoft.com/office/powerpoint/2010/main" val="1863467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8064896" cy="156966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Эффективность вербального воздействия определяется умением профессионально использовать слово: осторожно, доброжелательно с учетом психологических особенностей личности пациента, его состояния, заболевания</a:t>
            </a:r>
            <a:r>
              <a:rPr lang="ru-RU" dirty="0"/>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558" y="2420888"/>
            <a:ext cx="3857625" cy="4095750"/>
          </a:xfrm>
          <a:prstGeom prst="rect">
            <a:avLst/>
          </a:prstGeom>
        </p:spPr>
      </p:pic>
    </p:spTree>
    <p:extLst>
      <p:ext uri="{BB962C8B-B14F-4D97-AF65-F5344CB8AC3E}">
        <p14:creationId xmlns:p14="http://schemas.microsoft.com/office/powerpoint/2010/main" val="4130509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931" y="188640"/>
            <a:ext cx="8424936" cy="6494085"/>
          </a:xfrm>
          <a:prstGeom prst="rect">
            <a:avLst/>
          </a:prstGeom>
        </p:spPr>
        <p:txBody>
          <a:bodyPr wrap="square">
            <a:spAutoFit/>
          </a:bodyPr>
          <a:lstStyle/>
          <a:p>
            <a:r>
              <a:rPr lang="ru-RU" sz="2000" b="1" dirty="0"/>
              <a:t>Каналы общения:</a:t>
            </a:r>
            <a:endParaRPr lang="ru-RU" sz="2000" dirty="0"/>
          </a:p>
          <a:p>
            <a:r>
              <a:rPr lang="ru-RU" sz="2000" dirty="0"/>
              <a:t>Вербальный канал, когда используется устная речь.</a:t>
            </a:r>
            <a:endParaRPr lang="ru-RU" sz="2000" u="sng" dirty="0"/>
          </a:p>
          <a:p>
            <a:r>
              <a:rPr lang="ru-RU" sz="2000" u="sng" dirty="0"/>
              <a:t>Что может помочь эффективному общению в системе – сестра и пациент. </a:t>
            </a:r>
            <a:endParaRPr lang="ru-RU" sz="2000" dirty="0"/>
          </a:p>
          <a:p>
            <a:pPr marL="457200" lvl="0" indent="-457200">
              <a:buFont typeface="+mj-lt"/>
              <a:buAutoNum type="arabicPeriod"/>
            </a:pPr>
            <a:r>
              <a:rPr lang="ru-RU" sz="2000" dirty="0"/>
              <a:t>Сестра должна говорить медленно, с чистым произношением, простыми короткими фразами.</a:t>
            </a:r>
          </a:p>
          <a:p>
            <a:pPr marL="457200" lvl="0" indent="-457200">
              <a:buFont typeface="+mj-lt"/>
              <a:buAutoNum type="arabicPeriod"/>
            </a:pPr>
            <a:r>
              <a:rPr lang="ru-RU" sz="2000" dirty="0"/>
              <a:t>Не надо злоупотреблять специальной терминологией (вызывает непонимание и раздражение).</a:t>
            </a:r>
          </a:p>
          <a:p>
            <a:pPr marL="457200" lvl="0" indent="-457200">
              <a:buFont typeface="+mj-lt"/>
              <a:buAutoNum type="arabicPeriod"/>
            </a:pPr>
            <a:r>
              <a:rPr lang="ru-RU" sz="2000" dirty="0"/>
              <a:t>Правильно выбирать время и место для общения </a:t>
            </a:r>
          </a:p>
          <a:p>
            <a:pPr marL="457200" lvl="0" indent="-457200">
              <a:buFont typeface="+mj-lt"/>
              <a:buAutoNum type="arabicPeriod"/>
            </a:pPr>
            <a:r>
              <a:rPr lang="ru-RU" sz="2000" dirty="0"/>
              <a:t>Не надо начинать беседу сразу же после того, как врач (посетитель) сообщил пациенту информацию о неблагоприятном исходе заболевания (о проблемах в семье), в этот момент можно лишь морально поддержать пациента.</a:t>
            </a:r>
          </a:p>
          <a:p>
            <a:pPr marL="457200" lvl="0" indent="-457200">
              <a:buFont typeface="+mj-lt"/>
              <a:buAutoNum type="arabicPeriod"/>
            </a:pPr>
            <a:r>
              <a:rPr lang="ru-RU" sz="2000" dirty="0"/>
              <a:t>Надо следить за интонацией голоса и убедиться, что она соответствует информации (хорошее сообщение с радостью)</a:t>
            </a:r>
          </a:p>
          <a:p>
            <a:pPr marL="457200" lvl="0" indent="-457200">
              <a:buFont typeface="+mj-lt"/>
              <a:buAutoNum type="arabicPeriod"/>
            </a:pPr>
            <a:r>
              <a:rPr lang="ru-RU" sz="2000" dirty="0"/>
              <a:t>Надо выбрать нужную громкость голоса</a:t>
            </a:r>
          </a:p>
          <a:p>
            <a:pPr marL="457200" lvl="0" indent="-457200">
              <a:buFont typeface="+mj-lt"/>
              <a:buAutoNum type="arabicPeriod"/>
            </a:pPr>
            <a:r>
              <a:rPr lang="ru-RU" sz="2000" dirty="0"/>
              <a:t>Надо убедиться в том, что человек понял информацию, используют обратную связь («Я очень хочу убедиться, что вы меня правильно поняли»)</a:t>
            </a:r>
          </a:p>
          <a:p>
            <a:pPr marL="457200" indent="-457200">
              <a:buFont typeface="+mj-lt"/>
              <a:buAutoNum type="arabicPeriod"/>
            </a:pPr>
            <a:r>
              <a:rPr lang="ru-RU" sz="2000" dirty="0"/>
              <a:t>Показать свою заинтересованность в делах пациента</a:t>
            </a:r>
          </a:p>
          <a:p>
            <a:pPr marL="457200" indent="-457200">
              <a:buFont typeface="+mj-lt"/>
              <a:buAutoNum type="arabicPeriod"/>
            </a:pPr>
            <a:r>
              <a:rPr lang="ru-RU" sz="2000" dirty="0"/>
              <a:t>Создать видимость, что вы проверяете себя, а не его.   </a:t>
            </a:r>
          </a:p>
          <a:p>
            <a:r>
              <a:rPr lang="ru-RU" sz="2000" dirty="0"/>
              <a:t> </a:t>
            </a:r>
          </a:p>
        </p:txBody>
      </p:sp>
    </p:spTree>
    <p:extLst>
      <p:ext uri="{BB962C8B-B14F-4D97-AF65-F5344CB8AC3E}">
        <p14:creationId xmlns:p14="http://schemas.microsoft.com/office/powerpoint/2010/main" val="1365858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136904" cy="6555641"/>
          </a:xfrm>
          <a:prstGeom prst="rect">
            <a:avLst/>
          </a:prstGeom>
        </p:spPr>
        <p:txBody>
          <a:bodyPr wrap="square">
            <a:spAutoFit/>
          </a:bodyPr>
          <a:lstStyle/>
          <a:p>
            <a:r>
              <a:rPr lang="ru-RU" sz="2000" dirty="0"/>
              <a:t> </a:t>
            </a:r>
            <a:r>
              <a:rPr lang="ru-RU" sz="2000" u="sng" dirty="0"/>
              <a:t>Что способствует эффективному письменному общению (в системе сестра-пациент) </a:t>
            </a:r>
            <a:endParaRPr lang="ru-RU" sz="2000" dirty="0"/>
          </a:p>
          <a:p>
            <a:r>
              <a:rPr lang="ru-RU" sz="2000" dirty="0"/>
              <a:t>                                                              </a:t>
            </a:r>
          </a:p>
          <a:p>
            <a:pPr marL="457200" lvl="0" indent="-457200">
              <a:buFont typeface="+mj-lt"/>
              <a:buAutoNum type="arabicPeriod"/>
            </a:pPr>
            <a:r>
              <a:rPr lang="ru-RU" sz="2000" dirty="0"/>
              <a:t>Надо убедиться, что человек знает язык на котором написано сообщение.</a:t>
            </a:r>
          </a:p>
          <a:p>
            <a:pPr marL="457200" lvl="0" indent="-457200">
              <a:buFont typeface="+mj-lt"/>
              <a:buAutoNum type="arabicPeriod"/>
            </a:pPr>
            <a:r>
              <a:rPr lang="ru-RU" sz="2000" dirty="0"/>
              <a:t>Писать аккуратно (если надо прописными буквами)</a:t>
            </a:r>
          </a:p>
          <a:p>
            <a:pPr marL="457200" lvl="0" indent="-457200">
              <a:buFont typeface="+mj-lt"/>
              <a:buAutoNum type="arabicPeriod"/>
            </a:pPr>
            <a:r>
              <a:rPr lang="ru-RU" sz="2000" dirty="0"/>
              <a:t>Выбирать правильный размер и цвет букв (зеленый – расслабляет и отвлекает сообщение, красный – раздражает, синий, фиолетовый, серый, черный – внимательное чтение).</a:t>
            </a:r>
          </a:p>
          <a:p>
            <a:pPr marL="457200" lvl="0" indent="-457200">
              <a:buFont typeface="+mj-lt"/>
              <a:buAutoNum type="arabicPeriod"/>
            </a:pPr>
            <a:r>
              <a:rPr lang="ru-RU" sz="2000" dirty="0"/>
              <a:t>Надо убедиться, что в сообщение включена вся необходимая информация </a:t>
            </a:r>
          </a:p>
          <a:p>
            <a:pPr marL="457200" lvl="0" indent="-457200">
              <a:buFont typeface="+mj-lt"/>
              <a:buAutoNum type="arabicPeriod"/>
            </a:pPr>
            <a:r>
              <a:rPr lang="ru-RU" sz="2000" dirty="0"/>
              <a:t>Писать надо грамотно</a:t>
            </a:r>
          </a:p>
          <a:p>
            <a:pPr marL="457200" lvl="0" indent="-457200">
              <a:buFont typeface="+mj-lt"/>
              <a:buAutoNum type="arabicPeriod"/>
            </a:pPr>
            <a:r>
              <a:rPr lang="ru-RU" sz="2000" dirty="0"/>
              <a:t>Обязательно надо подписать сообщение </a:t>
            </a:r>
          </a:p>
          <a:p>
            <a:pPr marL="457200" lvl="0" indent="-457200">
              <a:buFont typeface="+mj-lt"/>
              <a:buAutoNum type="arabicPeriod"/>
            </a:pPr>
            <a:r>
              <a:rPr lang="ru-RU" sz="2000" dirty="0"/>
              <a:t>Надо тактично убедиться, что пациент умеет читать.</a:t>
            </a:r>
          </a:p>
          <a:p>
            <a:pPr marL="457200" lvl="0" indent="-457200">
              <a:buFont typeface="+mj-lt"/>
              <a:buAutoNum type="arabicPeriod"/>
            </a:pPr>
            <a:r>
              <a:rPr lang="ru-RU" sz="2000" dirty="0"/>
              <a:t>Надо убедиться, что пациент видит и понимает написанное.</a:t>
            </a:r>
          </a:p>
          <a:p>
            <a:pPr marL="457200" lvl="0" indent="-457200">
              <a:buFont typeface="+mj-lt"/>
              <a:buAutoNum type="arabicPeriod"/>
            </a:pPr>
            <a:r>
              <a:rPr lang="ru-RU" sz="2000" dirty="0"/>
              <a:t>Для пациентов не умеющих читать надо рисовать картинки, схемы, т.е. использовать символы (например: рисовать телефон, чашку, стакан).</a:t>
            </a:r>
          </a:p>
          <a:p>
            <a:pPr marL="457200" lvl="0" indent="-457200">
              <a:buFont typeface="+mj-lt"/>
              <a:buAutoNum type="arabicPeriod"/>
            </a:pPr>
            <a:r>
              <a:rPr lang="ru-RU" sz="2000" dirty="0"/>
              <a:t>Надо точно указывать время (утро, вечер)</a:t>
            </a:r>
          </a:p>
          <a:p>
            <a:pPr marL="457200" lvl="0" indent="-457200">
              <a:buFont typeface="+mj-lt"/>
              <a:buAutoNum type="arabicPeriod"/>
            </a:pPr>
            <a:r>
              <a:rPr lang="ru-RU" sz="2000" dirty="0"/>
              <a:t>Надо выбирать простые слова.  </a:t>
            </a:r>
          </a:p>
          <a:p>
            <a:r>
              <a:rPr lang="ru-RU" sz="2000" dirty="0"/>
              <a:t> </a:t>
            </a:r>
          </a:p>
        </p:txBody>
      </p:sp>
    </p:spTree>
    <p:extLst>
      <p:ext uri="{BB962C8B-B14F-4D97-AF65-F5344CB8AC3E}">
        <p14:creationId xmlns:p14="http://schemas.microsoft.com/office/powerpoint/2010/main" val="1761828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289679"/>
            <a:ext cx="7992888" cy="3046988"/>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Невербальный уровень </a:t>
            </a:r>
            <a:r>
              <a:rPr lang="ru-RU" sz="2400" dirty="0">
                <a:latin typeface="Times New Roman" panose="02020603050405020304" pitchFamily="18" charset="0"/>
                <a:cs typeface="Times New Roman" panose="02020603050405020304" pitchFamily="18" charset="0"/>
              </a:rPr>
              <a:t>передачи информации является важным выполнением речевой коммуникации, он помогает участникам общения выявить намерения друг друга, делая тем самым процесс коммуникации более открытым. Совокупность средств этого уровня призвана выполнять такие функции, как дополнение речи, ее замещение, репрезентация эмоциональных состояний</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собеседников.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212976"/>
            <a:ext cx="3512231" cy="230636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336667"/>
            <a:ext cx="2752700" cy="2752700"/>
          </a:xfrm>
          <a:prstGeom prst="rect">
            <a:avLst/>
          </a:prstGeom>
        </p:spPr>
      </p:pic>
    </p:spTree>
    <p:extLst>
      <p:ext uri="{BB962C8B-B14F-4D97-AF65-F5344CB8AC3E}">
        <p14:creationId xmlns:p14="http://schemas.microsoft.com/office/powerpoint/2010/main" val="1220484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064896" cy="461665"/>
          </a:xfrm>
          <a:prstGeom prst="rect">
            <a:avLst/>
          </a:prstGeom>
        </p:spPr>
        <p:txBody>
          <a:bodyPr wrap="square">
            <a:spAutoFit/>
          </a:bodyPr>
          <a:lstStyle/>
          <a:p>
            <a:r>
              <a:rPr lang="ru-RU" sz="2400" u="sng" dirty="0">
                <a:latin typeface="Times New Roman" panose="02020603050405020304" pitchFamily="18" charset="0"/>
                <a:cs typeface="Times New Roman" panose="02020603050405020304" pitchFamily="18" charset="0"/>
              </a:rPr>
              <a:t>Разновидности невербальных средств общения</a:t>
            </a:r>
            <a:r>
              <a:rPr lang="ru-RU" dirty="0"/>
              <a:t>.</a:t>
            </a:r>
          </a:p>
        </p:txBody>
      </p:sp>
      <p:sp>
        <p:nvSpPr>
          <p:cNvPr id="3" name="Прямоугольник 2"/>
          <p:cNvSpPr/>
          <p:nvPr/>
        </p:nvSpPr>
        <p:spPr>
          <a:xfrm>
            <a:off x="467544" y="961225"/>
            <a:ext cx="7920880" cy="3046988"/>
          </a:xfrm>
          <a:prstGeom prst="rect">
            <a:avLst/>
          </a:prstGeom>
        </p:spPr>
        <p:txBody>
          <a:bodyPr wrap="square">
            <a:spAutoFit/>
          </a:bodyPr>
          <a:lstStyle/>
          <a:p>
            <a:r>
              <a:rPr lang="ru-RU" sz="2400" i="1" dirty="0">
                <a:latin typeface="Times New Roman" panose="02020603050405020304" pitchFamily="18" charset="0"/>
                <a:cs typeface="Times New Roman" panose="02020603050405020304" pitchFamily="18" charset="0"/>
              </a:rPr>
              <a:t>Оптико-кинетическая система знаков.</a:t>
            </a:r>
            <a:r>
              <a:rPr lang="ru-RU" sz="2400" dirty="0">
                <a:latin typeface="Times New Roman" panose="02020603050405020304" pitchFamily="18" charset="0"/>
                <a:cs typeface="Times New Roman" panose="02020603050405020304" pitchFamily="18" charset="0"/>
              </a:rPr>
              <a:t> Данная система включает в себя жесты, мимику, пантомимику.</a:t>
            </a:r>
          </a:p>
          <a:p>
            <a:r>
              <a:rPr lang="ru-RU" sz="2400" i="1" dirty="0"/>
              <a:t>Жесты</a:t>
            </a:r>
            <a:r>
              <a:rPr lang="ru-RU" sz="2400" dirty="0"/>
              <a:t> – это социально отработанные движения тела человека, его рук, головы, туловища, передающие психологическое состояние человека.</a:t>
            </a:r>
          </a:p>
          <a:p>
            <a:r>
              <a:rPr lang="ru-RU" sz="2400" dirty="0">
                <a:latin typeface="Times New Roman" panose="02020603050405020304" pitchFamily="18" charset="0"/>
                <a:cs typeface="Times New Roman" panose="02020603050405020304" pitchFamily="18" charset="0"/>
              </a:rPr>
              <a:t>Чаще всего выделяют:</a:t>
            </a:r>
          </a:p>
          <a:p>
            <a:r>
              <a:rPr lang="ru-RU" sz="2400" i="1" dirty="0">
                <a:solidFill>
                  <a:srgbClr val="FF0000"/>
                </a:solidFill>
                <a:latin typeface="Times New Roman" panose="02020603050405020304" pitchFamily="18" charset="0"/>
                <a:cs typeface="Times New Roman" panose="02020603050405020304" pitchFamily="18" charset="0"/>
              </a:rPr>
              <a:t>жесты открытости</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140968"/>
            <a:ext cx="3345768" cy="3398604"/>
          </a:xfrm>
          <a:prstGeom prst="rect">
            <a:avLst/>
          </a:prstGeom>
        </p:spPr>
      </p:pic>
    </p:spTree>
    <p:extLst>
      <p:ext uri="{BB962C8B-B14F-4D97-AF65-F5344CB8AC3E}">
        <p14:creationId xmlns:p14="http://schemas.microsoft.com/office/powerpoint/2010/main" val="1814910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60648"/>
            <a:ext cx="5544616" cy="461665"/>
          </a:xfrm>
          <a:prstGeom prst="rect">
            <a:avLst/>
          </a:prstGeom>
        </p:spPr>
        <p:txBody>
          <a:bodyPr wrap="square">
            <a:spAutoFit/>
          </a:bodyPr>
          <a:lstStyle/>
          <a:p>
            <a:r>
              <a:rPr lang="ru-RU" sz="2400" i="1" dirty="0">
                <a:latin typeface="Times New Roman" panose="02020603050405020304" pitchFamily="18" charset="0"/>
                <a:cs typeface="Times New Roman" panose="02020603050405020304" pitchFamily="18" charset="0"/>
              </a:rPr>
              <a:t>жесты несогласия</a:t>
            </a:r>
            <a:r>
              <a:rPr lang="ru-RU" sz="24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1340768"/>
            <a:ext cx="4869160" cy="4869160"/>
          </a:xfrm>
          <a:prstGeom prst="rect">
            <a:avLst/>
          </a:prstGeom>
        </p:spPr>
      </p:pic>
    </p:spTree>
    <p:extLst>
      <p:ext uri="{BB962C8B-B14F-4D97-AF65-F5344CB8AC3E}">
        <p14:creationId xmlns:p14="http://schemas.microsoft.com/office/powerpoint/2010/main" val="191422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2412776" cy="461665"/>
          </a:xfrm>
          <a:prstGeom prst="rect">
            <a:avLst/>
          </a:prstGeom>
        </p:spPr>
        <p:txBody>
          <a:bodyPr wrap="none">
            <a:spAutoFit/>
          </a:bodyPr>
          <a:lstStyle/>
          <a:p>
            <a:r>
              <a:rPr lang="ru-RU" sz="2400" i="1" dirty="0">
                <a:latin typeface="Times New Roman" panose="02020603050405020304" pitchFamily="18" charset="0"/>
                <a:cs typeface="Times New Roman" panose="02020603050405020304" pitchFamily="18" charset="0"/>
              </a:rPr>
              <a:t>жесты защиты</a:t>
            </a:r>
            <a:r>
              <a:rPr lang="ru-RU" sz="24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590053"/>
            <a:ext cx="3968496" cy="426110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4" y="4077072"/>
            <a:ext cx="4029075" cy="1771650"/>
          </a:xfrm>
          <a:prstGeom prst="rect">
            <a:avLst/>
          </a:prstGeom>
        </p:spPr>
      </p:pic>
    </p:spTree>
    <p:extLst>
      <p:ext uri="{BB962C8B-B14F-4D97-AF65-F5344CB8AC3E}">
        <p14:creationId xmlns:p14="http://schemas.microsoft.com/office/powerpoint/2010/main" val="218135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4712893" cy="461665"/>
          </a:xfrm>
          <a:prstGeom prst="rect">
            <a:avLst/>
          </a:prstGeom>
        </p:spPr>
        <p:txBody>
          <a:bodyPr wrap="none">
            <a:spAutoFit/>
          </a:bodyPr>
          <a:lstStyle/>
          <a:p>
            <a:r>
              <a:rPr lang="ru-RU" sz="2400" i="1" dirty="0">
                <a:latin typeface="Times New Roman" panose="02020603050405020304" pitchFamily="18" charset="0"/>
                <a:cs typeface="Times New Roman" panose="02020603050405020304" pitchFamily="18" charset="0"/>
              </a:rPr>
              <a:t>жесты сомнения и неуверенности</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82" y="1340768"/>
            <a:ext cx="3175000" cy="47371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377" y="-26070"/>
            <a:ext cx="3038475" cy="273367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564904"/>
            <a:ext cx="2422947" cy="3747291"/>
          </a:xfrm>
          <a:prstGeom prst="rect">
            <a:avLst/>
          </a:prstGeom>
        </p:spPr>
      </p:pic>
    </p:spTree>
    <p:extLst>
      <p:ext uri="{BB962C8B-B14F-4D97-AF65-F5344CB8AC3E}">
        <p14:creationId xmlns:p14="http://schemas.microsoft.com/office/powerpoint/2010/main" val="946550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32656"/>
            <a:ext cx="7992888" cy="83099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В общении выделяют содержание, цель, средства, виды, функции, формы, стороны, барьеры.</a:t>
            </a:r>
          </a:p>
        </p:txBody>
      </p:sp>
      <p:sp>
        <p:nvSpPr>
          <p:cNvPr id="3" name="Прямоугольник 2"/>
          <p:cNvSpPr/>
          <p:nvPr/>
        </p:nvSpPr>
        <p:spPr>
          <a:xfrm>
            <a:off x="683568" y="1340768"/>
            <a:ext cx="7992888" cy="1200329"/>
          </a:xfrm>
          <a:prstGeom prst="rect">
            <a:avLst/>
          </a:prstGeom>
        </p:spPr>
        <p:txBody>
          <a:bodyPr wrap="square">
            <a:spAutoFit/>
          </a:bodyPr>
          <a:lstStyle/>
          <a:p>
            <a:pPr algn="just"/>
            <a:r>
              <a:rPr lang="ru-RU" sz="2400" u="sng" dirty="0">
                <a:latin typeface="Times New Roman" panose="02020603050405020304" pitchFamily="18" charset="0"/>
                <a:cs typeface="Times New Roman" panose="02020603050405020304" pitchFamily="18" charset="0"/>
              </a:rPr>
              <a:t>Содержание общения</a:t>
            </a:r>
            <a:r>
              <a:rPr lang="ru-RU" sz="2400" dirty="0">
                <a:latin typeface="Times New Roman" panose="02020603050405020304" pitchFamily="18" charset="0"/>
                <a:cs typeface="Times New Roman" panose="02020603050405020304" pitchFamily="18" charset="0"/>
              </a:rPr>
              <a:t> — это информация, которая передается от одного живого существа к другому в межличностных контактах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2924944"/>
            <a:ext cx="3810000" cy="2857500"/>
          </a:xfrm>
          <a:prstGeom prst="rect">
            <a:avLst/>
          </a:prstGeom>
        </p:spPr>
      </p:pic>
    </p:spTree>
    <p:extLst>
      <p:ext uri="{BB962C8B-B14F-4D97-AF65-F5344CB8AC3E}">
        <p14:creationId xmlns:p14="http://schemas.microsoft.com/office/powerpoint/2010/main" val="3054091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5795369" cy="461665"/>
          </a:xfrm>
          <a:prstGeom prst="rect">
            <a:avLst/>
          </a:prstGeom>
        </p:spPr>
        <p:txBody>
          <a:bodyPr wrap="none">
            <a:spAutoFit/>
          </a:bodyPr>
          <a:lstStyle/>
          <a:p>
            <a:r>
              <a:rPr lang="ru-RU" sz="2400" i="1" dirty="0">
                <a:latin typeface="Times New Roman" panose="02020603050405020304" pitchFamily="18" charset="0"/>
                <a:cs typeface="Times New Roman" panose="02020603050405020304" pitchFamily="18" charset="0"/>
              </a:rPr>
              <a:t>жесты подозрительности и скрытности</a:t>
            </a:r>
            <a:r>
              <a:rPr lang="ru-RU" sz="24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1484784"/>
            <a:ext cx="3594695" cy="4505351"/>
          </a:xfrm>
          <a:prstGeom prst="rect">
            <a:avLst/>
          </a:prstGeom>
        </p:spPr>
      </p:pic>
    </p:spTree>
    <p:extLst>
      <p:ext uri="{BB962C8B-B14F-4D97-AF65-F5344CB8AC3E}">
        <p14:creationId xmlns:p14="http://schemas.microsoft.com/office/powerpoint/2010/main" val="1448274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4386585" cy="461665"/>
          </a:xfrm>
          <a:prstGeom prst="rect">
            <a:avLst/>
          </a:prstGeom>
        </p:spPr>
        <p:txBody>
          <a:bodyPr wrap="none">
            <a:spAutoFit/>
          </a:bodyPr>
          <a:lstStyle/>
          <a:p>
            <a:r>
              <a:rPr lang="ru-RU" sz="2400" i="1" dirty="0">
                <a:latin typeface="Times New Roman" panose="02020603050405020304" pitchFamily="18" charset="0"/>
                <a:cs typeface="Times New Roman" panose="02020603050405020304" pitchFamily="18" charset="0"/>
              </a:rPr>
              <a:t>жесты уверенных в себе людей</a:t>
            </a:r>
            <a:r>
              <a:rPr lang="ru-RU" sz="2400" dirty="0">
                <a:latin typeface="Times New Roman" panose="02020603050405020304" pitchFamily="18" charset="0"/>
                <a:cs typeface="Times New Roman" panose="02020603050405020304" pitchFamily="18" charset="0"/>
              </a:rPr>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1628800"/>
            <a:ext cx="5327427" cy="3026636"/>
          </a:xfrm>
          <a:prstGeom prst="rect">
            <a:avLst/>
          </a:prstGeom>
        </p:spPr>
      </p:pic>
    </p:spTree>
    <p:extLst>
      <p:ext uri="{BB962C8B-B14F-4D97-AF65-F5344CB8AC3E}">
        <p14:creationId xmlns:p14="http://schemas.microsoft.com/office/powerpoint/2010/main" val="27327392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653" y="116632"/>
            <a:ext cx="8208912" cy="1200329"/>
          </a:xfrm>
          <a:prstGeom prst="rect">
            <a:avLst/>
          </a:prstGeom>
        </p:spPr>
        <p:txBody>
          <a:bodyPr wrap="square">
            <a:spAutoFit/>
          </a:bodyPr>
          <a:lstStyle/>
          <a:p>
            <a:r>
              <a:rPr lang="ru-RU" sz="2400" i="1" dirty="0"/>
              <a:t>Мимика </a:t>
            </a:r>
            <a:r>
              <a:rPr lang="ru-RU" sz="2400" dirty="0"/>
              <a:t>– движения мышц лица, которые отражают внутреннее эмоциональное состояние человека и несут более 70% информации о переживаниях человека</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304741"/>
            <a:ext cx="7200800" cy="5267349"/>
          </a:xfrm>
          <a:prstGeom prst="rect">
            <a:avLst/>
          </a:prstGeom>
        </p:spPr>
      </p:pic>
    </p:spTree>
    <p:extLst>
      <p:ext uri="{BB962C8B-B14F-4D97-AF65-F5344CB8AC3E}">
        <p14:creationId xmlns:p14="http://schemas.microsoft.com/office/powerpoint/2010/main" val="2571699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352928" cy="1200329"/>
          </a:xfrm>
          <a:prstGeom prst="rect">
            <a:avLst/>
          </a:prstGeom>
        </p:spPr>
        <p:txBody>
          <a:bodyPr wrap="square">
            <a:spAutoFit/>
          </a:bodyPr>
          <a:lstStyle/>
          <a:p>
            <a:r>
              <a:rPr lang="ru-RU" dirty="0"/>
              <a:t> </a:t>
            </a:r>
            <a:r>
              <a:rPr lang="ru-RU" sz="2400" i="1" dirty="0">
                <a:latin typeface="Times New Roman" panose="02020603050405020304" pitchFamily="18" charset="0"/>
                <a:cs typeface="Times New Roman" panose="02020603050405020304" pitchFamily="18" charset="0"/>
              </a:rPr>
              <a:t>Пантомимика</a:t>
            </a:r>
            <a:r>
              <a:rPr lang="ru-RU" sz="2400" dirty="0">
                <a:latin typeface="Times New Roman" panose="02020603050405020304" pitchFamily="18" charset="0"/>
                <a:cs typeface="Times New Roman" panose="02020603050405020304" pitchFamily="18" charset="0"/>
              </a:rPr>
              <a:t> (язык поз) может рассказать о напряженности и неуверенности человека если он стремится спрятаться за кого-то или за что-то, сжаться, прикрыться, защитить себя. </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20231" r="2179"/>
          <a:stretch/>
        </p:blipFill>
        <p:spPr>
          <a:xfrm>
            <a:off x="683569" y="2147455"/>
            <a:ext cx="4498032" cy="177965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54" y="4127066"/>
            <a:ext cx="6344809" cy="213910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1696106"/>
            <a:ext cx="3390900" cy="3295650"/>
          </a:xfrm>
          <a:prstGeom prst="rect">
            <a:avLst/>
          </a:prstGeom>
          <a:ln>
            <a:noFill/>
          </a:ln>
          <a:effectLst>
            <a:softEdge rad="112500"/>
          </a:effectLst>
        </p:spPr>
      </p:pic>
    </p:spTree>
    <p:extLst>
      <p:ext uri="{BB962C8B-B14F-4D97-AF65-F5344CB8AC3E}">
        <p14:creationId xmlns:p14="http://schemas.microsoft.com/office/powerpoint/2010/main" val="33863447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424936"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Размеры пространственной территории человека во время общения можно разделить на четыре зоны:</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1) </a:t>
            </a:r>
            <a:r>
              <a:rPr lang="ru-RU" sz="2400" i="1" dirty="0">
                <a:latin typeface="Times New Roman" panose="02020603050405020304" pitchFamily="18" charset="0"/>
                <a:cs typeface="Times New Roman" panose="02020603050405020304" pitchFamily="18" charset="0"/>
              </a:rPr>
              <a:t>интимную</a:t>
            </a:r>
            <a:r>
              <a:rPr lang="ru-RU" sz="2400" dirty="0">
                <a:latin typeface="Times New Roman" panose="02020603050405020304" pitchFamily="18" charset="0"/>
                <a:cs typeface="Times New Roman" panose="02020603050405020304" pitchFamily="18" charset="0"/>
              </a:rPr>
              <a:t> (от 15 до 45 см) — именно эту зону человек охраняет так, как будто это его собственность;</a:t>
            </a:r>
          </a:p>
          <a:p>
            <a:pPr algn="just"/>
            <a:r>
              <a:rPr lang="ru-RU" sz="2400" dirty="0">
                <a:latin typeface="Times New Roman" panose="02020603050405020304" pitchFamily="18" charset="0"/>
                <a:cs typeface="Times New Roman" panose="02020603050405020304" pitchFamily="18" charset="0"/>
              </a:rPr>
              <a:t>2) </a:t>
            </a:r>
            <a:r>
              <a:rPr lang="ru-RU" sz="2400" i="1" dirty="0">
                <a:latin typeface="Times New Roman" panose="02020603050405020304" pitchFamily="18" charset="0"/>
                <a:cs typeface="Times New Roman" panose="02020603050405020304" pitchFamily="18" charset="0"/>
              </a:rPr>
              <a:t>личную</a:t>
            </a:r>
            <a:r>
              <a:rPr lang="ru-RU" sz="2400" dirty="0">
                <a:latin typeface="Times New Roman" panose="02020603050405020304" pitchFamily="18" charset="0"/>
                <a:cs typeface="Times New Roman" panose="02020603050405020304" pitchFamily="18" charset="0"/>
              </a:rPr>
              <a:t> (персональную) (от 46 до 120 см) — расстояние, которое обычно разделяет людей, находящихся на официальных приемах и дружеских вечеринках;</a:t>
            </a:r>
          </a:p>
          <a:p>
            <a:pPr algn="just"/>
            <a:r>
              <a:rPr lang="ru-RU" sz="2400" dirty="0">
                <a:latin typeface="Times New Roman" panose="02020603050405020304" pitchFamily="18" charset="0"/>
                <a:cs typeface="Times New Roman" panose="02020603050405020304" pitchFamily="18" charset="0"/>
              </a:rPr>
              <a:t>3) </a:t>
            </a:r>
            <a:r>
              <a:rPr lang="ru-RU" sz="2400" i="1" dirty="0">
                <a:latin typeface="Times New Roman" panose="02020603050405020304" pitchFamily="18" charset="0"/>
                <a:cs typeface="Times New Roman" panose="02020603050405020304" pitchFamily="18" charset="0"/>
              </a:rPr>
              <a:t>социальную </a:t>
            </a:r>
            <a:r>
              <a:rPr lang="ru-RU" sz="2400" dirty="0">
                <a:latin typeface="Times New Roman" panose="02020603050405020304" pitchFamily="18" charset="0"/>
                <a:cs typeface="Times New Roman" panose="02020603050405020304" pitchFamily="18" charset="0"/>
              </a:rPr>
              <a:t>(от 120 до 360 см) — расстояние, на котором держатся от людей, которых не очень хорошо знают;</a:t>
            </a:r>
          </a:p>
          <a:p>
            <a:pPr algn="just"/>
            <a:r>
              <a:rPr lang="ru-RU" sz="2400" dirty="0">
                <a:latin typeface="Times New Roman" panose="02020603050405020304" pitchFamily="18" charset="0"/>
                <a:cs typeface="Times New Roman" panose="02020603050405020304" pitchFamily="18" charset="0"/>
              </a:rPr>
              <a:t>4) </a:t>
            </a:r>
            <a:r>
              <a:rPr lang="ru-RU" sz="2400" i="1" dirty="0">
                <a:latin typeface="Times New Roman" panose="02020603050405020304" pitchFamily="18" charset="0"/>
                <a:cs typeface="Times New Roman" panose="02020603050405020304" pitchFamily="18" charset="0"/>
              </a:rPr>
              <a:t>публичную</a:t>
            </a:r>
            <a:r>
              <a:rPr lang="ru-RU" sz="2400" dirty="0">
                <a:latin typeface="Times New Roman" panose="02020603050405020304" pitchFamily="18" charset="0"/>
                <a:cs typeface="Times New Roman" panose="02020603050405020304" pitchFamily="18" charset="0"/>
              </a:rPr>
              <a:t> (официальную) (более 360 см) — расстояние, которое соблюдают, когда адресуют сообщение большой группе людей.</a:t>
            </a:r>
          </a:p>
        </p:txBody>
      </p:sp>
    </p:spTree>
    <p:extLst>
      <p:ext uri="{BB962C8B-B14F-4D97-AF65-F5344CB8AC3E}">
        <p14:creationId xmlns:p14="http://schemas.microsoft.com/office/powerpoint/2010/main" val="9736835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6C9420B-EAE6-41FC-8AC1-2A8BADCDF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32656"/>
            <a:ext cx="8892480" cy="5637496"/>
          </a:xfrm>
          <a:prstGeom prst="rect">
            <a:avLst/>
          </a:prstGeom>
        </p:spPr>
      </p:pic>
    </p:spTree>
    <p:extLst>
      <p:ext uri="{BB962C8B-B14F-4D97-AF65-F5344CB8AC3E}">
        <p14:creationId xmlns:p14="http://schemas.microsoft.com/office/powerpoint/2010/main" val="3109429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8136904" cy="4832092"/>
          </a:xfrm>
          <a:prstGeom prst="rect">
            <a:avLst/>
          </a:prstGeom>
        </p:spPr>
        <p:txBody>
          <a:bodyPr wrap="square">
            <a:spAutoFit/>
          </a:bodyPr>
          <a:lstStyle/>
          <a:p>
            <a:r>
              <a:rPr lang="ru-RU" sz="2800" dirty="0"/>
              <a:t>Различают несколько уровней общения</a:t>
            </a:r>
          </a:p>
          <a:p>
            <a:pPr marL="514350" indent="-514350">
              <a:buFont typeface="+mj-lt"/>
              <a:buAutoNum type="arabicPeriod"/>
            </a:pPr>
            <a:r>
              <a:rPr lang="ru-RU" sz="2800" u="sng" dirty="0"/>
              <a:t>Общение на уровне контакта «масок».</a:t>
            </a:r>
          </a:p>
          <a:p>
            <a:pPr marL="514350" indent="-514350">
              <a:buFont typeface="+mj-lt"/>
              <a:buAutoNum type="arabicPeriod"/>
            </a:pPr>
            <a:r>
              <a:rPr lang="ru-RU" sz="2800" u="sng" dirty="0"/>
              <a:t>Примитивный уровень общения.</a:t>
            </a:r>
            <a:r>
              <a:rPr lang="ru-RU" sz="2800" dirty="0"/>
              <a:t> </a:t>
            </a:r>
          </a:p>
          <a:p>
            <a:pPr marL="514350" indent="-514350">
              <a:buFont typeface="+mj-lt"/>
              <a:buAutoNum type="arabicPeriod"/>
            </a:pPr>
            <a:r>
              <a:rPr lang="ru-RU" sz="2800" u="sng" dirty="0" err="1"/>
              <a:t>Манипулятивный</a:t>
            </a:r>
            <a:r>
              <a:rPr lang="ru-RU" sz="2800" u="sng" dirty="0"/>
              <a:t> уровень общения.</a:t>
            </a:r>
            <a:r>
              <a:rPr lang="ru-RU" sz="2800" dirty="0"/>
              <a:t> </a:t>
            </a:r>
          </a:p>
          <a:p>
            <a:pPr marL="514350" indent="-514350">
              <a:buFont typeface="+mj-lt"/>
              <a:buAutoNum type="arabicPeriod"/>
            </a:pPr>
            <a:r>
              <a:rPr lang="ru-RU" sz="2800" u="sng" dirty="0"/>
              <a:t>Формально-ролевой уровень общения.</a:t>
            </a:r>
            <a:r>
              <a:rPr lang="ru-RU" sz="2800" dirty="0"/>
              <a:t> </a:t>
            </a:r>
          </a:p>
          <a:p>
            <a:pPr marL="514350" indent="-514350">
              <a:buFont typeface="+mj-lt"/>
              <a:buAutoNum type="arabicPeriod"/>
            </a:pPr>
            <a:r>
              <a:rPr lang="ru-RU" sz="2800" u="sng" dirty="0"/>
              <a:t>Светский уровень общения</a:t>
            </a:r>
          </a:p>
          <a:p>
            <a:pPr marL="514350" indent="-514350">
              <a:buFont typeface="+mj-lt"/>
              <a:buAutoNum type="arabicPeriod"/>
            </a:pPr>
            <a:r>
              <a:rPr lang="ru-RU" sz="2800" u="sng" dirty="0"/>
              <a:t>Деловой (профессиональный) уровень общения.</a:t>
            </a:r>
            <a:r>
              <a:rPr lang="ru-RU" sz="2800" dirty="0"/>
              <a:t> </a:t>
            </a:r>
          </a:p>
          <a:p>
            <a:pPr marL="514350" indent="-514350">
              <a:buFont typeface="+mj-lt"/>
              <a:buAutoNum type="arabicPeriod"/>
            </a:pPr>
            <a:r>
              <a:rPr lang="ru-RU" sz="2800" u="sng" dirty="0"/>
              <a:t>Творчески активный уровень общения</a:t>
            </a:r>
          </a:p>
          <a:p>
            <a:pPr marL="514350" indent="-514350">
              <a:buFont typeface="+mj-lt"/>
              <a:buAutoNum type="arabicPeriod"/>
            </a:pPr>
            <a:r>
              <a:rPr lang="ru-RU" sz="2800" u="sng" dirty="0"/>
              <a:t>Дружеский уровень общения.</a:t>
            </a:r>
            <a:r>
              <a:rPr lang="ru-RU" sz="2800" dirty="0"/>
              <a:t> </a:t>
            </a:r>
          </a:p>
          <a:p>
            <a:pPr marL="514350" indent="-514350">
              <a:buFont typeface="+mj-lt"/>
              <a:buAutoNum type="arabicPeriod"/>
            </a:pPr>
            <a:r>
              <a:rPr lang="ru-RU" sz="2800" u="sng" dirty="0"/>
              <a:t>Доверительный уровень общения</a:t>
            </a:r>
            <a:r>
              <a:rPr lang="ru-RU" sz="2800" dirty="0"/>
              <a:t>. </a:t>
            </a:r>
          </a:p>
          <a:p>
            <a:pPr marL="514350" indent="-514350">
              <a:buFont typeface="+mj-lt"/>
              <a:buAutoNum type="arabicPeriod"/>
            </a:pPr>
            <a:r>
              <a:rPr lang="ru-RU" sz="2800" u="sng" dirty="0"/>
              <a:t>Духовный уровень общения</a:t>
            </a:r>
            <a:r>
              <a:rPr lang="ru-RU" sz="2800" dirty="0"/>
              <a:t>  </a:t>
            </a:r>
          </a:p>
        </p:txBody>
      </p:sp>
    </p:spTree>
    <p:extLst>
      <p:ext uri="{BB962C8B-B14F-4D97-AF65-F5344CB8AC3E}">
        <p14:creationId xmlns:p14="http://schemas.microsoft.com/office/powerpoint/2010/main" val="6263818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280920" cy="3323987"/>
          </a:xfrm>
          <a:prstGeom prst="rect">
            <a:avLst/>
          </a:prstGeom>
        </p:spPr>
        <p:txBody>
          <a:bodyPr wrap="square">
            <a:spAutoFit/>
          </a:bodyPr>
          <a:lstStyle/>
          <a:p>
            <a:pPr algn="just"/>
            <a:r>
              <a:rPr lang="ru-RU" sz="2400" i="1" dirty="0">
                <a:latin typeface="Times New Roman" panose="02020603050405020304" pitchFamily="18" charset="0"/>
                <a:cs typeface="Times New Roman" panose="02020603050405020304" pitchFamily="18" charset="0"/>
              </a:rPr>
              <a:t>Контакт глаз.</a:t>
            </a:r>
            <a:r>
              <a:rPr lang="ru-RU" sz="2400" dirty="0">
                <a:latin typeface="Times New Roman" panose="02020603050405020304" pitchFamily="18" charset="0"/>
                <a:cs typeface="Times New Roman" panose="02020603050405020304" pitchFamily="18" charset="0"/>
              </a:rPr>
              <a:t> Одним из самых важных компонентов невербального общения является контакт глаз. При зрительном контакте принимается во внимание частота обмена взглядами, их длительность, избегание взгляда, его динамика и т.д. Взгляды собеседников должны встречаться друг с другом около 60 — 70 % всего времени общения. Поддержание зрительного контакта не означает, что надо все время не отрываясь смотреть на собеседника.</a:t>
            </a:r>
            <a:br>
              <a:rPr lang="ru-RU" dirty="0"/>
            </a:b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140968"/>
            <a:ext cx="5364088" cy="3576059"/>
          </a:xfrm>
          <a:prstGeom prst="rect">
            <a:avLst/>
          </a:prstGeom>
          <a:ln>
            <a:noFill/>
          </a:ln>
          <a:effectLst>
            <a:softEdge rad="112500"/>
          </a:effectLst>
        </p:spPr>
      </p:pic>
    </p:spTree>
    <p:extLst>
      <p:ext uri="{BB962C8B-B14F-4D97-AF65-F5344CB8AC3E}">
        <p14:creationId xmlns:p14="http://schemas.microsoft.com/office/powerpoint/2010/main" val="2712869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750" y="2132856"/>
            <a:ext cx="2552002" cy="4426942"/>
          </a:xfrm>
          <a:prstGeom prst="rect">
            <a:avLst/>
          </a:prstGeom>
          <a:ln>
            <a:noFill/>
          </a:ln>
          <a:effectLst>
            <a:softEdge rad="112500"/>
          </a:effectLst>
        </p:spPr>
      </p:pic>
      <p:sp>
        <p:nvSpPr>
          <p:cNvPr id="2" name="Прямоугольник 1"/>
          <p:cNvSpPr/>
          <p:nvPr/>
        </p:nvSpPr>
        <p:spPr>
          <a:xfrm>
            <a:off x="395536" y="188640"/>
            <a:ext cx="8568952" cy="2308324"/>
          </a:xfrm>
          <a:prstGeom prst="rect">
            <a:avLst/>
          </a:prstGeom>
        </p:spPr>
        <p:txBody>
          <a:bodyPr wrap="square">
            <a:spAutoFit/>
          </a:bodyPr>
          <a:lstStyle/>
          <a:p>
            <a:pPr algn="just"/>
            <a:r>
              <a:rPr lang="ru-RU" sz="2400" i="1" dirty="0">
                <a:latin typeface="Times New Roman" panose="02020603050405020304" pitchFamily="18" charset="0"/>
                <a:cs typeface="Times New Roman" panose="02020603050405020304" pitchFamily="18" charset="0"/>
              </a:rPr>
              <a:t>Внешний вид</a:t>
            </a:r>
            <a:r>
              <a:rPr lang="ru-RU" sz="2400" dirty="0">
                <a:latin typeface="Times New Roman" panose="02020603050405020304" pitchFamily="18" charset="0"/>
                <a:cs typeface="Times New Roman" panose="02020603050405020304" pitchFamily="18" charset="0"/>
              </a:rPr>
              <a:t>. Одежда, прическа, макияж, манера держаться многое говорят о человеке окружающим, особенно видящим его впервые. При встрече с незнакомым человеком его неосознанно стремятся отнести к какому-либо типу, определенной категории. Первое впечатление является очень стойким и надолго определяет отношение к человеку.</a:t>
            </a:r>
          </a:p>
        </p:txBody>
      </p:sp>
    </p:spTree>
    <p:extLst>
      <p:ext uri="{BB962C8B-B14F-4D97-AF65-F5344CB8AC3E}">
        <p14:creationId xmlns:p14="http://schemas.microsoft.com/office/powerpoint/2010/main" val="2003871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8208912" cy="6001643"/>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Существенно улучшить и оптимизировать свои отношения в </a:t>
            </a:r>
            <a:r>
              <a:rPr lang="ru-RU" sz="2400"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сестринском деле</a:t>
            </a:r>
            <a:r>
              <a:rPr lang="ru-RU" sz="2400" dirty="0">
                <a:latin typeface="Times New Roman" panose="02020603050405020304" pitchFamily="18" charset="0"/>
                <a:cs typeface="Times New Roman" panose="02020603050405020304" pitchFamily="18" charset="0"/>
              </a:rPr>
              <a:t> с пациентом, выработать свой индивидуальный стиль общения можно, развивая такие качества, как </a:t>
            </a:r>
            <a:r>
              <a:rPr lang="ru-RU" sz="2400" i="1" dirty="0">
                <a:latin typeface="Times New Roman" panose="02020603050405020304" pitchFamily="18" charset="0"/>
                <a:cs typeface="Times New Roman" panose="02020603050405020304" pitchFamily="18" charset="0"/>
              </a:rPr>
              <a:t>аттракция</a:t>
            </a: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эмпатия</a:t>
            </a:r>
            <a:r>
              <a:rPr lang="ru-RU" sz="2400" dirty="0">
                <a:latin typeface="Times New Roman" panose="02020603050405020304" pitchFamily="18" charset="0"/>
                <a:cs typeface="Times New Roman" panose="02020603050405020304" pitchFamily="18" charset="0"/>
              </a:rPr>
              <a:t> и </a:t>
            </a:r>
            <a:r>
              <a:rPr lang="ru-RU" sz="2400" i="1" dirty="0">
                <a:latin typeface="Times New Roman" panose="02020603050405020304" pitchFamily="18" charset="0"/>
                <a:cs typeface="Times New Roman" panose="02020603050405020304" pitchFamily="18" charset="0"/>
              </a:rPr>
              <a:t>рефлексия</a:t>
            </a:r>
            <a:r>
              <a:rPr lang="ru-RU" sz="2400" dirty="0">
                <a:latin typeface="Times New Roman" panose="02020603050405020304" pitchFamily="18" charset="0"/>
                <a:cs typeface="Times New Roman" panose="02020603050405020304" pitchFamily="18" charset="0"/>
              </a:rPr>
              <a:t>.</a:t>
            </a:r>
          </a:p>
          <a:p>
            <a:pPr algn="just"/>
            <a:r>
              <a:rPr lang="ru-RU" sz="2400" b="1" i="1" u="sng" dirty="0">
                <a:latin typeface="Times New Roman" panose="02020603050405020304" pitchFamily="18" charset="0"/>
                <a:cs typeface="Times New Roman" panose="02020603050405020304" pitchFamily="18" charset="0"/>
              </a:rPr>
              <a:t>Аттракция</a:t>
            </a:r>
            <a:r>
              <a:rPr lang="ru-RU" sz="2400" dirty="0">
                <a:latin typeface="Times New Roman" panose="02020603050405020304" pitchFamily="18" charset="0"/>
                <a:cs typeface="Times New Roman" panose="02020603050405020304" pitchFamily="18" charset="0"/>
              </a:rPr>
              <a:t> обозначает возникновение привлекательности при восприятии одного человека другим, т.е. это умение нравиться другим людям, производить на них приятное впечатление.</a:t>
            </a:r>
          </a:p>
          <a:p>
            <a:pPr algn="just"/>
            <a:r>
              <a:rPr lang="ru-RU" sz="2400" b="1" i="1" u="sng" dirty="0" err="1">
                <a:latin typeface="Times New Roman" panose="02020603050405020304" pitchFamily="18" charset="0"/>
                <a:cs typeface="Times New Roman" panose="02020603050405020304" pitchFamily="18" charset="0"/>
              </a:rPr>
              <a:t>Эмпатия</a:t>
            </a:r>
            <a:r>
              <a:rPr lang="ru-RU" sz="2400" dirty="0">
                <a:latin typeface="Times New Roman" panose="02020603050405020304" pitchFamily="18" charset="0"/>
                <a:cs typeface="Times New Roman" panose="02020603050405020304" pitchFamily="18" charset="0"/>
              </a:rPr>
              <a:t> (позиции душевного сочувствия) — это умение сопереживать другому человеку, способность понимать его не столько умом, сколько сердцем, т.е. постижение эмоционального состояния другого человека.</a:t>
            </a:r>
          </a:p>
          <a:p>
            <a:pPr algn="just"/>
            <a:r>
              <a:rPr lang="ru-RU" sz="2400" b="1" i="1" u="sng" dirty="0">
                <a:latin typeface="Times New Roman" panose="02020603050405020304" pitchFamily="18" charset="0"/>
                <a:cs typeface="Times New Roman" panose="02020603050405020304" pitchFamily="18" charset="0"/>
              </a:rPr>
              <a:t>Рефлексия</a:t>
            </a:r>
            <a:r>
              <a:rPr lang="ru-RU" sz="2400"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процесс логического анализа проблем, поступков и состояний собеседника, приводящий к определенным обобщениям и выводам о нем. </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628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7776864" cy="156966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По содержанию можно выделить общение:</a:t>
            </a:r>
          </a:p>
          <a:p>
            <a:pPr lvl="0" algn="just"/>
            <a:r>
              <a:rPr lang="ru-RU" sz="2400" i="1" dirty="0">
                <a:solidFill>
                  <a:srgbClr val="FF0000"/>
                </a:solidFill>
                <a:latin typeface="Times New Roman" panose="02020603050405020304" pitchFamily="18" charset="0"/>
                <a:cs typeface="Times New Roman" panose="02020603050405020304" pitchFamily="18" charset="0"/>
              </a:rPr>
              <a:t>материальное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обмен продуктами и предметами деятельности, которые в свою очередь служат средством удовлетворения актуальных потребностей субъектов;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420" y="2492896"/>
            <a:ext cx="5541996" cy="4156497"/>
          </a:xfrm>
          <a:prstGeom prst="rect">
            <a:avLst/>
          </a:prstGeom>
          <a:ln>
            <a:noFill/>
          </a:ln>
          <a:effectLst>
            <a:softEdge rad="112500"/>
          </a:effectLst>
        </p:spPr>
      </p:pic>
    </p:spTree>
    <p:extLst>
      <p:ext uri="{BB962C8B-B14F-4D97-AF65-F5344CB8AC3E}">
        <p14:creationId xmlns:p14="http://schemas.microsoft.com/office/powerpoint/2010/main" val="19001481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208912" cy="2246769"/>
          </a:xfrm>
          <a:prstGeom prst="rect">
            <a:avLst/>
          </a:prstGeom>
        </p:spPr>
        <p:txBody>
          <a:bodyPr wrap="square">
            <a:spAutoFit/>
          </a:bodyPr>
          <a:lstStyle/>
          <a:p>
            <a:pPr algn="just"/>
            <a:r>
              <a:rPr lang="ru-RU" sz="2800" dirty="0"/>
              <a:t>Кризисное состояние – это психологическое состояние возникающее в ответ на субъективно значимую для человека психотравмирующую ситуацию, которая уже произошла, происходит или существует угроза её возникновения.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679708"/>
            <a:ext cx="2755341" cy="4005258"/>
          </a:xfrm>
          <a:prstGeom prst="rect">
            <a:avLst/>
          </a:prstGeom>
          <a:ln>
            <a:noFill/>
          </a:ln>
          <a:effectLst>
            <a:softEdge rad="112500"/>
          </a:effectLst>
        </p:spPr>
      </p:pic>
    </p:spTree>
    <p:extLst>
      <p:ext uri="{BB962C8B-B14F-4D97-AF65-F5344CB8AC3E}">
        <p14:creationId xmlns:p14="http://schemas.microsoft.com/office/powerpoint/2010/main" val="23736747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24936" cy="384720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Типичные реакции пациента при переживании кризисной ситуации:</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плач;</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истерическая реакция;</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апатия; реакция нервной дрожи;</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ступор;</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агрессивная реакция;</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психомоторное возбуждение;</a:t>
            </a:r>
          </a:p>
          <a:p>
            <a:pPr marL="342900" indent="-342900">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страх</a:t>
            </a: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5857" y="2348880"/>
            <a:ext cx="2895786" cy="3861048"/>
          </a:xfrm>
          <a:prstGeom prst="ellipse">
            <a:avLst/>
          </a:prstGeom>
          <a:ln>
            <a:noFill/>
          </a:ln>
          <a:effectLst>
            <a:softEdge rad="112500"/>
          </a:effectLst>
        </p:spPr>
      </p:pic>
    </p:spTree>
    <p:extLst>
      <p:ext uri="{BB962C8B-B14F-4D97-AF65-F5344CB8AC3E}">
        <p14:creationId xmlns:p14="http://schemas.microsoft.com/office/powerpoint/2010/main" val="1763440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68435"/>
            <a:ext cx="8568952" cy="2677656"/>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Плач является для пациента выходом эмоций в ситуации утраты и горя.</a:t>
            </a:r>
          </a:p>
          <a:p>
            <a:r>
              <a:rPr lang="ru-RU" sz="2800" dirty="0">
                <a:solidFill>
                  <a:srgbClr val="FF0000"/>
                </a:solidFill>
                <a:latin typeface="Times New Roman" panose="02020603050405020304" pitchFamily="18" charset="0"/>
                <a:cs typeface="Times New Roman" panose="02020603050405020304" pitchFamily="18" charset="0"/>
              </a:rPr>
              <a:t>Что делать?</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Расположиться сбоку от человека.</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Установить физический контакт.</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Установить вербальный контакт.</a:t>
            </a: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25" y="3501008"/>
            <a:ext cx="3423084" cy="2934072"/>
          </a:xfrm>
          <a:prstGeom prst="rect">
            <a:avLst/>
          </a:prstGeom>
          <a:ln>
            <a:noFill/>
          </a:ln>
          <a:effectLst>
            <a:softEdge rad="112500"/>
          </a:effectLst>
        </p:spPr>
      </p:pic>
    </p:spTree>
    <p:extLst>
      <p:ext uri="{BB962C8B-B14F-4D97-AF65-F5344CB8AC3E}">
        <p14:creationId xmlns:p14="http://schemas.microsoft.com/office/powerpoint/2010/main" val="38779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57927"/>
            <a:ext cx="8856984" cy="3970318"/>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Истерическая реакция определяется по бурному проявлению эмоции пациента: он возбужден. Чрезмерно подвижен. Много жестов. Кричит и рыдает. Данная реакция может быть опасна и для пациента и для окружающих.</a:t>
            </a:r>
          </a:p>
          <a:p>
            <a:pPr algn="just"/>
            <a:r>
              <a:rPr lang="ru-RU" sz="2800" dirty="0">
                <a:solidFill>
                  <a:srgbClr val="FF0000"/>
                </a:solidFill>
                <a:latin typeface="Times New Roman" panose="02020603050405020304" pitchFamily="18" charset="0"/>
                <a:cs typeface="Times New Roman" panose="02020603050405020304" pitchFamily="18" charset="0"/>
              </a:rPr>
              <a:t>Что делать?</a:t>
            </a:r>
          </a:p>
          <a:p>
            <a:pPr marL="342900" indent="-3429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Удалить присутствующих.</a:t>
            </a:r>
          </a:p>
          <a:p>
            <a:pPr marL="342900" indent="-3429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Переключить внимание на себя</a:t>
            </a:r>
          </a:p>
          <a:p>
            <a:pPr marL="342900" indent="-3429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Говорить уверенно, спокойно, чётко и коротко.</a:t>
            </a:r>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0096" y="3861048"/>
            <a:ext cx="2996952" cy="2996952"/>
          </a:xfrm>
          <a:prstGeom prst="ellipse">
            <a:avLst/>
          </a:prstGeom>
          <a:ln>
            <a:noFill/>
          </a:ln>
          <a:effectLst>
            <a:softEdge rad="112500"/>
          </a:effectLst>
        </p:spPr>
      </p:pic>
    </p:spTree>
    <p:extLst>
      <p:ext uri="{BB962C8B-B14F-4D97-AF65-F5344CB8AC3E}">
        <p14:creationId xmlns:p14="http://schemas.microsoft.com/office/powerpoint/2010/main" val="3219831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3970318"/>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Апатия проявляется подавленностью, вялостью, заторможенностью, сонливостью, отсутствием эмоций, аппетита.</a:t>
            </a:r>
          </a:p>
          <a:p>
            <a:pPr algn="just"/>
            <a:r>
              <a:rPr lang="ru-RU" sz="2800" dirty="0">
                <a:solidFill>
                  <a:srgbClr val="FF0000"/>
                </a:solidFill>
                <a:latin typeface="Times New Roman" panose="02020603050405020304" pitchFamily="18" charset="0"/>
                <a:cs typeface="Times New Roman" panose="02020603050405020304" pitchFamily="18" charset="0"/>
              </a:rPr>
              <a:t>Что делать?</a:t>
            </a:r>
          </a:p>
          <a:p>
            <a:pPr marL="457200" indent="-4572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Предоставьте возможность пациенту поспать.</a:t>
            </a:r>
          </a:p>
          <a:p>
            <a:pPr marL="457200" indent="-4572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Установите физический и вербальный контакт.</a:t>
            </a:r>
          </a:p>
          <a:p>
            <a:pPr marL="457200" indent="-457200" algn="just">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Привлекайте пациента к любой посильной деятельности.</a:t>
            </a:r>
          </a:p>
          <a:p>
            <a:pPr algn="just"/>
            <a:endParaRPr lang="ru-RU" sz="28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863" y="3429000"/>
            <a:ext cx="3145532" cy="3145532"/>
          </a:xfrm>
          <a:prstGeom prst="ellipse">
            <a:avLst/>
          </a:prstGeom>
          <a:ln>
            <a:noFill/>
          </a:ln>
          <a:effectLst>
            <a:softEdge rad="112500"/>
          </a:effectLst>
        </p:spPr>
      </p:pic>
    </p:spTree>
    <p:extLst>
      <p:ext uri="{BB962C8B-B14F-4D97-AF65-F5344CB8AC3E}">
        <p14:creationId xmlns:p14="http://schemas.microsoft.com/office/powerpoint/2010/main" val="1538636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24936" cy="3108543"/>
          </a:xfrm>
          <a:prstGeom prst="rect">
            <a:avLst/>
          </a:prstGeom>
        </p:spPr>
        <p:txBody>
          <a:bodyPr wrap="square">
            <a:spAutoFit/>
          </a:bodyPr>
          <a:lstStyle/>
          <a:p>
            <a:pPr algn="just"/>
            <a:r>
              <a:rPr lang="ru-RU" sz="2800" dirty="0"/>
              <a:t>Нервная дрожь проявляется дрожью в руках, ногах, пальцах, челюсти.</a:t>
            </a:r>
          </a:p>
          <a:p>
            <a:pPr algn="just"/>
            <a:r>
              <a:rPr lang="ru-RU" sz="2800" dirty="0">
                <a:solidFill>
                  <a:srgbClr val="FF0000"/>
                </a:solidFill>
              </a:rPr>
              <a:t>Что делать?</a:t>
            </a:r>
          </a:p>
          <a:p>
            <a:pPr marL="457200" indent="-457200" algn="just">
              <a:buFont typeface="Wingdings" panose="05000000000000000000" pitchFamily="2" charset="2"/>
              <a:buChar char="Ø"/>
            </a:pPr>
            <a:r>
              <a:rPr lang="ru-RU" sz="2800" dirty="0"/>
              <a:t>Установить физический и вербальный контакт</a:t>
            </a:r>
          </a:p>
          <a:p>
            <a:pPr marL="457200" indent="-457200" algn="just">
              <a:buFont typeface="Wingdings" panose="05000000000000000000" pitchFamily="2" charset="2"/>
              <a:buChar char="Ø"/>
            </a:pPr>
            <a:r>
              <a:rPr lang="ru-RU" sz="2800" dirty="0"/>
              <a:t>Организовать отдых пациента.</a:t>
            </a:r>
          </a:p>
          <a:p>
            <a:pPr marL="457200" indent="-457200" algn="just">
              <a:buFont typeface="Wingdings" panose="05000000000000000000" pitchFamily="2" charset="2"/>
              <a:buChar char="Ø"/>
            </a:pPr>
            <a:r>
              <a:rPr lang="ru-RU" sz="2800" dirty="0"/>
              <a:t>В течение 10-15 секунд сильно и резко потрясти пациента</a:t>
            </a:r>
            <a:r>
              <a:rPr lang="ru-RU" dirty="0"/>
              <a:t>.</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140968"/>
            <a:ext cx="3995936" cy="2996952"/>
          </a:xfrm>
          <a:prstGeom prst="ellipse">
            <a:avLst/>
          </a:prstGeom>
          <a:ln>
            <a:noFill/>
          </a:ln>
          <a:effectLst>
            <a:softEdge rad="112500"/>
          </a:effectLst>
        </p:spPr>
      </p:pic>
    </p:spTree>
    <p:extLst>
      <p:ext uri="{BB962C8B-B14F-4D97-AF65-F5344CB8AC3E}">
        <p14:creationId xmlns:p14="http://schemas.microsoft.com/office/powerpoint/2010/main" val="341309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3046988"/>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Агрессия проявляется мимикой, покраснением кожи, активной жестикуляцией, сжатые в кулаке ладони, пациент может кричать, оскорблять, наносить удары по предметам.</a:t>
            </a:r>
          </a:p>
          <a:p>
            <a:pPr algn="just"/>
            <a:r>
              <a:rPr lang="ru-RU" sz="2400" dirty="0">
                <a:solidFill>
                  <a:srgbClr val="FF0000"/>
                </a:solidFill>
                <a:latin typeface="Times New Roman" panose="02020603050405020304" pitchFamily="18" charset="0"/>
                <a:cs typeface="Times New Roman" panose="02020603050405020304" pitchFamily="18" charset="0"/>
              </a:rPr>
              <a:t>Что делать?</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Свести к минимуму количество окружающих.</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Дать возможность выговориться.</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Предложить пациенту ударить подушку.</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Поручить пациенту работу с высокой физической нагрузкой.</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764" y="3307636"/>
            <a:ext cx="4320480" cy="3240360"/>
          </a:xfrm>
          <a:prstGeom prst="ellipse">
            <a:avLst/>
          </a:prstGeom>
          <a:ln>
            <a:noFill/>
          </a:ln>
          <a:effectLst>
            <a:softEdge rad="112500"/>
          </a:effectLst>
        </p:spPr>
      </p:pic>
    </p:spTree>
    <p:extLst>
      <p:ext uri="{BB962C8B-B14F-4D97-AF65-F5344CB8AC3E}">
        <p14:creationId xmlns:p14="http://schemas.microsoft.com/office/powerpoint/2010/main" val="2545704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136904" cy="332398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Психомоторное возбуждение представляет собой хаотические метания с выражением безумного страха на лице, паникой, резким повышением речевой активности.</a:t>
            </a:r>
          </a:p>
          <a:p>
            <a:pPr algn="just"/>
            <a:r>
              <a:rPr lang="ru-RU" sz="2400" dirty="0">
                <a:solidFill>
                  <a:srgbClr val="FF0000"/>
                </a:solidFill>
                <a:latin typeface="Times New Roman" panose="02020603050405020304" pitchFamily="18" charset="0"/>
                <a:cs typeface="Times New Roman" panose="02020603050405020304" pitchFamily="18" charset="0"/>
              </a:rPr>
              <a:t>Что делать?</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Свести к минимуму количество окружающих людей.</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Задать три вопроса: «Вы меня видите, слышите, понимаете»</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Применить технику удержания.</a:t>
            </a:r>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4167" y="3933056"/>
            <a:ext cx="3095625" cy="1809750"/>
          </a:xfrm>
          <a:prstGeom prst="ellipse">
            <a:avLst/>
          </a:prstGeom>
          <a:ln>
            <a:noFill/>
          </a:ln>
          <a:effectLst>
            <a:softEdge rad="112500"/>
          </a:effectLst>
        </p:spPr>
      </p:pic>
    </p:spTree>
    <p:extLst>
      <p:ext uri="{BB962C8B-B14F-4D97-AF65-F5344CB8AC3E}">
        <p14:creationId xmlns:p14="http://schemas.microsoft.com/office/powerpoint/2010/main" val="3330124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99623"/>
            <a:ext cx="8208912"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Страх может проявляться оцепенением, характерной мимикой, бледностью кожи, учащением дыхания.</a:t>
            </a:r>
          </a:p>
          <a:p>
            <a:pPr algn="just"/>
            <a:r>
              <a:rPr lang="ru-RU" sz="2400" dirty="0">
                <a:solidFill>
                  <a:srgbClr val="FF0000"/>
                </a:solidFill>
                <a:latin typeface="Times New Roman" panose="02020603050405020304" pitchFamily="18" charset="0"/>
                <a:cs typeface="Times New Roman" panose="02020603050405020304" pitchFamily="18" charset="0"/>
              </a:rPr>
              <a:t>Что делать?</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Установить физический и вербальный контакт.</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Сделать легкий массаж.</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Если у пациента астеническая реакция постараться мобилизовать его.</a:t>
            </a:r>
          </a:p>
          <a:p>
            <a:pPr marL="342900" indent="-342900" algn="just">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При стенической реакции пациента необходимо успокоить.</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3298682"/>
            <a:ext cx="2552511" cy="3312039"/>
          </a:xfrm>
          <a:prstGeom prst="ellipse">
            <a:avLst/>
          </a:prstGeom>
          <a:ln>
            <a:noFill/>
          </a:ln>
          <a:effectLst>
            <a:softEdge rad="112500"/>
          </a:effectLst>
        </p:spPr>
      </p:pic>
    </p:spTree>
    <p:extLst>
      <p:ext uri="{BB962C8B-B14F-4D97-AF65-F5344CB8AC3E}">
        <p14:creationId xmlns:p14="http://schemas.microsoft.com/office/powerpoint/2010/main" val="3221612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Обучение в сестринском деле</a:t>
            </a:r>
          </a:p>
        </p:txBody>
      </p:sp>
      <p:sp>
        <p:nvSpPr>
          <p:cNvPr id="3" name="Подзаголовок 2"/>
          <p:cNvSpPr>
            <a:spLocks noGrp="1"/>
          </p:cNvSpPr>
          <p:nvPr>
            <p:ph type="subTitle" idx="1"/>
          </p:nvPr>
        </p:nvSpPr>
        <p:spPr>
          <a:xfrm>
            <a:off x="1475656" y="4149080"/>
            <a:ext cx="6400800" cy="1752600"/>
          </a:xfrm>
        </p:spPr>
        <p:txBody>
          <a:bodyPr/>
          <a:lstStyle/>
          <a:p>
            <a:r>
              <a:rPr lang="ru-RU" dirty="0"/>
              <a:t>Преподаватель </a:t>
            </a:r>
            <a:r>
              <a:rPr lang="ru-RU" dirty="0" err="1"/>
              <a:t>Стародумова</a:t>
            </a:r>
            <a:r>
              <a:rPr lang="ru-RU" dirty="0"/>
              <a:t> Светлана Михайловна</a:t>
            </a:r>
          </a:p>
        </p:txBody>
      </p:sp>
    </p:spTree>
    <p:extLst>
      <p:ext uri="{BB962C8B-B14F-4D97-AF65-F5344CB8AC3E}">
        <p14:creationId xmlns:p14="http://schemas.microsoft.com/office/powerpoint/2010/main" val="3846436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82013"/>
            <a:ext cx="7920880" cy="1938992"/>
          </a:xfrm>
          <a:prstGeom prst="rect">
            <a:avLst/>
          </a:prstGeom>
        </p:spPr>
        <p:txBody>
          <a:bodyPr wrap="square">
            <a:spAutoFit/>
          </a:bodyPr>
          <a:lstStyle/>
          <a:p>
            <a:pPr lvl="0" algn="just"/>
            <a:r>
              <a:rPr lang="ru-RU" sz="2400" i="1" dirty="0">
                <a:solidFill>
                  <a:srgbClr val="FF0000"/>
                </a:solidFill>
                <a:latin typeface="Times New Roman" panose="02020603050405020304" pitchFamily="18" charset="0"/>
                <a:cs typeface="Times New Roman" panose="02020603050405020304" pitchFamily="18" charset="0"/>
              </a:rPr>
              <a:t>когнитивное</a:t>
            </a:r>
            <a:r>
              <a:rPr lang="ru-RU" sz="2400" dirty="0">
                <a:latin typeface="Times New Roman" panose="02020603050405020304" pitchFamily="18" charset="0"/>
                <a:cs typeface="Times New Roman" panose="02020603050405020304" pitchFamily="18" charset="0"/>
              </a:rPr>
              <a:t> — обмен знаниями, т.е. общение, связанное с различными видами познавательной или учебной деятельности (например, обучение пациента элементам </a:t>
            </a:r>
            <a:r>
              <a:rPr lang="ru-RU" sz="2400" dirty="0" err="1">
                <a:latin typeface="Times New Roman" panose="02020603050405020304" pitchFamily="18" charset="0"/>
                <a:cs typeface="Times New Roman" panose="02020603050405020304" pitchFamily="18" charset="0"/>
              </a:rPr>
              <a:t>самоухода</a:t>
            </a:r>
            <a:r>
              <a:rPr lang="ru-RU" sz="2400" dirty="0">
                <a:latin typeface="Times New Roman" panose="02020603050405020304" pitchFamily="18" charset="0"/>
                <a:cs typeface="Times New Roman" panose="02020603050405020304" pitchFamily="18" charset="0"/>
              </a:rPr>
              <a:t> или информирование о правильном приеме лекарственных препаратов);</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658" y="3105270"/>
            <a:ext cx="4656782" cy="2548337"/>
          </a:xfrm>
          <a:prstGeom prst="rect">
            <a:avLst/>
          </a:prstGeom>
        </p:spPr>
      </p:pic>
    </p:spTree>
    <p:extLst>
      <p:ext uri="{BB962C8B-B14F-4D97-AF65-F5344CB8AC3E}">
        <p14:creationId xmlns:p14="http://schemas.microsoft.com/office/powerpoint/2010/main" val="3299419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2308324"/>
          </a:xfrm>
          <a:prstGeom prst="rect">
            <a:avLst/>
          </a:prstGeom>
        </p:spPr>
        <p:txBody>
          <a:bodyPr wrap="square">
            <a:spAutoFit/>
          </a:bodyPr>
          <a:lstStyle/>
          <a:p>
            <a:pPr algn="just"/>
            <a:r>
              <a:rPr lang="ru-RU" sz="2400" dirty="0"/>
              <a:t>	Одной из функций медсестры по определению ВОЗ, является обучение. Оно включает в себя обеспечение пациента информацией с целью достижения здоровья, санитарное просвещение, оценку результатов просветительских программ, оказание помощи коллегам в приобретении новых знаний и навыков. </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b="19447"/>
          <a:stretch/>
        </p:blipFill>
        <p:spPr>
          <a:xfrm>
            <a:off x="3655144" y="2996952"/>
            <a:ext cx="4214961" cy="2281630"/>
          </a:xfrm>
          <a:prstGeom prst="rect">
            <a:avLst/>
          </a:prstGeom>
        </p:spPr>
      </p:pic>
    </p:spTree>
    <p:extLst>
      <p:ext uri="{BB962C8B-B14F-4D97-AF65-F5344CB8AC3E}">
        <p14:creationId xmlns:p14="http://schemas.microsoft.com/office/powerpoint/2010/main" val="845520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8577" y="188640"/>
            <a:ext cx="8568952" cy="5262979"/>
          </a:xfrm>
          <a:prstGeom prst="rect">
            <a:avLst/>
          </a:prstGeom>
        </p:spPr>
        <p:txBody>
          <a:bodyPr wrap="square">
            <a:spAutoFit/>
          </a:bodyPr>
          <a:lstStyle/>
          <a:p>
            <a:r>
              <a:rPr lang="ru-RU" sz="2400" dirty="0"/>
              <a:t>В роли обучаемых могут быть :</a:t>
            </a:r>
          </a:p>
          <a:p>
            <a:pPr marL="457200" lvl="0" indent="-457200" algn="just">
              <a:buFont typeface="+mj-lt"/>
              <a:buAutoNum type="arabicPeriod"/>
            </a:pPr>
            <a:r>
              <a:rPr lang="ru-RU" sz="2400" dirty="0"/>
              <a:t>Пациент и его родственники. Важно научить больного и его родственников удовлетворять частично или полностью потребности первого.</a:t>
            </a:r>
          </a:p>
          <a:p>
            <a:pPr marL="457200" lvl="0" indent="-457200" algn="just">
              <a:buFont typeface="+mj-lt"/>
              <a:buAutoNum type="arabicPeriod"/>
            </a:pPr>
            <a:r>
              <a:rPr lang="ru-RU" sz="2400" dirty="0"/>
              <a:t>Коллеги, особенно при наличии подчиненных.</a:t>
            </a:r>
          </a:p>
          <a:p>
            <a:pPr marL="457200" lvl="0" indent="-457200" algn="just">
              <a:buFont typeface="+mj-lt"/>
              <a:buAutoNum type="arabicPeriod"/>
            </a:pPr>
            <a:r>
              <a:rPr lang="ru-RU" sz="2400" dirty="0"/>
              <a:t>Студенты и школьники. Медсестра должна помнить, что оказывает воздействие на практикантов, даже не вступая с ними в непосредственный контакт, своим поведением она формирует представление о будущей профессии.</a:t>
            </a:r>
          </a:p>
          <a:p>
            <a:pPr marL="457200" lvl="0" indent="-457200" algn="just">
              <a:buFont typeface="+mj-lt"/>
              <a:buAutoNum type="arabicPeriod"/>
            </a:pPr>
            <a:r>
              <a:rPr lang="ru-RU" sz="2400" dirty="0"/>
              <a:t>Родственники, друзья, знакомые, соседи. Они всегда стремятся получить информацию о проблемах, связанных со здоровьем. Так же поведение медсестры способствует формированию отношения к собственному здоровью и образу жизни.</a:t>
            </a:r>
          </a:p>
        </p:txBody>
      </p:sp>
    </p:spTree>
    <p:extLst>
      <p:ext uri="{BB962C8B-B14F-4D97-AF65-F5344CB8AC3E}">
        <p14:creationId xmlns:p14="http://schemas.microsoft.com/office/powerpoint/2010/main" val="4035390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8280920" cy="3416320"/>
          </a:xfrm>
          <a:prstGeom prst="rect">
            <a:avLst/>
          </a:prstGeom>
        </p:spPr>
        <p:txBody>
          <a:bodyPr wrap="square">
            <a:spAutoFit/>
          </a:bodyPr>
          <a:lstStyle/>
          <a:p>
            <a:r>
              <a:rPr lang="ru-RU" sz="2400" dirty="0"/>
              <a:t>Различают сферы обучения:</a:t>
            </a:r>
          </a:p>
          <a:p>
            <a:endParaRPr lang="ru-RU" sz="2400" dirty="0"/>
          </a:p>
          <a:p>
            <a:pPr marL="457200" indent="-457200" algn="just">
              <a:buFont typeface="+mj-lt"/>
              <a:buAutoNum type="arabicPeriod"/>
            </a:pPr>
            <a:r>
              <a:rPr lang="ru-RU" sz="2400" i="1" dirty="0"/>
              <a:t>Познавательная сфера</a:t>
            </a:r>
            <a:r>
              <a:rPr lang="ru-RU" sz="2400" dirty="0"/>
              <a:t> предполагает воздействие на когнитивные процессы обучаемого (ощущение, память, восприятие, мышление, речь) с целью их улучшения. </a:t>
            </a:r>
          </a:p>
          <a:p>
            <a:pPr marL="457200" indent="-457200" algn="just">
              <a:buFont typeface="+mj-lt"/>
              <a:buAutoNum type="arabicPeriod"/>
            </a:pPr>
            <a:r>
              <a:rPr lang="ru-RU" sz="2400" i="1" dirty="0"/>
              <a:t>Эмоциональная </a:t>
            </a:r>
            <a:r>
              <a:rPr lang="ru-RU" sz="2400" dirty="0"/>
              <a:t>– на чувства и волю с целью изменения отношения к себе и другим, миру.</a:t>
            </a:r>
          </a:p>
          <a:p>
            <a:pPr marL="457200" indent="-457200" algn="just">
              <a:buFont typeface="+mj-lt"/>
              <a:buAutoNum type="arabicPeriod"/>
            </a:pPr>
            <a:r>
              <a:rPr lang="ru-RU" sz="2400" i="1" dirty="0"/>
              <a:t>Мотивационные и волевые</a:t>
            </a:r>
            <a:r>
              <a:rPr lang="ru-RU" sz="2400" dirty="0"/>
              <a:t> – на способность принимать решения и выполнять их.</a:t>
            </a:r>
          </a:p>
        </p:txBody>
      </p:sp>
    </p:spTree>
    <p:extLst>
      <p:ext uri="{BB962C8B-B14F-4D97-AF65-F5344CB8AC3E}">
        <p14:creationId xmlns:p14="http://schemas.microsoft.com/office/powerpoint/2010/main" val="329269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24936" cy="3046988"/>
          </a:xfrm>
          <a:prstGeom prst="rect">
            <a:avLst/>
          </a:prstGeom>
        </p:spPr>
        <p:txBody>
          <a:bodyPr wrap="square">
            <a:spAutoFit/>
          </a:bodyPr>
          <a:lstStyle/>
          <a:p>
            <a:pPr algn="just"/>
            <a:r>
              <a:rPr lang="ru-RU" sz="2400" i="1" dirty="0"/>
              <a:t>Метод </a:t>
            </a:r>
            <a:r>
              <a:rPr lang="ru-RU" sz="2400" dirty="0"/>
              <a:t>– способ достижения какой-либо цели, решения конкретной задачи. Существует множество классификации методов. Например:</a:t>
            </a:r>
          </a:p>
          <a:p>
            <a:pPr algn="just"/>
            <a:r>
              <a:rPr lang="ru-RU" sz="2400" dirty="0"/>
              <a:t>- </a:t>
            </a:r>
            <a:r>
              <a:rPr lang="ru-RU" sz="2400" u="sng" dirty="0"/>
              <a:t>по обстановке и вовлеченности сторон </a:t>
            </a:r>
            <a:r>
              <a:rPr lang="ru-RU" sz="2400" dirty="0"/>
              <a:t>выделяют лекцию, беседу, рассказ, инструктаж, демонстрацию, решение задач, обсуждение в малых группах;</a:t>
            </a:r>
          </a:p>
          <a:p>
            <a:pPr algn="just"/>
            <a:r>
              <a:rPr lang="ru-RU" sz="2400" dirty="0"/>
              <a:t>- </a:t>
            </a:r>
            <a:r>
              <a:rPr lang="ru-RU" sz="2400" u="sng" dirty="0"/>
              <a:t>по источнику информации </a:t>
            </a:r>
            <a:r>
              <a:rPr lang="ru-RU" sz="2400" dirty="0"/>
              <a:t>методы разделяются на вербальные, наглядные и практические.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614" y="3478357"/>
            <a:ext cx="4309070" cy="3375438"/>
          </a:xfrm>
          <a:prstGeom prst="rect">
            <a:avLst/>
          </a:prstGeom>
        </p:spPr>
      </p:pic>
    </p:spTree>
    <p:extLst>
      <p:ext uri="{BB962C8B-B14F-4D97-AF65-F5344CB8AC3E}">
        <p14:creationId xmlns:p14="http://schemas.microsoft.com/office/powerpoint/2010/main" val="1584742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76672"/>
            <a:ext cx="7704856" cy="1569660"/>
          </a:xfrm>
          <a:prstGeom prst="rect">
            <a:avLst/>
          </a:prstGeom>
        </p:spPr>
        <p:txBody>
          <a:bodyPr wrap="square">
            <a:spAutoFit/>
          </a:bodyPr>
          <a:lstStyle/>
          <a:p>
            <a:pPr algn="just"/>
            <a:r>
              <a:rPr lang="ru-RU" sz="2400" i="1" dirty="0"/>
              <a:t>Средства обучения</a:t>
            </a:r>
            <a:r>
              <a:rPr lang="ru-RU" sz="2400" dirty="0"/>
              <a:t> - материалы, с помощью которых преподаватель проводит педагогическую работу. Это учебный и наглядный пособия, оборудование, медицинский инструментарий.</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135" y="3967648"/>
            <a:ext cx="3500097" cy="2621285"/>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700808"/>
            <a:ext cx="3960001" cy="264660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09" y="2190365"/>
            <a:ext cx="1929953" cy="3087925"/>
          </a:xfrm>
          <a:prstGeom prst="rect">
            <a:avLst/>
          </a:prstGeom>
        </p:spPr>
      </p:pic>
    </p:spTree>
    <p:extLst>
      <p:ext uri="{BB962C8B-B14F-4D97-AF65-F5344CB8AC3E}">
        <p14:creationId xmlns:p14="http://schemas.microsoft.com/office/powerpoint/2010/main" val="1482371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1569660"/>
          </a:xfrm>
          <a:prstGeom prst="rect">
            <a:avLst/>
          </a:prstGeom>
        </p:spPr>
        <p:txBody>
          <a:bodyPr wrap="square">
            <a:spAutoFit/>
          </a:bodyPr>
          <a:lstStyle/>
          <a:p>
            <a:r>
              <a:rPr lang="ru-RU" sz="2400" dirty="0">
                <a:solidFill>
                  <a:srgbClr val="FF0000"/>
                </a:solidFill>
              </a:rPr>
              <a:t>Терапевтическое обучение </a:t>
            </a:r>
            <a:r>
              <a:rPr lang="ru-RU" sz="2400" dirty="0"/>
              <a:t>– это комплекс мероприятий, призванных помочь пациенту управлять своим лечением, предотвращать или отсрочить развитие возможных осложнений.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1902316"/>
            <a:ext cx="4267200" cy="3209925"/>
          </a:xfrm>
          <a:prstGeom prst="rect">
            <a:avLst/>
          </a:prstGeom>
        </p:spPr>
      </p:pic>
    </p:spTree>
    <p:extLst>
      <p:ext uri="{BB962C8B-B14F-4D97-AF65-F5344CB8AC3E}">
        <p14:creationId xmlns:p14="http://schemas.microsoft.com/office/powerpoint/2010/main" val="841410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7992888" cy="3323987"/>
          </a:xfrm>
          <a:prstGeom prst="rect">
            <a:avLst/>
          </a:prstGeom>
        </p:spPr>
        <p:txBody>
          <a:bodyPr wrap="square">
            <a:spAutoFit/>
          </a:bodyPr>
          <a:lstStyle/>
          <a:p>
            <a:r>
              <a:rPr lang="ru-RU" sz="2400" b="1" u="sng" dirty="0"/>
              <a:t>Основные критерии качества обучения.</a:t>
            </a:r>
          </a:p>
          <a:p>
            <a:endParaRPr lang="ru-RU" sz="2400" dirty="0"/>
          </a:p>
          <a:p>
            <a:pPr marL="457200" lvl="0" indent="-457200">
              <a:buFont typeface="+mj-lt"/>
              <a:buAutoNum type="arabicPeriod"/>
            </a:pPr>
            <a:r>
              <a:rPr lang="ru-RU" sz="2400" dirty="0"/>
              <a:t>Формулировка чёткой программы.</a:t>
            </a:r>
          </a:p>
          <a:p>
            <a:pPr marL="457200" lvl="0" indent="-457200">
              <a:buFont typeface="+mj-lt"/>
              <a:buAutoNum type="arabicPeriod"/>
            </a:pPr>
            <a:r>
              <a:rPr lang="ru-RU" sz="2400" dirty="0"/>
              <a:t>Наличие специально обученного мед персонала, владеющего программой.</a:t>
            </a:r>
          </a:p>
          <a:p>
            <a:pPr marL="457200" lvl="0" indent="-457200">
              <a:buFont typeface="+mj-lt"/>
              <a:buAutoNum type="arabicPeriod"/>
            </a:pPr>
            <a:r>
              <a:rPr lang="ru-RU" sz="2400" dirty="0"/>
              <a:t>Выбор адекватной формы обучения.</a:t>
            </a:r>
          </a:p>
          <a:p>
            <a:pPr marL="457200" lvl="0" indent="-457200">
              <a:buFont typeface="+mj-lt"/>
              <a:buAutoNum type="arabicPeriod"/>
            </a:pPr>
            <a:r>
              <a:rPr lang="ru-RU" sz="2400" dirty="0"/>
              <a:t>Контроль эффективности обучения.</a:t>
            </a:r>
          </a:p>
          <a:p>
            <a:pPr marL="457200" lvl="0" indent="-457200">
              <a:buFont typeface="+mj-lt"/>
              <a:buAutoNum type="arabicPeriod"/>
            </a:pPr>
            <a:r>
              <a:rPr lang="ru-RU" sz="2400" dirty="0"/>
              <a:t>Оснащение учебного класса.</a:t>
            </a:r>
          </a:p>
          <a:p>
            <a:pPr marL="342900" indent="-342900">
              <a:buFont typeface="+mj-lt"/>
              <a:buAutoNum type="arabicPeriod"/>
            </a:pP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385" y="3687337"/>
            <a:ext cx="4202513" cy="2801675"/>
          </a:xfrm>
          <a:prstGeom prst="rect">
            <a:avLst/>
          </a:prstGeom>
        </p:spPr>
      </p:pic>
    </p:spTree>
    <p:extLst>
      <p:ext uri="{BB962C8B-B14F-4D97-AF65-F5344CB8AC3E}">
        <p14:creationId xmlns:p14="http://schemas.microsoft.com/office/powerpoint/2010/main" val="3907193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352928" cy="3354765"/>
          </a:xfrm>
          <a:prstGeom prst="rect">
            <a:avLst/>
          </a:prstGeom>
        </p:spPr>
        <p:txBody>
          <a:bodyPr wrap="square">
            <a:spAutoFit/>
          </a:bodyPr>
          <a:lstStyle/>
          <a:p>
            <a:r>
              <a:rPr lang="ru-RU" sz="2400" b="1" u="sng" dirty="0"/>
              <a:t>Условия эффективности обучения:</a:t>
            </a:r>
          </a:p>
          <a:p>
            <a:endParaRPr lang="ru-RU" sz="2400" b="1" u="sng" dirty="0"/>
          </a:p>
          <a:p>
            <a:pPr marL="342900" indent="-342900">
              <a:buAutoNum type="arabicPeriod"/>
            </a:pPr>
            <a:r>
              <a:rPr lang="ru-RU" sz="2800" u="sng" dirty="0"/>
              <a:t>Исходные знания.</a:t>
            </a:r>
          </a:p>
          <a:p>
            <a:pPr marL="342900" indent="-342900">
              <a:buAutoNum type="arabicPeriod"/>
            </a:pPr>
            <a:r>
              <a:rPr lang="ru-RU" sz="2800" u="sng" dirty="0"/>
              <a:t>Прошлый опыт.</a:t>
            </a:r>
          </a:p>
          <a:p>
            <a:pPr marL="342900" indent="-342900">
              <a:buAutoNum type="arabicPeriod"/>
            </a:pPr>
            <a:r>
              <a:rPr lang="ru-RU" sz="2800" u="sng" dirty="0"/>
              <a:t>Желание и готовность к обучению.</a:t>
            </a:r>
          </a:p>
          <a:p>
            <a:pPr marL="342900" indent="-342900">
              <a:buAutoNum type="arabicPeriod"/>
            </a:pPr>
            <a:r>
              <a:rPr lang="ru-RU" sz="2800" u="sng" dirty="0"/>
              <a:t>Способности к обучению.</a:t>
            </a:r>
          </a:p>
          <a:p>
            <a:pPr marL="342900" indent="-342900">
              <a:buAutoNum type="arabicPeriod"/>
            </a:pPr>
            <a:r>
              <a:rPr lang="ru-RU" sz="2800" u="sng" dirty="0"/>
              <a:t>Окружающая обстановка</a:t>
            </a:r>
            <a:endParaRPr lang="ru-RU" sz="2800" dirty="0"/>
          </a:p>
          <a:p>
            <a:r>
              <a:rPr lang="ru-RU" sz="2400" dirty="0"/>
              <a:t> </a:t>
            </a:r>
          </a:p>
        </p:txBody>
      </p:sp>
    </p:spTree>
    <p:extLst>
      <p:ext uri="{BB962C8B-B14F-4D97-AF65-F5344CB8AC3E}">
        <p14:creationId xmlns:p14="http://schemas.microsoft.com/office/powerpoint/2010/main" val="741076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8280920" cy="3662541"/>
          </a:xfrm>
          <a:prstGeom prst="rect">
            <a:avLst/>
          </a:prstGeom>
        </p:spPr>
        <p:txBody>
          <a:bodyPr wrap="square">
            <a:spAutoFit/>
          </a:bodyPr>
          <a:lstStyle/>
          <a:p>
            <a:r>
              <a:rPr lang="ru-RU" sz="2800" b="1" u="sng" dirty="0"/>
              <a:t>Процесс обучения</a:t>
            </a:r>
            <a:r>
              <a:rPr lang="ru-RU" sz="2400" b="1" u="sng" dirty="0"/>
              <a:t>:</a:t>
            </a:r>
          </a:p>
          <a:p>
            <a:endParaRPr lang="ru-RU" sz="2400" b="1" u="sng" dirty="0"/>
          </a:p>
          <a:p>
            <a:pPr marL="342900" lvl="0" indent="-342900">
              <a:buFont typeface="Arial" panose="020B0604020202020204" pitchFamily="34" charset="0"/>
              <a:buChar char="•"/>
            </a:pPr>
            <a:r>
              <a:rPr lang="ru-RU" sz="2400" dirty="0"/>
              <a:t>оценка исходного уровня знаний и умений пациента и /или его родственников;</a:t>
            </a:r>
          </a:p>
          <a:p>
            <a:pPr marL="342900" lvl="0" indent="-342900">
              <a:buFont typeface="Arial" panose="020B0604020202020204" pitchFamily="34" charset="0"/>
              <a:buChar char="•"/>
            </a:pPr>
            <a:r>
              <a:rPr lang="ru-RU" sz="2400" dirty="0"/>
              <a:t>определение целей, планирование содержания, методов и сферы обучения;</a:t>
            </a:r>
          </a:p>
          <a:p>
            <a:pPr marL="342900" lvl="0" indent="-342900">
              <a:buFont typeface="Arial" panose="020B0604020202020204" pitchFamily="34" charset="0"/>
              <a:buChar char="•"/>
            </a:pPr>
            <a:r>
              <a:rPr lang="ru-RU" sz="2400" dirty="0"/>
              <a:t>реализация плана обучения;</a:t>
            </a:r>
          </a:p>
          <a:p>
            <a:pPr marL="342900" lvl="0" indent="-342900">
              <a:buFont typeface="Arial" panose="020B0604020202020204" pitchFamily="34" charset="0"/>
              <a:buChar char="•"/>
            </a:pPr>
            <a:r>
              <a:rPr lang="ru-RU" sz="2400" dirty="0"/>
              <a:t>оценка результатов обучения.</a:t>
            </a:r>
          </a:p>
          <a:p>
            <a:endParaRPr lang="ru-RU" b="1" u="sng" dirty="0"/>
          </a:p>
          <a:p>
            <a:endParaRPr lang="ru-RU" dirty="0"/>
          </a:p>
        </p:txBody>
      </p:sp>
    </p:spTree>
    <p:extLst>
      <p:ext uri="{BB962C8B-B14F-4D97-AF65-F5344CB8AC3E}">
        <p14:creationId xmlns:p14="http://schemas.microsoft.com/office/powerpoint/2010/main" val="3346682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80920" cy="3785652"/>
          </a:xfrm>
          <a:prstGeom prst="rect">
            <a:avLst/>
          </a:prstGeom>
        </p:spPr>
        <p:txBody>
          <a:bodyPr wrap="square">
            <a:spAutoFit/>
          </a:bodyPr>
          <a:lstStyle/>
          <a:p>
            <a:pPr algn="just"/>
            <a:r>
              <a:rPr lang="ru-RU" sz="2400" dirty="0"/>
              <a:t>	При проведении оценки следует учитывать такие факторы, как возраст, образование  и уровень знаний, нынешнее состояние здоровья, самочувствие, врачебный диагноз.</a:t>
            </a:r>
          </a:p>
          <a:p>
            <a:pPr algn="just"/>
            <a:r>
              <a:rPr lang="ru-RU" sz="2400" dirty="0"/>
              <a:t>	Проводя эту предварительную оценку, надо понимать, что пациенты, страдающие некоторыми заболеваниями (например, инсульт, травма конечностей, позвоночника), будут нуждаться в обучении весьма специфическим навыкам при ходьбе, застегивании пуговиц, надевании обуви, приеме пищи т.д.</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741" y="4118308"/>
            <a:ext cx="5593715" cy="2428850"/>
          </a:xfrm>
          <a:prstGeom prst="rect">
            <a:avLst/>
          </a:prstGeom>
        </p:spPr>
      </p:pic>
    </p:spTree>
    <p:extLst>
      <p:ext uri="{BB962C8B-B14F-4D97-AF65-F5344CB8AC3E}">
        <p14:creationId xmlns:p14="http://schemas.microsoft.com/office/powerpoint/2010/main" val="8167594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776864" cy="2677656"/>
          </a:xfrm>
          <a:prstGeom prst="rect">
            <a:avLst/>
          </a:prstGeom>
        </p:spPr>
        <p:txBody>
          <a:bodyPr wrap="square">
            <a:spAutoFit/>
          </a:bodyPr>
          <a:lstStyle/>
          <a:p>
            <a:pPr lvl="0" algn="just"/>
            <a:r>
              <a:rPr lang="ru-RU" sz="2400" i="1" dirty="0">
                <a:solidFill>
                  <a:srgbClr val="FF0000"/>
                </a:solidFill>
                <a:latin typeface="Times New Roman" panose="02020603050405020304" pitchFamily="18" charset="0"/>
                <a:cs typeface="Times New Roman" panose="02020603050405020304" pitchFamily="18" charset="0"/>
              </a:rPr>
              <a:t>деятельное</a:t>
            </a:r>
            <a:r>
              <a:rPr lang="ru-RU" sz="2400" dirty="0">
                <a:latin typeface="Times New Roman" panose="02020603050405020304" pitchFamily="18" charset="0"/>
                <a:cs typeface="Times New Roman" panose="02020603050405020304" pitchFamily="18" charset="0"/>
              </a:rPr>
              <a:t> — обмен действиями, операциями, умениями, навыками, т.е. информация, совершенствующая и развивающая способности субъекта (например, обучение членов семьи пациента умению оказать ему доврачебную помощь при приступе бронхиальной астмы или формирование у пациентки навыка по </a:t>
            </a:r>
            <a:r>
              <a:rPr lang="ru-RU" sz="2400" dirty="0" err="1">
                <a:latin typeface="Times New Roman" panose="02020603050405020304" pitchFamily="18" charset="0"/>
                <a:cs typeface="Times New Roman" panose="02020603050405020304" pitchFamily="18" charset="0"/>
              </a:rPr>
              <a:t>самообследованию</a:t>
            </a:r>
            <a:r>
              <a:rPr lang="ru-RU" sz="2400" dirty="0">
                <a:latin typeface="Times New Roman" panose="02020603050405020304" pitchFamily="18" charset="0"/>
                <a:cs typeface="Times New Roman" panose="02020603050405020304" pitchFamily="18" charset="0"/>
              </a:rPr>
              <a:t> молочной железы);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474" y="3068960"/>
            <a:ext cx="5076385" cy="3473698"/>
          </a:xfrm>
          <a:prstGeom prst="rect">
            <a:avLst/>
          </a:prstGeom>
          <a:ln>
            <a:noFill/>
          </a:ln>
          <a:effectLst>
            <a:softEdge rad="112500"/>
          </a:effectLst>
        </p:spPr>
      </p:pic>
    </p:spTree>
    <p:extLst>
      <p:ext uri="{BB962C8B-B14F-4D97-AF65-F5344CB8AC3E}">
        <p14:creationId xmlns:p14="http://schemas.microsoft.com/office/powerpoint/2010/main" val="17709250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136904" cy="5909310"/>
          </a:xfrm>
          <a:prstGeom prst="rect">
            <a:avLst/>
          </a:prstGeom>
        </p:spPr>
        <p:txBody>
          <a:bodyPr wrap="square">
            <a:spAutoFit/>
          </a:bodyPr>
          <a:lstStyle/>
          <a:p>
            <a:pPr algn="just"/>
            <a:r>
              <a:rPr lang="ru-RU" sz="2000" b="1" i="1" dirty="0"/>
              <a:t>Определение целей, планирование содержания, методов и сферы обучения</a:t>
            </a:r>
          </a:p>
          <a:p>
            <a:pPr algn="just"/>
            <a:r>
              <a:rPr lang="ru-RU" sz="2000" dirty="0"/>
              <a:t>	Хорошо поставленная цель содержит три компонента:</a:t>
            </a:r>
          </a:p>
          <a:p>
            <a:pPr algn="just"/>
            <a:r>
              <a:rPr lang="ru-RU" sz="2000" dirty="0"/>
              <a:t>- что предстоит сделать пациенту (например, «должен проходить», «должен знать», «должен уметь» и т.д.), т.е. результат обучения;</a:t>
            </a:r>
          </a:p>
          <a:p>
            <a:pPr algn="just"/>
            <a:r>
              <a:rPr lang="ru-RU" sz="2000" dirty="0"/>
              <a:t>- временные рамки: дата или интервал времени, в течение которого будет достигнута цель обучения (например, 20 минут после завтрака, через неделю т.п.);</a:t>
            </a:r>
          </a:p>
          <a:p>
            <a:pPr algn="just"/>
            <a:r>
              <a:rPr lang="ru-RU" sz="2000" dirty="0"/>
              <a:t>- кто, с помощью каких приспособлений оказывает помощь, т.е. условие, при котором цель будет достигнута (с помощью инструктора, на костылях, самостоятельно т.д.).</a:t>
            </a:r>
          </a:p>
          <a:p>
            <a:pPr algn="just"/>
            <a:r>
              <a:rPr lang="ru-RU" sz="2000" dirty="0"/>
              <a:t>	Определив цели обучения, следует запланировать </a:t>
            </a:r>
            <a:r>
              <a:rPr lang="ru-RU" sz="2000" b="1" dirty="0"/>
              <a:t>содержание и методы обучения</a:t>
            </a:r>
            <a:r>
              <a:rPr lang="ru-RU" sz="2000" dirty="0"/>
              <a:t>. В план включают время и продолжительность обучения. Если в результате обучения пациент должен освоить несколько навыков, нужно учесть оптимальную последовательность обучения, не утомляющую пациента и не вызывающую у него отрицательных  эмоций. В первую очередь человека обучают более простым навыкам, а затем более сложным.</a:t>
            </a:r>
          </a:p>
          <a:p>
            <a:endParaRPr lang="ru-RU" dirty="0"/>
          </a:p>
        </p:txBody>
      </p:sp>
    </p:spTree>
    <p:extLst>
      <p:ext uri="{BB962C8B-B14F-4D97-AF65-F5344CB8AC3E}">
        <p14:creationId xmlns:p14="http://schemas.microsoft.com/office/powerpoint/2010/main" val="395191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496944" cy="3416320"/>
          </a:xfrm>
          <a:prstGeom prst="rect">
            <a:avLst/>
          </a:prstGeom>
        </p:spPr>
        <p:txBody>
          <a:bodyPr wrap="square">
            <a:spAutoFit/>
          </a:bodyPr>
          <a:lstStyle/>
          <a:p>
            <a:pPr algn="just"/>
            <a:r>
              <a:rPr lang="ru-RU" b="1" i="1" dirty="0"/>
              <a:t> </a:t>
            </a:r>
            <a:r>
              <a:rPr lang="ru-RU" sz="2400" b="1" i="1" dirty="0"/>
              <a:t>Реализация плана обучения.</a:t>
            </a:r>
          </a:p>
          <a:p>
            <a:pPr algn="just"/>
            <a:r>
              <a:rPr lang="ru-RU" sz="2400" dirty="0"/>
              <a:t>	Выполняя составленный план, медсестра должна выбрать правильное время для обучения, медсестра располагает достаточным временем, а пациент чувствует себя хорошо.</a:t>
            </a:r>
          </a:p>
          <a:p>
            <a:pPr algn="just"/>
            <a:r>
              <a:rPr lang="ru-RU" sz="2400" dirty="0"/>
              <a:t>	Обучая пациентов, можно использовать специальную   литературу. Возможно, для успешного обучения потребуются различные нестандартные методы:  </a:t>
            </a:r>
            <a:r>
              <a:rPr lang="ru-RU" sz="2400" b="1" dirty="0"/>
              <a:t>демонстрация, ролевая игра.</a:t>
            </a: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1777" y="3140968"/>
            <a:ext cx="5082649" cy="3441680"/>
          </a:xfrm>
          <a:prstGeom prst="rect">
            <a:avLst/>
          </a:prstGeom>
        </p:spPr>
      </p:pic>
    </p:spTree>
    <p:extLst>
      <p:ext uri="{BB962C8B-B14F-4D97-AF65-F5344CB8AC3E}">
        <p14:creationId xmlns:p14="http://schemas.microsoft.com/office/powerpoint/2010/main" val="25675096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672" y="3284984"/>
            <a:ext cx="3808432" cy="3808432"/>
          </a:xfrm>
          <a:prstGeom prst="rect">
            <a:avLst/>
          </a:prstGeom>
        </p:spPr>
      </p:pic>
      <p:sp>
        <p:nvSpPr>
          <p:cNvPr id="2" name="Прямоугольник 1"/>
          <p:cNvSpPr/>
          <p:nvPr/>
        </p:nvSpPr>
        <p:spPr>
          <a:xfrm>
            <a:off x="395536" y="332656"/>
            <a:ext cx="8424936" cy="3416320"/>
          </a:xfrm>
          <a:prstGeom prst="rect">
            <a:avLst/>
          </a:prstGeom>
        </p:spPr>
        <p:txBody>
          <a:bodyPr wrap="square">
            <a:spAutoFit/>
          </a:bodyPr>
          <a:lstStyle/>
          <a:p>
            <a:pPr algn="just"/>
            <a:r>
              <a:rPr lang="ru-RU" sz="2400" b="1" i="1" dirty="0"/>
              <a:t> Оценка результатов обучения.</a:t>
            </a:r>
            <a:endParaRPr lang="ru-RU" sz="2400" dirty="0"/>
          </a:p>
          <a:p>
            <a:pPr algn="just"/>
            <a:r>
              <a:rPr lang="ru-RU" sz="2400" dirty="0"/>
              <a:t>	Оценивая результаты обучения, надо дать понять пациенту, что и у других пациентов также возникают вопросы. Для поощрения нужно похвалить пациента, когда он задает вопрос.</a:t>
            </a:r>
          </a:p>
          <a:p>
            <a:pPr algn="just"/>
            <a:r>
              <a:rPr lang="ru-RU" sz="2400" dirty="0"/>
              <a:t>	Если человек обращается с вопросом, на который медсестра не знает  ответа, нужно сказать ему, что ей нужно посоветоваться. Очень важно не использовать специальные термины, которые пациент не в состоянии понять. </a:t>
            </a:r>
          </a:p>
        </p:txBody>
      </p:sp>
    </p:spTree>
    <p:extLst>
      <p:ext uri="{BB962C8B-B14F-4D97-AF65-F5344CB8AC3E}">
        <p14:creationId xmlns:p14="http://schemas.microsoft.com/office/powerpoint/2010/main" val="4168371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648"/>
            <a:ext cx="9036496" cy="6190194"/>
          </a:xfrm>
          <a:prstGeom prst="rect">
            <a:avLst/>
          </a:prstGeom>
        </p:spPr>
      </p:pic>
    </p:spTree>
    <p:extLst>
      <p:ext uri="{BB962C8B-B14F-4D97-AF65-F5344CB8AC3E}">
        <p14:creationId xmlns:p14="http://schemas.microsoft.com/office/powerpoint/2010/main" val="4137611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8396" y="260648"/>
            <a:ext cx="8300067" cy="3046988"/>
          </a:xfrm>
          <a:prstGeom prst="rect">
            <a:avLst/>
          </a:prstGeom>
        </p:spPr>
        <p:txBody>
          <a:bodyPr wrap="square">
            <a:spAutoFit/>
          </a:bodyPr>
          <a:lstStyle/>
          <a:p>
            <a:pPr lvl="0" algn="just"/>
            <a:r>
              <a:rPr lang="ru-RU" sz="2400" i="1" dirty="0">
                <a:solidFill>
                  <a:srgbClr val="FF0000"/>
                </a:solidFill>
                <a:latin typeface="Times New Roman" panose="02020603050405020304" pitchFamily="18" charset="0"/>
                <a:cs typeface="Times New Roman" panose="02020603050405020304" pitchFamily="18" charset="0"/>
              </a:rPr>
              <a:t>кондиционное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обмен психическими или физиологическими состояниями; при данном общении один человек оказывает на другого влияние, рассчитанное на то, чтобы привести его в определенное физическое или психическое состояние и тем самым воздействовать на самочувствие (например, поднять настроение хорошей информацией или испортить плохим сообщением, успокоить человека или, наоборот, активизировать);</a:t>
            </a: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2704" t="-9965" r="2704" b="9965"/>
          <a:stretch/>
        </p:blipFill>
        <p:spPr>
          <a:xfrm>
            <a:off x="4173131" y="3002836"/>
            <a:ext cx="4099520" cy="3058626"/>
          </a:xfrm>
          <a:prstGeom prst="rect">
            <a:avLst/>
          </a:prstGeom>
        </p:spPr>
      </p:pic>
    </p:spTree>
    <p:extLst>
      <p:ext uri="{BB962C8B-B14F-4D97-AF65-F5344CB8AC3E}">
        <p14:creationId xmlns:p14="http://schemas.microsoft.com/office/powerpoint/2010/main" val="3889967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188" y="548680"/>
            <a:ext cx="8424936" cy="3046988"/>
          </a:xfrm>
          <a:prstGeom prst="rect">
            <a:avLst/>
          </a:prstGeom>
        </p:spPr>
        <p:txBody>
          <a:bodyPr wrap="square">
            <a:spAutoFit/>
          </a:bodyPr>
          <a:lstStyle/>
          <a:p>
            <a:pPr lvl="0" algn="just"/>
            <a:r>
              <a:rPr lang="ru-RU" sz="2400" i="1" dirty="0">
                <a:solidFill>
                  <a:srgbClr val="FF0000"/>
                </a:solidFill>
                <a:latin typeface="Times New Roman" panose="02020603050405020304" pitchFamily="18" charset="0"/>
                <a:cs typeface="Times New Roman" panose="02020603050405020304" pitchFamily="18" charset="0"/>
              </a:rPr>
              <a:t>мотивационное</a:t>
            </a:r>
            <a:r>
              <a:rPr lang="ru-RU" sz="2400" dirty="0">
                <a:latin typeface="Times New Roman" panose="02020603050405020304" pitchFamily="18" charset="0"/>
                <a:cs typeface="Times New Roman" panose="02020603050405020304" pitchFamily="18" charset="0"/>
              </a:rPr>
              <a:t> — обмен побуждениями, целями, интересами, мотивами, потребностями; в данном случае от одного человека к другому передаются определенные установки или готовность к действиям в определенном направлении (например, инструктор настраивает пациента на интенсивные занятия лечебной физической культурой, мотивируя положительными результатами по восстановлению функции пораженной конечности).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8750" y="3284984"/>
            <a:ext cx="4932040" cy="3288027"/>
          </a:xfrm>
          <a:prstGeom prst="rect">
            <a:avLst/>
          </a:prstGeom>
        </p:spPr>
      </p:pic>
    </p:spTree>
    <p:extLst>
      <p:ext uri="{BB962C8B-B14F-4D97-AF65-F5344CB8AC3E}">
        <p14:creationId xmlns:p14="http://schemas.microsoft.com/office/powerpoint/2010/main" val="869714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40439"/>
            <a:ext cx="5256584" cy="1200329"/>
          </a:xfrm>
          <a:prstGeom prst="rect">
            <a:avLst/>
          </a:prstGeom>
        </p:spPr>
        <p:txBody>
          <a:bodyPr wrap="square">
            <a:spAutoFit/>
          </a:bodyPr>
          <a:lstStyle/>
          <a:p>
            <a:r>
              <a:rPr lang="ru-RU" sz="2400" i="1" u="sng" dirty="0">
                <a:solidFill>
                  <a:srgbClr val="FF0000"/>
                </a:solidFill>
                <a:latin typeface="Times New Roman" panose="02020603050405020304" pitchFamily="18" charset="0"/>
                <a:cs typeface="Times New Roman" panose="02020603050405020304" pitchFamily="18" charset="0"/>
              </a:rPr>
              <a:t>Цель общения</a:t>
            </a:r>
            <a:r>
              <a:rPr lang="ru-RU" sz="2400" u="sng"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это то, ради чего у человека возникает данный вид активности.</a:t>
            </a:r>
          </a:p>
        </p:txBody>
      </p:sp>
      <p:sp>
        <p:nvSpPr>
          <p:cNvPr id="3" name="Прямоугольник 2"/>
          <p:cNvSpPr/>
          <p:nvPr/>
        </p:nvSpPr>
        <p:spPr>
          <a:xfrm>
            <a:off x="705272" y="1340768"/>
            <a:ext cx="7920880"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По целям общение делится на:</a:t>
            </a:r>
          </a:p>
          <a:p>
            <a:pPr lvl="0" algn="just"/>
            <a:r>
              <a:rPr lang="ru-RU" sz="2400" i="1" dirty="0">
                <a:solidFill>
                  <a:srgbClr val="FF0000"/>
                </a:solidFill>
                <a:latin typeface="Times New Roman" panose="02020603050405020304" pitchFamily="18" charset="0"/>
                <a:cs typeface="Times New Roman" panose="02020603050405020304" pitchFamily="18" charset="0"/>
              </a:rPr>
              <a:t>биологическое</a:t>
            </a:r>
            <a:r>
              <a:rPr lang="ru-RU" sz="2400" dirty="0">
                <a:latin typeface="Times New Roman" panose="02020603050405020304" pitchFamily="18" charset="0"/>
                <a:cs typeface="Times New Roman" panose="02020603050405020304" pitchFamily="18" charset="0"/>
              </a:rPr>
              <a:t> — необходимое для поддержания, сохранения и развития организма т.е. сведения, связанные с удовлетворением основных физиологических потребностей;</a:t>
            </a:r>
          </a:p>
          <a:p>
            <a:pPr lvl="0" algn="just"/>
            <a:endParaRPr lang="ru-RU" sz="2400" dirty="0">
              <a:latin typeface="Times New Roman" panose="02020603050405020304" pitchFamily="18" charset="0"/>
              <a:cs typeface="Times New Roman" panose="02020603050405020304" pitchFamily="18" charset="0"/>
            </a:endParaRPr>
          </a:p>
          <a:p>
            <a:pPr lvl="0" algn="just"/>
            <a:endParaRPr lang="ru-RU" sz="2400" dirty="0">
              <a:latin typeface="Times New Roman" panose="02020603050405020304" pitchFamily="18" charset="0"/>
              <a:cs typeface="Times New Roman" panose="02020603050405020304" pitchFamily="18" charset="0"/>
            </a:endParaRPr>
          </a:p>
          <a:p>
            <a:pPr lvl="0" algn="just"/>
            <a:endParaRPr lang="ru-RU" sz="2400" dirty="0">
              <a:latin typeface="Times New Roman" panose="02020603050405020304" pitchFamily="18" charset="0"/>
              <a:cs typeface="Times New Roman" panose="02020603050405020304" pitchFamily="18" charset="0"/>
            </a:endParaRPr>
          </a:p>
          <a:p>
            <a:pPr lvl="0" algn="just"/>
            <a:endParaRPr lang="ru-RU" sz="2400" dirty="0">
              <a:latin typeface="Times New Roman" panose="02020603050405020304" pitchFamily="18" charset="0"/>
              <a:cs typeface="Times New Roman" panose="02020603050405020304" pitchFamily="18" charset="0"/>
            </a:endParaRPr>
          </a:p>
          <a:p>
            <a:pPr lvl="0" algn="just"/>
            <a:endParaRPr lang="ru-RU" sz="2400" dirty="0">
              <a:latin typeface="Times New Roman" panose="02020603050405020304" pitchFamily="18" charset="0"/>
              <a:cs typeface="Times New Roman" panose="02020603050405020304" pitchFamily="18" charset="0"/>
            </a:endParaRPr>
          </a:p>
          <a:p>
            <a:pPr lvl="0" algn="just"/>
            <a:r>
              <a:rPr lang="ru-RU" sz="2400" i="1" dirty="0">
                <a:solidFill>
                  <a:srgbClr val="FF0000"/>
                </a:solidFill>
                <a:latin typeface="Times New Roman" panose="02020603050405020304" pitchFamily="18" charset="0"/>
                <a:cs typeface="Times New Roman" panose="02020603050405020304" pitchFamily="18" charset="0"/>
              </a:rPr>
              <a:t>социальное</a:t>
            </a:r>
            <a:r>
              <a:rPr lang="ru-RU" sz="2400" dirty="0">
                <a:solidFill>
                  <a:srgbClr val="FF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направленное на расширение и укрепление межличностных контактов, установление и развитие отношений между индивидами.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95322"/>
            <a:ext cx="2148867" cy="169147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285" y="7361"/>
            <a:ext cx="1253949" cy="1701191"/>
          </a:xfrm>
          <a:prstGeom prst="rect">
            <a:avLst/>
          </a:prstGeom>
        </p:spPr>
      </p:pic>
    </p:spTree>
    <p:extLst>
      <p:ext uri="{BB962C8B-B14F-4D97-AF65-F5344CB8AC3E}">
        <p14:creationId xmlns:p14="http://schemas.microsoft.com/office/powerpoint/2010/main" val="348177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251</TotalTime>
  <Words>2242</Words>
  <Application>Microsoft Office PowerPoint</Application>
  <PresentationFormat>Экран (4:3)</PresentationFormat>
  <Paragraphs>227</Paragraphs>
  <Slides>63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63</vt:i4>
      </vt:variant>
    </vt:vector>
  </HeadingPairs>
  <TitlesOfParts>
    <vt:vector size="68" baseType="lpstr">
      <vt:lpstr>Arial</vt:lpstr>
      <vt:lpstr>Book Antiqua</vt:lpstr>
      <vt:lpstr>Times New Roman</vt:lpstr>
      <vt:lpstr>Wingdings</vt:lpstr>
      <vt:lpstr>Твердый переплет</vt:lpstr>
      <vt:lpstr>ОБЩЕНИЕ В СЕСТРИНСКОМ ДЕЛЕ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Обучение в сестринском деле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ОБЩЕНИЕ В СЕСТРИНСКОМ ДЕЛЕ</dc:title>
  <dc:creator>dnsj</dc:creator>
  <cp:lastModifiedBy>Acer</cp:lastModifiedBy>
  <cp:revision>29</cp:revision>
  <dcterms:created xsi:type="dcterms:W3CDTF">2015-09-03T15:26:06Z</dcterms:created>
  <dcterms:modified xsi:type="dcterms:W3CDTF">2020-09-29T16:11:08Z</dcterms:modified>
</cp:coreProperties>
</file>