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85" r:id="rId7"/>
    <p:sldId id="286" r:id="rId8"/>
    <p:sldId id="287" r:id="rId9"/>
    <p:sldId id="278" r:id="rId10"/>
    <p:sldId id="283" r:id="rId11"/>
    <p:sldId id="265" r:id="rId12"/>
    <p:sldId id="279" r:id="rId13"/>
    <p:sldId id="284" r:id="rId14"/>
    <p:sldId id="269" r:id="rId15"/>
    <p:sldId id="270" r:id="rId16"/>
    <p:sldId id="280" r:id="rId17"/>
    <p:sldId id="288" r:id="rId18"/>
    <p:sldId id="289" r:id="rId19"/>
    <p:sldId id="290" r:id="rId20"/>
    <p:sldId id="271" r:id="rId21"/>
    <p:sldId id="291" r:id="rId22"/>
    <p:sldId id="274" r:id="rId23"/>
    <p:sldId id="275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6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15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4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96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6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7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6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8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7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0FD3-15A0-4608-BEBC-C238CE922ABC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52AE5B-1911-409A-A4EC-EB3D6CDCB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9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fourok.ru/analiz-na-temu-romantizm-v-russkoj-literature-19-veka-cherty-primery-proizvedenij-5833890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D01BD-D826-9E9D-5C8D-B54AE6EFC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6350" marR="30480" indent="-6350">
              <a:lnSpc>
                <a:spcPct val="92000"/>
              </a:lnSpc>
              <a:spcAft>
                <a:spcPts val="15"/>
              </a:spcAft>
            </a:pPr>
            <a:r>
              <a:rPr lang="ru-RU" sz="5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Романтизм в </a:t>
            </a:r>
            <a:br>
              <a:rPr lang="ru-RU" sz="60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5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творчестве </a:t>
            </a:r>
            <a:br>
              <a:rPr lang="ru-RU" sz="5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5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А.С.</a:t>
            </a:r>
            <a:r>
              <a:rPr lang="ru-RU" sz="60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Пушкина. </a:t>
            </a:r>
            <a:br>
              <a:rPr lang="ru-RU" sz="60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5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Темы лирики: тема поэта и толпы, тема свободы, тема любви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9FF82-235A-36FB-C507-7B27D1B52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7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EF58F-7E4C-9ABB-3B22-CE3703E2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7EE9E-700D-A83C-EFCE-5A72F66E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5" y="182880"/>
            <a:ext cx="11000934" cy="6675120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Герой</a:t>
            </a:r>
          </a:p>
          <a:p>
            <a:pPr marL="342900" marR="0" lvl="0" indent="-342900" algn="l" defTabSz="4572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Изображение исключительного характера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в исключительных обстоятельствах, сильной, бунтарской личности, непримиримой с миром.</a:t>
            </a:r>
          </a:p>
          <a:p>
            <a:pPr marL="342900" marR="0" lvl="0" indent="-342900" algn="l" defTabSz="457200" rtl="0" eaLnBrk="1" fontAlgn="auto" latinLnBrk="0" hangingPunct="1"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Стремление уйти от обыденной действительности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в идеальный мир и бунт против окружающей среды. 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Ч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асто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романтический герой изображается как одинокий бунтарь, оторванный от общества. </a:t>
            </a:r>
          </a:p>
          <a:p>
            <a:pPr marL="0" marR="0" lvl="0" indent="0" algn="l" defTabSz="457200" rtl="0" eaLnBrk="1" fontAlgn="auto" latinLnBrk="0" hangingPunct="1"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Ж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изнь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героя часто пронизана трагическими конфликтами и неизбежностью столкновения с реальностью.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94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71E44-BF4A-7D5B-40F5-844F6E0E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9489"/>
            <a:ext cx="8911687" cy="436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57AEC-CE09-A53A-FB18-45FFCB7B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956602"/>
            <a:ext cx="11169747" cy="590139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Гордость и независимость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ведут романтика к борьбе за свободу. </a:t>
            </a:r>
          </a:p>
          <a:p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Видя несовершенство мира, </a:t>
            </a:r>
            <a:r>
              <a:rPr lang="ru-RU" sz="3600" b="1" dirty="0" err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epoй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 всегда бунтует, бросая вызов самому Богу. Автор ищет справедливости как гармонии, реально</a:t>
            </a:r>
            <a:r>
              <a:rPr lang="ru-RU" sz="3600" b="1" spc="135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не</a:t>
            </a:r>
            <a:r>
              <a:rPr lang="ru-RU" sz="3600" b="1" spc="85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существующей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</a:t>
            </a:r>
            <a:r>
              <a:rPr lang="ru-RU" sz="3600" b="1" spc="11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мире.</a:t>
            </a:r>
            <a:r>
              <a:rPr lang="ru-RU" sz="3600" b="1" spc="145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42DEA-A186-87D6-E00A-EF54AA72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53" y="4591049"/>
            <a:ext cx="6191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C95C8-2015-F93C-55E8-789EBF91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49" y="253218"/>
            <a:ext cx="10269416" cy="13223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2 направления произведений русского романтизма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CAE13-1C8C-5831-D2B1-D4679F56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35" y="1434905"/>
            <a:ext cx="11526130" cy="51698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Консервативное</a:t>
            </a:r>
            <a:r>
              <a:rPr lang="ru-RU" sz="3200" b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.</a:t>
            </a:r>
            <a:r>
              <a:rPr lang="ru-RU" sz="3200" b="0" dirty="0">
                <a:effectLst/>
                <a:latin typeface="Arial Black" panose="020B0A04020102020204" pitchFamily="34" charset="0"/>
              </a:rPr>
              <a:t> Писатели и поэты черпали вдохновение в прошлом, философствовали, погружались в воспоминания или мечтания. В этом течении творили Батюшков, Баратынский, Тютчев, Жуковский.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Революционное (или гражданско-героическое</a:t>
            </a:r>
            <a:r>
              <a:rPr lang="ru-RU" sz="3200" b="1" dirty="0">
                <a:effectLst/>
                <a:latin typeface="Arial Black" panose="020B0A04020102020204" pitchFamily="34" charset="0"/>
              </a:rPr>
              <a:t>)</a:t>
            </a:r>
            <a:r>
              <a:rPr lang="ru-RU" sz="3200" b="0" dirty="0">
                <a:effectLst/>
                <a:latin typeface="Arial Black" panose="020B0A04020102020204" pitchFamily="34" charset="0"/>
              </a:rPr>
              <a:t>. Авторы стремились к воплощению идеалов свободы и равенства. К этому течению относят творчество Рылеева, Одоевского, Вяземского, Кюхельбекера.</a:t>
            </a:r>
          </a:p>
        </p:txBody>
      </p:sp>
    </p:spTree>
    <p:extLst>
      <p:ext uri="{BB962C8B-B14F-4D97-AF65-F5344CB8AC3E}">
        <p14:creationId xmlns:p14="http://schemas.microsoft.com/office/powerpoint/2010/main" val="324354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3F4427-83D9-355D-2626-B81804BD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0"/>
            <a:ext cx="10238519" cy="1266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78747F-C240-5CAF-A538-2FE18994B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F00E9-2543-58E0-33C1-0FF29911C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3040" y="956603"/>
            <a:ext cx="5469066" cy="5669280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Отдельно иногда выделяют 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лермонтовское течение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в русском романтизме. Многие произведения Михаила Юрьевича Лермонтова относятся именно к романтическому направлению. 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E67A137-D744-2A59-0556-7778F670F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78D4190-9346-8748-E572-FEEED1E14E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25978" y="1589649"/>
            <a:ext cx="5848167" cy="46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8A78E-FB46-4097-E7F1-590FA429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055" y="0"/>
            <a:ext cx="9830557" cy="787791"/>
          </a:xfrm>
        </p:spPr>
        <p:txBody>
          <a:bodyPr>
            <a:normAutofit fontScale="90000"/>
          </a:bodyPr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Основные черты русского романтизма: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1AF42-403F-EA4E-08AF-6C96980D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787791"/>
            <a:ext cx="11577711" cy="5809957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 Тяготение к субъективному, интуитивному, бессознательному;  - Задача не воссоздания, а пересоздания действительности; Изображение исключительных характеров в необычных обстоятельствах; Интерес к сложному и противоречивому внутреннему миру человека; Утверждение человеческой индивидуальности; Смешение высокого и низкого, комического и трагического, обыденного и необычного; Трагический разлад мечты и действительности; Признание недостижимости идеала; Романтическое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двоемирие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; Утверждение романтических ценностей (свобода, борьба, любовь, природа); Представители романтизма в России :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В. А. Жуковский, К. Н. Батюшков, А С. Пушкин (отдельные периоды творчества), М. Ю. Лермонтов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3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AACC4-25CC-BA41-4235-F352C1E2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А.С. Пушкин (1799-1837)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7988963-302D-5C66-2C79-5AC57999E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2" y="1336431"/>
            <a:ext cx="5561428" cy="4897459"/>
          </a:xfrm>
        </p:spPr>
        <p:txBody>
          <a:bodyPr>
            <a:noAutofit/>
          </a:bodyPr>
          <a:lstStyle/>
          <a:p>
            <a:r>
              <a:rPr lang="ru-RU" sz="2800" b="0" i="0" dirty="0" err="1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Портре́т</a:t>
            </a:r>
            <a:r>
              <a:rPr lang="ru-RU" sz="2800" b="0" i="0" dirty="0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i="0" dirty="0" err="1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Алекса́ндра</a:t>
            </a:r>
            <a:r>
              <a:rPr lang="ru-RU" sz="2800" b="0" i="0" dirty="0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i="0" dirty="0" err="1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Серге́евича</a:t>
            </a:r>
            <a:r>
              <a:rPr lang="ru-RU" sz="2800" b="0" i="0" dirty="0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i="0" dirty="0" err="1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Пу́шкина</a:t>
            </a:r>
            <a:r>
              <a:rPr lang="ru-RU" sz="2800" b="0" i="0" dirty="0">
                <a:solidFill>
                  <a:srgbClr val="474747"/>
                </a:solidFill>
                <a:effectLst/>
                <a:latin typeface="Arial Black" panose="020B0A04020102020204" pitchFamily="34" charset="0"/>
              </a:rPr>
              <a:t> — картина русского живописца Ореста Кипренского, написанная в 1827 году; хрестоматийный шедевр романтического портрета первой трети XIX века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BDD5F18-B863-C89C-13B2-ECC23DF1D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4018" y="1511322"/>
            <a:ext cx="4564071" cy="52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2DE9BA6-4518-89CA-C988-83490FC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50C236C1-DDE2-6E9C-ED80-75DA9972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37156"/>
            <a:ext cx="11844997" cy="67208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3600" b="1" dirty="0">
                <a:effectLst/>
                <a:latin typeface="Arial Black" panose="020B0A04020102020204" pitchFamily="34" charset="0"/>
              </a:rPr>
              <a:t>Александра Сергеевича Пушкина называют родоначальником современного русского языка, потому что он внёс преобразования в разных сферах: в лексике, синтаксисе и стиле</a:t>
            </a:r>
            <a:r>
              <a:rPr lang="ru-RU" sz="3600" b="0" dirty="0">
                <a:effectLst/>
                <a:latin typeface="Arial Black" panose="020B0A04020102020204" pitchFamily="34" charset="0"/>
              </a:rPr>
              <a:t>. Поэт заложил основы современного русского литературного языка, сблизив литературный язык с живой народной речью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25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230E1-C645-1C18-77D9-5B9013CE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191" y="225084"/>
            <a:ext cx="9802421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Периоды жизни и творчества </a:t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А. С. Пушкина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19D10-C6C3-EF5C-99F0-92CF5EAF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8" y="1223889"/>
            <a:ext cx="10325686" cy="540902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Детство- 1799-1811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Лицейские годы- 1811-1817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Петербуржский период-1817-1820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Южная ссылка-1820-1824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Михайловская ссылка – 1824-1826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Конец 20-х годов-1826-1830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Болдинская осень -1830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30-е годы жизни- 1830-1837</a:t>
            </a:r>
          </a:p>
        </p:txBody>
      </p:sp>
    </p:spTree>
    <p:extLst>
      <p:ext uri="{BB962C8B-B14F-4D97-AF65-F5344CB8AC3E}">
        <p14:creationId xmlns:p14="http://schemas.microsoft.com/office/powerpoint/2010/main" val="373552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6513D-C95F-4E1C-8F2B-39F4F351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8" y="624110"/>
            <a:ext cx="9889587" cy="128089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Вольнолюбивая лирика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B1174-A26E-9E92-C0BB-81F42804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10590212" cy="400622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Посвящена проблемам воли и свободы в различных ее проявлениях, провозглашает идеи гуманизма и стремление к независимости.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35398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4F9B3-50E6-8EAA-C5E4-A040BFE1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Южная ссылка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DC8CC-4E80-2011-68C9-A2F439F71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За вольнолюбивые стихи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Очарованность Кавказом, появление восточных мотивов.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Романтический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23010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1F1BF-EC02-83A9-D84B-4AE18278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126609"/>
            <a:ext cx="10410093" cy="8201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Литературное направление Романтизм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0DCAF30-30AA-26C8-477C-ED989BCD4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055077"/>
            <a:ext cx="11085342" cy="5359791"/>
          </a:xfrm>
        </p:spPr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Романтизм — литературное направление, пришедшее на смену </a:t>
            </a:r>
            <a:r>
              <a:rPr lang="ru-RU" sz="3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сентиментазлизму</a:t>
            </a:r>
            <a:r>
              <a:rPr lang="ru-RU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в конце XVIII — первой половине XIX века.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Термин романтизм происходит от французского </a:t>
            </a:r>
            <a:r>
              <a:rPr lang="ru-RU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roman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- </a:t>
            </a:r>
            <a:r>
              <a:rPr lang="ru-RU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tique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, что в XVII веке означало •воображаемый•, •фантастический.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52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8F0632-0679-B141-C2AF-1F81F9BB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90" cy="1280890"/>
          </a:xfrm>
        </p:spPr>
        <p:txBody>
          <a:bodyPr/>
          <a:lstStyle/>
          <a:p>
            <a:r>
              <a:rPr lang="ru-RU" b="1" dirty="0"/>
              <a:t>Романтизм в творчестве А.С. Пушкина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FD22C8-CA71-BCEC-15A0-6BF6D1379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7" y="1617785"/>
            <a:ext cx="11298287" cy="4293437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Лирика южной ссылки 1820-1824 (романтизм)</a:t>
            </a:r>
          </a:p>
          <a:p>
            <a:pPr algn="just" fontAlgn="base"/>
            <a:r>
              <a:rPr lang="ru-RU" sz="3200" b="1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Южная ссылка – это период, прошедший под знаком романтизма. Пушкин создает романтические поэмы «Кавказский пленник», «Братья-разбойники», «Бахчисарайский фонтан», начаты «Цыганы». Герой романтических поэм – беглец, изгнанник самовольный, образ связан с внутренним самоощущением поэта.</a:t>
            </a:r>
          </a:p>
          <a:p>
            <a:r>
              <a:rPr lang="ru-RU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9400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B8809-3761-A977-2258-5A8CBB3F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D143B2-60D5-27DE-04AB-329EE8C3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4" y="0"/>
            <a:ext cx="11479236" cy="86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2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98CEA-2236-F834-FCC8-9EB319B1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225082"/>
            <a:ext cx="8911687" cy="562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95062-61A7-DD81-1F83-F2F0090A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57" y="281353"/>
            <a:ext cx="10607039" cy="6351565"/>
          </a:xfrm>
        </p:spPr>
        <p:txBody>
          <a:bodyPr>
            <a:normAutofit lnSpcReduction="10000"/>
          </a:bodyPr>
          <a:lstStyle/>
          <a:p>
            <a:r>
              <a:rPr lang="ru-RU" sz="3600" b="1" i="0" dirty="0">
                <a:solidFill>
                  <a:srgbClr val="094153"/>
                </a:solidFill>
                <a:effectLst/>
                <a:latin typeface="Rubik"/>
              </a:rPr>
              <a:t>Первой южной элегией стало стихотворение «Погасло дневное светило» 1820г.</a:t>
            </a:r>
          </a:p>
          <a:p>
            <a:r>
              <a:rPr lang="ru-RU" sz="3600" b="1" i="0" dirty="0">
                <a:solidFill>
                  <a:srgbClr val="094153"/>
                </a:solidFill>
                <a:effectLst/>
                <a:latin typeface="Rubik"/>
              </a:rPr>
              <a:t>Стихотворение навеяно реальными жизненными впечатлениями – путешествием с семьей Раевских по Кавказу и Крыму.  </a:t>
            </a:r>
          </a:p>
          <a:p>
            <a:r>
              <a:rPr lang="ru-RU" sz="3600" b="1" i="0" dirty="0">
                <a:solidFill>
                  <a:srgbClr val="094153"/>
                </a:solidFill>
                <a:effectLst/>
                <a:latin typeface="Rubik"/>
              </a:rPr>
              <a:t>Смена интонаций в нем выражает перелом в общем настроении Пушкина. Крым стал для него границей между прошлым и будущим. Первые строки элегии посвящены Крыму, а большая часть – прощанию с Петербургом. ( найдите строки –подтверждения).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075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15355-1708-BDB4-6432-2F78A852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225082"/>
            <a:ext cx="8911687" cy="2532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C722B-7C67-E8D2-1B03-4D709A24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98474"/>
            <a:ext cx="11535508" cy="6534444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sz="2400" b="0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В стихотворении впервые поставлен вопрос о пересмотре жизненного пути, впервые намечены общие очертания поэтической биографии поэта. </a:t>
            </a:r>
          </a:p>
          <a:p>
            <a:pPr algn="just" fontAlgn="base"/>
            <a:r>
              <a:rPr lang="ru-RU" sz="2400" b="0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В центре элегии – личность самого автора, вступающего в новую пору жизни. Главный мотив – возрождение души, жаждущей свободы и нравственного очищения.</a:t>
            </a:r>
          </a:p>
          <a:p>
            <a:pPr algn="just" fontAlgn="base"/>
            <a:r>
              <a:rPr lang="ru-RU" sz="2400" b="0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Стихотворение подводит итог внутренней жизни поэта в Петербурге и осмысливает ее как несвободную и нравственно неудовлетворительную. Отсюда контраст между прежним существованием и ожиданием свободы, сопоставляемой с грозной стихией океана. Личность поэта помещена между «берегом отдаленным» и «берегами печальными». Душа поэта устремляется к стихийной жизни природы, ей свойственно активное начало, которое олицетворено в образе могучего океана. </a:t>
            </a:r>
          </a:p>
          <a:p>
            <a:pPr algn="just" fontAlgn="base"/>
            <a:r>
              <a:rPr lang="ru-RU" sz="2400" b="0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Рефреном проходят строки:</a:t>
            </a:r>
          </a:p>
          <a:p>
            <a:pPr algn="just" fontAlgn="base"/>
            <a:r>
              <a:rPr lang="ru-RU" sz="2400" b="0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Шуми, шуми, послушное ветрило,</a:t>
            </a:r>
          </a:p>
          <a:p>
            <a:pPr algn="just" fontAlgn="base"/>
            <a:r>
              <a:rPr lang="ru-RU" sz="2400" b="0" i="0" dirty="0">
                <a:solidFill>
                  <a:srgbClr val="094153"/>
                </a:solidFill>
                <a:effectLst/>
                <a:latin typeface="Arial Black" panose="020B0A04020102020204" pitchFamily="34" charset="0"/>
              </a:rPr>
              <a:t>Волнуйся подо мной, угрюмый океан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8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ADF09-6BCF-E619-ECF0-DDFA8487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3" y="379828"/>
            <a:ext cx="10283482" cy="1026941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Свободы сеятель пустынный, 1823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384DD-DA2A-1A54-7C0D-845C5B4C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1406769"/>
            <a:ext cx="11127544" cy="521911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Пушкин </a:t>
            </a:r>
            <a:r>
              <a:rPr lang="ru-RU" sz="28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пребывал в Южной ссылке. Он на протяжении 4 лет находился под строгим присмотром, и это угнетало поэта. Он считал такой распорядок унижением.</a:t>
            </a:r>
            <a:endParaRPr lang="ru-RU" sz="2800" kern="100" dirty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kern="0" dirty="0">
                <a:latin typeface="Arial Black" panose="020B0A04020102020204" pitchFamily="34" charset="0"/>
                <a:ea typeface="Times New Roman" panose="02020603050405020304" pitchFamily="18" charset="0"/>
              </a:rPr>
              <a:t>Л</a:t>
            </a:r>
            <a:r>
              <a:rPr lang="ru-RU" sz="28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юди  Западной Европы боролись за свои права. Русский народ же отвергал такой путь к свободе, предпочитая оставаться в ярме. При жизни поэта его не публиковали.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0" dirty="0">
                <a:latin typeface="Arial Black" panose="020B0A04020102020204" pitchFamily="34" charset="0"/>
              </a:rPr>
              <a:t> Тема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—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разочарование в попытках просветить общество и научить его свободе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. 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3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E7F29-AA3A-01D3-D737-D3370773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239151"/>
            <a:ext cx="8911687" cy="3849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28898-0EA1-701F-931C-CFFD13E5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37625"/>
            <a:ext cx="11521440" cy="628122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Композиция</a:t>
            </a:r>
            <a:endParaRPr lang="ru-RU" sz="24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Это монолог сеятеля, который автор делит на две части по смыслу: рассказ сеятеля о своём тщетном труде и его резкое обращение к порабощённым народам. </a:t>
            </a:r>
            <a:endParaRPr lang="ru-RU" sz="24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 произведения – элегия. Стихотворение представляет собой грустные размышления философского характера. </a:t>
            </a:r>
            <a:endParaRPr lang="ru-RU" sz="24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метафоры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чести клич, 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«свободы сеятель», «дары свободы» «наследство их из рода в роды ярмо с гремушками да бич». В наборе метафор много </a:t>
            </a:r>
            <a:r>
              <a:rPr lang="ru-RU" sz="2400" b="1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традиционных образов: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сеятель, семена, стада. </a:t>
            </a:r>
            <a:r>
              <a:rPr lang="ru-RU" sz="2400" b="1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Эпитеты 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придают мыслям завершенность:  « сеятель </a:t>
            </a:r>
            <a:r>
              <a:rPr lang="ru-RU" sz="2400" kern="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пустынный»«рука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чистая и безвинная»,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«порабощённые бразды», 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«благие мысли и труды», «мирные народы»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 «живительное семя», </a:t>
            </a:r>
            <a:r>
              <a:rPr lang="ru-RU" sz="2400" kern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Аллегория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: поэт — сеятель, народы — стада.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Риторические вопросы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, например, «К чему стадам дары свободы?».</a:t>
            </a:r>
          </a:p>
          <a:p>
            <a:pPr algn="l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5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1AB11-0284-85B0-2146-784741A5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Михайловская ссылка 1824-1826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94A03-FF9A-E0D3-374B-49AB9283B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33600"/>
            <a:ext cx="10224452" cy="377762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За « неисправимость»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Отдален от жизни друзей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Стремится в литературе к простоте, безыскусственности, закончен романтический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3188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368F1-FB83-1599-B23B-A30BCC84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EE18B-471C-62A5-CB3B-6FBF0396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" y="624110"/>
            <a:ext cx="10336994" cy="560978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Романтизм  как направление  в искусстве оформился в эпоху Наполеоновских и национально-освободительных войн, в годы, когда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революционный подъем в Европе 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сменился глубоким разочарованием в идеалах справедливости, рациональной устроенности мира,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в которые уверовали просветители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83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9DA32-1C5A-B049-6C62-C2E6D76C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168812"/>
            <a:ext cx="8911687" cy="1828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FA725-BA0A-9228-58BA-367A9D501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618977"/>
            <a:ext cx="11676184" cy="6070211"/>
          </a:xfrm>
        </p:spPr>
        <p:txBody>
          <a:bodyPr>
            <a:normAutofit/>
          </a:bodyPr>
          <a:lstStyle/>
          <a:p>
            <a:pPr marL="350520" marR="386080" indent="5080" algn="just">
              <a:lnSpc>
                <a:spcPct val="82000"/>
              </a:lnSpc>
              <a:spcBef>
                <a:spcPts val="25"/>
              </a:spcBef>
              <a:spcAft>
                <a:spcPts val="0"/>
              </a:spcAft>
              <a:tabLst>
                <a:tab pos="3644900" algn="l"/>
              </a:tabLst>
            </a:pPr>
            <a:r>
              <a:rPr lang="ru-RU" sz="18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‹</a:t>
            </a:r>
            <a:endParaRPr lang="ru-RU" sz="3600" b="1" spc="-50" dirty="0">
              <a:solidFill>
                <a:schemeClr val="accent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50520" marR="386080" indent="5080" algn="just">
              <a:lnSpc>
                <a:spcPct val="82000"/>
              </a:lnSpc>
              <a:spcBef>
                <a:spcPts val="25"/>
              </a:spcBef>
              <a:spcAft>
                <a:spcPts val="0"/>
              </a:spcAft>
              <a:tabLst>
                <a:tab pos="3644900" algn="l"/>
              </a:tabLst>
            </a:pPr>
            <a:r>
              <a:rPr lang="ru-RU" sz="36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 возникновение романтизма было связано с острой неудовлетворенностью социальной действительностью, разочарованием в окружающем и порывом</a:t>
            </a:r>
            <a:r>
              <a:rPr lang="ru-RU" sz="3600" b="1" spc="175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незаурядной</a:t>
            </a:r>
            <a:r>
              <a:rPr lang="ru-RU" sz="3600" b="1" spc="2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личности</a:t>
            </a:r>
            <a:r>
              <a:rPr lang="ru-RU" sz="3600" b="1" spc="2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смутному идеалу.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F5A06-F994-FB5F-3747-19AAE26F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057" y="3347720"/>
            <a:ext cx="5012202" cy="33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DAEC3-4781-5872-D92F-7C96941F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267286"/>
            <a:ext cx="8911687" cy="3568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8BE71-A5A3-14F3-934C-B75CFA17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9" y="267286"/>
            <a:ext cx="11326420" cy="6323428"/>
          </a:xfrm>
        </p:spPr>
        <p:txBody>
          <a:bodyPr>
            <a:normAutofit lnSpcReduction="10000"/>
          </a:bodyPr>
          <a:lstStyle/>
          <a:p>
            <a:pPr marL="377825" marR="349885" indent="213995" algn="just">
              <a:lnSpc>
                <a:spcPct val="82000"/>
              </a:lnSpc>
              <a:spcBef>
                <a:spcPts val="720"/>
              </a:spcBef>
              <a:spcAft>
                <a:spcPts val="0"/>
              </a:spcAft>
            </a:pP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Он восходит к средневековому употребление› слов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‹романс)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— так называли лирическую или героическу</a:t>
            </a:r>
            <a: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ю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песню</a:t>
            </a:r>
            <a:r>
              <a:rPr lang="ru-RU" sz="3600" b="1" spc="-15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—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‹романе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) —</a:t>
            </a:r>
            <a:r>
              <a:rPr lang="ru-RU" sz="3600" b="1" spc="-1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этим словом обозначали эпические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поэмы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рыцарях,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поскольку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они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писались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на</a:t>
            </a:r>
            <a:r>
              <a:rPr lang="ru-RU" sz="3600" b="1" spc="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одном из романских языков. В XVIII</a:t>
            </a:r>
            <a:r>
              <a:rPr lang="ru-RU" sz="3600" b="1" spc="-35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веке словом </a:t>
            </a:r>
            <a:r>
              <a:rPr lang="ru-RU" sz="36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</a:t>
            </a:r>
            <a:r>
              <a:rPr lang="ru-RU" sz="3600" b="1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романтический» уже определяли в</a:t>
            </a:r>
            <a:r>
              <a:rPr lang="ru-RU" sz="3600" b="1" dirty="0">
                <a:solidFill>
                  <a:schemeClr val="accent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се необычное, таинственное или же связанное со средневековой стариной.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В 10—20-в годы XIX века романтизм превратился в широкое европейское движение,</a:t>
            </a:r>
            <a:r>
              <a:rPr lang="ru-RU" sz="3600" b="1" spc="6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охватившее</a:t>
            </a:r>
            <a:r>
              <a:rPr lang="ru-RU" sz="3600" b="1" spc="145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все</a:t>
            </a:r>
            <a:r>
              <a:rPr lang="ru-RU" sz="3600" b="1" spc="105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роды</a:t>
            </a:r>
            <a:r>
              <a:rPr lang="ru-RU" sz="3600" b="1" spc="125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</a:t>
            </a:r>
            <a:r>
              <a:rPr lang="ru-RU" sz="3600" b="1" spc="65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виды</a:t>
            </a:r>
            <a:r>
              <a:rPr lang="ru-RU" sz="3600" b="1" spc="6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6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94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4EEE-5900-5973-D314-6EB52EFF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Самые известные поэты и писатели – романтики Англия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24F8694-BEDA-18FF-F8FA-6298B7A6E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8146" y="1758462"/>
            <a:ext cx="5393959" cy="576263"/>
          </a:xfrm>
        </p:spPr>
        <p:txBody>
          <a:bodyPr/>
          <a:lstStyle/>
          <a:p>
            <a:r>
              <a:rPr lang="ru-RU" b="1" dirty="0"/>
              <a:t>ДЖ. Байрон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D537096-A5C4-2E61-C520-C07ED2084E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942" y="2363034"/>
            <a:ext cx="5393959" cy="44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800C26E-5C15-6726-7B25-20F6B9438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В. Скотт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56ACA3B-6E60-8438-6362-493D1FA6E2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30794" y="2546349"/>
            <a:ext cx="3934264" cy="44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6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1BE80-FCCF-55AE-6A61-3C00257A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Германия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952CD0-8A76-BAAD-F4C1-686726312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131" y="1972703"/>
            <a:ext cx="4338674" cy="576262"/>
          </a:xfrm>
        </p:spPr>
        <p:txBody>
          <a:bodyPr/>
          <a:lstStyle/>
          <a:p>
            <a:r>
              <a:rPr lang="ru-RU" sz="3200" b="1" dirty="0"/>
              <a:t>Эр. Теодор Гофман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1F4D21F-60D4-E319-E597-52330C20B4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2130" y="2802042"/>
            <a:ext cx="3472914" cy="405595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A2E2DBF-CC3E-32BE-F011-AFD01FE53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1977" y="1969475"/>
            <a:ext cx="5083654" cy="576262"/>
          </a:xfrm>
        </p:spPr>
        <p:txBody>
          <a:bodyPr/>
          <a:lstStyle/>
          <a:p>
            <a:r>
              <a:rPr lang="ru-RU" sz="3200" b="1" dirty="0"/>
              <a:t>Христиан Иоганн Гейне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DB92DDD-612B-3153-2922-F237697241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1976" y="2802042"/>
            <a:ext cx="5037264" cy="37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6A597-A2FE-B4F8-24DE-11AF40B8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Франция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DA318-DCFE-4F15-F32C-36810CD66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9" y="1972703"/>
            <a:ext cx="4872111" cy="576262"/>
          </a:xfrm>
        </p:spPr>
        <p:txBody>
          <a:bodyPr/>
          <a:lstStyle/>
          <a:p>
            <a:r>
              <a:rPr lang="ru-RU" sz="3200" b="1" dirty="0"/>
              <a:t>В. Гюго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52FF45-5C73-4CB9-9E85-DB1B742DC1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1852" y="2701924"/>
            <a:ext cx="4653061" cy="4653061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FF66122-1265-1B32-540D-D9F97479A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2492" y="1969475"/>
            <a:ext cx="5050301" cy="576262"/>
          </a:xfrm>
        </p:spPr>
        <p:txBody>
          <a:bodyPr/>
          <a:lstStyle/>
          <a:p>
            <a:r>
              <a:rPr lang="ru-RU" sz="3200" b="1" dirty="0"/>
              <a:t>Ж. Санд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08AE68-905D-20D2-0255-23505E6DA7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4913" y="2877498"/>
            <a:ext cx="7863161" cy="38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BC4D5-DCC4-2D9C-1E57-903250B9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609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80FA3-E23A-5D43-3BD9-CE82731C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9" y="172328"/>
            <a:ext cx="11340488" cy="6559062"/>
          </a:xfrm>
        </p:spPr>
        <p:txBody>
          <a:bodyPr>
            <a:normAutofit fontScale="92500"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40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Признаки Романтизма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b="1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Двоемирие</a:t>
            </a:r>
            <a:r>
              <a:rPr lang="ru-RU" sz="40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: </a:t>
            </a:r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к</a:t>
            </a:r>
            <a:r>
              <a:rPr lang="ru-RU" sz="40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онфликт между реальной действительностью и мечтой</a:t>
            </a:r>
            <a:r>
              <a:rPr lang="ru-RU" sz="4000" b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. Действительность низка и бездуховна, мечта — нечто прекрасное, но недостижимое разумом. 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Segoe UI Black" panose="020B0A02040204020203" pitchFamily="34" charset="0"/>
              </a:rPr>
              <a:t>Необычные</a:t>
            </a:r>
            <a:r>
              <a:rPr kumimoji="0" lang="ru-RU" sz="39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Segoe UI Black" panose="020B0A02040204020203" pitchFamily="34" charset="0"/>
              </a:rPr>
              <a:t> </a:t>
            </a: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Segoe UI Black" panose="020B0A02040204020203" pitchFamily="34" charset="0"/>
              </a:rPr>
              <a:t>обстоятельства,</a:t>
            </a:r>
            <a:r>
              <a:rPr kumimoji="0" lang="ru-RU" sz="39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Segoe UI Black" panose="020B0A02040204020203" pitchFamily="34" charset="0"/>
              </a:rPr>
              <a:t> </a:t>
            </a:r>
            <a:r>
              <a:rPr kumimoji="0" lang="ru-RU" sz="40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Black" panose="020B0A04020102020204" pitchFamily="34" charset="0"/>
                <a:ea typeface="Segoe UI Black" panose="020B0A02040204020203" pitchFamily="34" charset="0"/>
              </a:rPr>
              <a:t>п</a:t>
            </a:r>
            <a:r>
              <a:rPr lang="ru-RU" sz="4000" b="1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риоритет</a:t>
            </a:r>
            <a:r>
              <a:rPr lang="ru-RU" sz="40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природы, чувств.</a:t>
            </a:r>
            <a:endParaRPr lang="ru-RU" sz="4000" b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Интерес к истории</a:t>
            </a:r>
            <a:r>
              <a:rPr lang="ru-RU" sz="4000" b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— обращение к прошлому как к источнику идеальных образов.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8551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879</TotalTime>
  <Words>1195</Words>
  <Application>Microsoft Office PowerPoint</Application>
  <PresentationFormat>Широкоэкранный</PresentationFormat>
  <Paragraphs>79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Helvetica</vt:lpstr>
      <vt:lpstr>Rubik</vt:lpstr>
      <vt:lpstr>Segoe UI Black</vt:lpstr>
      <vt:lpstr>Verdana</vt:lpstr>
      <vt:lpstr>Wingdings 3</vt:lpstr>
      <vt:lpstr>Легкий дым</vt:lpstr>
      <vt:lpstr>Романтизм в  творчестве  А.С. Пушкина.  Темы лирики: тема поэта и толпы, тема свободы, тема любви</vt:lpstr>
      <vt:lpstr>Литературное направление Романтизм</vt:lpstr>
      <vt:lpstr>Презентация PowerPoint</vt:lpstr>
      <vt:lpstr>Презентация PowerPoint</vt:lpstr>
      <vt:lpstr>Презентация PowerPoint</vt:lpstr>
      <vt:lpstr>Самые известные поэты и писатели – романтики Англия</vt:lpstr>
      <vt:lpstr>Германия</vt:lpstr>
      <vt:lpstr>Франция</vt:lpstr>
      <vt:lpstr>Презентация PowerPoint</vt:lpstr>
      <vt:lpstr>Презентация PowerPoint</vt:lpstr>
      <vt:lpstr>Презентация PowerPoint</vt:lpstr>
      <vt:lpstr>2 направления произведений русского романтизма</vt:lpstr>
      <vt:lpstr>Презентация PowerPoint</vt:lpstr>
      <vt:lpstr>Основные черты русского романтизма:</vt:lpstr>
      <vt:lpstr>А.С. Пушкин (1799-1837)</vt:lpstr>
      <vt:lpstr>Презентация PowerPoint</vt:lpstr>
      <vt:lpstr>Периоды жизни и творчества  А. С. Пушкина</vt:lpstr>
      <vt:lpstr>Вольнолюбивая лирика</vt:lpstr>
      <vt:lpstr>Южная ссылка</vt:lpstr>
      <vt:lpstr>Романтизм в творчестве А.С. Пушкина</vt:lpstr>
      <vt:lpstr>Презентация PowerPoint</vt:lpstr>
      <vt:lpstr>Презентация PowerPoint</vt:lpstr>
      <vt:lpstr>Презентация PowerPoint</vt:lpstr>
      <vt:lpstr>Свободы сеятель пустынный, 1823 г.</vt:lpstr>
      <vt:lpstr>Презентация PowerPoint</vt:lpstr>
      <vt:lpstr>Михайловская ссылка 1824-1826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</dc:creator>
  <cp:lastModifiedBy>Елена</cp:lastModifiedBy>
  <cp:revision>7</cp:revision>
  <dcterms:created xsi:type="dcterms:W3CDTF">2024-09-03T13:21:21Z</dcterms:created>
  <dcterms:modified xsi:type="dcterms:W3CDTF">2025-09-02T17:29:02Z</dcterms:modified>
</cp:coreProperties>
</file>