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9845" y="170129"/>
            <a:ext cx="714430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1695"/>
            <a:ext cx="7965440" cy="465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 panose="020F0502020204030204"/>
                <a:cs typeface="Calibri" panose="020F050202020403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hyperlink" Target="http://www.ebio.ru/images/09030103.gif" TargetMode="External"/><Relationship Id="rId1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6.png"/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4" Type="http://schemas.openxmlformats.org/officeDocument/2006/relationships/slideLayout" Target="../slideLayouts/slideLayout5.xml"/><Relationship Id="rId43" Type="http://schemas.openxmlformats.org/officeDocument/2006/relationships/image" Target="../media/image44.png"/><Relationship Id="rId42" Type="http://schemas.openxmlformats.org/officeDocument/2006/relationships/image" Target="../media/image43.png"/><Relationship Id="rId41" Type="http://schemas.openxmlformats.org/officeDocument/2006/relationships/image" Target="../media/image42.png"/><Relationship Id="rId40" Type="http://schemas.openxmlformats.org/officeDocument/2006/relationships/image" Target="../media/image41.png"/><Relationship Id="rId4" Type="http://schemas.openxmlformats.org/officeDocument/2006/relationships/image" Target="../media/image5.png"/><Relationship Id="rId39" Type="http://schemas.openxmlformats.org/officeDocument/2006/relationships/image" Target="../media/image40.png"/><Relationship Id="rId38" Type="http://schemas.openxmlformats.org/officeDocument/2006/relationships/image" Target="../media/image39.png"/><Relationship Id="rId37" Type="http://schemas.openxmlformats.org/officeDocument/2006/relationships/image" Target="../media/image38.png"/><Relationship Id="rId36" Type="http://schemas.openxmlformats.org/officeDocument/2006/relationships/image" Target="../media/image37.png"/><Relationship Id="rId35" Type="http://schemas.openxmlformats.org/officeDocument/2006/relationships/image" Target="../media/image36.png"/><Relationship Id="rId34" Type="http://schemas.openxmlformats.org/officeDocument/2006/relationships/image" Target="../media/image35.png"/><Relationship Id="rId33" Type="http://schemas.openxmlformats.org/officeDocument/2006/relationships/image" Target="../media/image34.png"/><Relationship Id="rId32" Type="http://schemas.openxmlformats.org/officeDocument/2006/relationships/image" Target="../media/image33.png"/><Relationship Id="rId31" Type="http://schemas.openxmlformats.org/officeDocument/2006/relationships/image" Target="../media/image32.png"/><Relationship Id="rId30" Type="http://schemas.openxmlformats.org/officeDocument/2006/relationships/image" Target="../media/image31.png"/><Relationship Id="rId3" Type="http://schemas.openxmlformats.org/officeDocument/2006/relationships/image" Target="../media/image4.png"/><Relationship Id="rId29" Type="http://schemas.openxmlformats.org/officeDocument/2006/relationships/image" Target="../media/image30.png"/><Relationship Id="rId28" Type="http://schemas.openxmlformats.org/officeDocument/2006/relationships/image" Target="../media/image29.png"/><Relationship Id="rId27" Type="http://schemas.openxmlformats.org/officeDocument/2006/relationships/image" Target="../media/image28.png"/><Relationship Id="rId26" Type="http://schemas.openxmlformats.org/officeDocument/2006/relationships/image" Target="../media/image27.png"/><Relationship Id="rId25" Type="http://schemas.openxmlformats.org/officeDocument/2006/relationships/image" Target="../media/image26.png"/><Relationship Id="rId24" Type="http://schemas.openxmlformats.org/officeDocument/2006/relationships/image" Target="../media/image25.png"/><Relationship Id="rId23" Type="http://schemas.openxmlformats.org/officeDocument/2006/relationships/image" Target="../media/image24.png"/><Relationship Id="rId22" Type="http://schemas.openxmlformats.org/officeDocument/2006/relationships/image" Target="../media/image23.png"/><Relationship Id="rId21" Type="http://schemas.openxmlformats.org/officeDocument/2006/relationships/image" Target="../media/image22.png"/><Relationship Id="rId20" Type="http://schemas.openxmlformats.org/officeDocument/2006/relationships/image" Target="../media/image21.png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1" Type="http://schemas.openxmlformats.org/officeDocument/2006/relationships/hyperlink" Target="http://edu2.tsu.ru/res/1706/text/img/1b.gi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hyperlink" Target="http://school.homeoclass.ru/wp-content/uploads/2012/02/cell_3-1024x607.png" TargetMode="Externa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1555750" y="1725295"/>
            <a:ext cx="6445250" cy="2298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Эпителиальные и соединительные  ткани, их функциональные особенности . </a:t>
            </a:r>
            <a:endParaRPr lang="ru-RU" altLang="en-US" sz="36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152" y="62229"/>
            <a:ext cx="517080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Times New Roman" panose="02020603050405020304" charset="0"/>
                <a:cs typeface="Times New Roman" panose="02020603050405020304" charset="0"/>
              </a:rPr>
              <a:t>Однослойные</a:t>
            </a:r>
            <a:r>
              <a:rPr b="0" spc="-1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endParaRPr b="0"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187" y="758316"/>
          <a:ext cx="8550910" cy="588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980"/>
                <a:gridCol w="4032250"/>
                <a:gridCol w="2556510"/>
              </a:tblGrid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Тип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эпителия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Признаки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эпителиев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747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Локализация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в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организме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3195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Однослойный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плоский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(мезотелий)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55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тонкий</a:t>
                      </a:r>
                      <a:r>
                        <a:rPr sz="16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пласт</a:t>
                      </a:r>
                      <a:r>
                        <a:rPr sz="16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клеток</a:t>
                      </a:r>
                      <a:r>
                        <a:rPr sz="16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полигональной</a:t>
                      </a:r>
                      <a:r>
                        <a:rPr sz="16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формы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неровными,</a:t>
                      </a:r>
                      <a:r>
                        <a:rPr sz="1600" spc="-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волнистыми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краями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;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часть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клеток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имеет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2-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ядра,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на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их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поверхности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видны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микроворсинки.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брюшина,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плевра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околосердечная</a:t>
                      </a:r>
                      <a:r>
                        <a:rPr sz="1600" spc="-7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сумка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(перикард).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Однослойный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кубический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Клетки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этого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эпителия</a:t>
                      </a:r>
                      <a:r>
                        <a:rPr sz="16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имеют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одинаковые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размеры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высоте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ширине.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50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канальцы</a:t>
                      </a:r>
                      <a:r>
                        <a:rPr sz="16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почек,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выводные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протоки</a:t>
                      </a:r>
                      <a:r>
                        <a:rPr sz="1600" spc="-8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многих</a:t>
                      </a:r>
                      <a:r>
                        <a:rPr sz="16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желез, бронхиолы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легких.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81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Однослойный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цилиндрический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Высокие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довольно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узкие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клетки,</a:t>
                      </a:r>
                      <a:r>
                        <a:rPr sz="16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среди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которых</a:t>
                      </a:r>
                      <a:r>
                        <a:rPr sz="1600" spc="2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разбросаны</a:t>
                      </a:r>
                      <a:r>
                        <a:rPr sz="16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бокаловидные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клетки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11557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выделяют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слизь,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защищающую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эти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органы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от</a:t>
                      </a:r>
                      <a:r>
                        <a:rPr sz="1600" spc="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самопереваривания,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одновременно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90805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создают</a:t>
                      </a:r>
                      <a:r>
                        <a:rPr sz="16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смазку,</a:t>
                      </a:r>
                      <a:r>
                        <a:rPr sz="16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помогающую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в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продвижении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пищи.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На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свободной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поверхности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клеток</a:t>
                      </a:r>
                      <a:r>
                        <a:rPr sz="16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встречаются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10541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микроворсинки,</a:t>
                      </a:r>
                      <a:r>
                        <a:rPr sz="1600" spc="-8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увеличивающие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всасывающую</a:t>
                      </a:r>
                      <a:r>
                        <a:rPr sz="1600" spc="-8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поверхность.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желудок,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тонкая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толстая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кишки,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желчный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пузырь,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выводные</a:t>
                      </a:r>
                      <a:r>
                        <a:rPr sz="1600" spc="-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протоки</a:t>
                      </a:r>
                      <a:r>
                        <a:rPr sz="1600" spc="-7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печени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 поджелудочной</a:t>
                      </a:r>
                      <a:r>
                        <a:rPr sz="1600" spc="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железы,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полости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матки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яйцевода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170129"/>
            <a:ext cx="7144308" cy="572135"/>
          </a:xfrm>
          <a:prstGeom prst="rect">
            <a:avLst/>
          </a:prstGeom>
        </p:spPr>
        <p:txBody>
          <a:bodyPr vert="horz" wrap="square" lIns="0" tIns="80136" rIns="0" bIns="0" rtlCol="0">
            <a:spAutoFit/>
          </a:bodyPr>
          <a:lstStyle/>
          <a:p>
            <a:pPr marL="1510665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Times New Roman" panose="02020603050405020304" charset="0"/>
                <a:cs typeface="Times New Roman" panose="02020603050405020304" charset="0"/>
              </a:rPr>
              <a:t>Однослойные</a:t>
            </a:r>
            <a:r>
              <a:rPr sz="3200" b="0" spc="-1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b="0" spc="-1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437" y="4599813"/>
            <a:ext cx="3310890" cy="195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28632D"/>
                </a:solidFill>
                <a:latin typeface="Times New Roman" panose="02020603050405020304" charset="0"/>
                <a:cs typeface="Times New Roman" panose="02020603050405020304" charset="0"/>
              </a:rPr>
              <a:t>Мерцательный</a:t>
            </a:r>
            <a:r>
              <a:rPr sz="1800" b="1" i="1" spc="-45" dirty="0">
                <a:solidFill>
                  <a:srgbClr val="2863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i="1" spc="-10" dirty="0">
                <a:solidFill>
                  <a:srgbClr val="28632D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1800" b="1" i="1" spc="-40" dirty="0">
                <a:solidFill>
                  <a:srgbClr val="28632D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похож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цилиндрический, но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несёт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на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своей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поверхности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133350">
              <a:lnSpc>
                <a:spcPct val="100000"/>
              </a:lnSpc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многочисленные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реснички.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Он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выстилает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яйцеводы,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желудочки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головного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мозга,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спинномозговой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канал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дыхательные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пути.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95928" y="4365104"/>
            <a:ext cx="4762500" cy="1905000"/>
          </a:xfrm>
          <a:prstGeom prst="rect">
            <a:avLst/>
          </a:prstGeom>
        </p:spPr>
      </p:pic>
      <p:pic>
        <p:nvPicPr>
          <p:cNvPr id="5" name="object 5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3" y="2708910"/>
            <a:ext cx="4536440" cy="15841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39665" y="3447669"/>
            <a:ext cx="265874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Цилиндрический</a:t>
            </a:r>
            <a:r>
              <a:rPr sz="1800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1673" y="6256731"/>
            <a:ext cx="246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Мерцательный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эпителий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3" y="1052702"/>
            <a:ext cx="4536440" cy="151218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55565" y="1574800"/>
            <a:ext cx="2846705" cy="64516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Кубический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170129"/>
            <a:ext cx="7144308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614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imes New Roman" panose="02020603050405020304" charset="0"/>
                <a:cs typeface="Times New Roman" panose="02020603050405020304" charset="0"/>
              </a:rPr>
              <a:t>Многослойные</a:t>
            </a:r>
            <a:r>
              <a:rPr b="0" spc="-2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endParaRPr b="0"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468" y="912875"/>
            <a:ext cx="8585200" cy="3418840"/>
            <a:chOff x="315468" y="912875"/>
            <a:chExt cx="8585200" cy="34188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6" y="1025651"/>
              <a:ext cx="8324088" cy="31181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468" y="912875"/>
              <a:ext cx="8584692" cy="34183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052702"/>
              <a:ext cx="8229600" cy="30243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052702"/>
              <a:ext cx="8229600" cy="3024505"/>
            </a:xfrm>
            <a:custGeom>
              <a:avLst/>
              <a:gdLst/>
              <a:ahLst/>
              <a:cxnLst/>
              <a:rect l="l" t="t" r="r" b="b"/>
              <a:pathLst>
                <a:path w="8229600" h="3024504">
                  <a:moveTo>
                    <a:pt x="0" y="3024378"/>
                  </a:moveTo>
                  <a:lnTo>
                    <a:pt x="8229600" y="3024378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3024378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5940" y="997711"/>
            <a:ext cx="8073390" cy="270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" indent="-343535" algn="just">
              <a:lnSpc>
                <a:spcPts val="2700"/>
              </a:lnSpc>
              <a:spcBef>
                <a:spcPts val="95"/>
              </a:spcBef>
              <a:buFont typeface="Tahoma" panose="020B0604030504040204"/>
              <a:buChar char="•"/>
              <a:tabLst>
                <a:tab pos="356235" algn="l"/>
              </a:tabLst>
            </a:pPr>
            <a:r>
              <a:rPr sz="2500" b="1" spc="-10" dirty="0">
                <a:latin typeface="Times New Roman" panose="02020603050405020304" charset="0"/>
                <a:cs typeface="Times New Roman" panose="02020603050405020304" charset="0"/>
              </a:rPr>
              <a:t>Многослойные</a:t>
            </a:r>
            <a:r>
              <a:rPr sz="2500" b="1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1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r>
              <a:rPr sz="2500" b="1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20" dirty="0">
                <a:latin typeface="Times New Roman" panose="02020603050405020304" charset="0"/>
                <a:cs typeface="Times New Roman" panose="02020603050405020304" charset="0"/>
              </a:rPr>
              <a:t>подразделяются</a:t>
            </a:r>
            <a:r>
              <a:rPr sz="25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25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algn="just">
              <a:lnSpc>
                <a:spcPts val="2700"/>
              </a:lnSpc>
            </a:pPr>
            <a:r>
              <a:rPr sz="250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ороговевающие</a:t>
            </a:r>
            <a:r>
              <a:rPr sz="2500" b="1" i="1" u="sng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1" i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500" b="1" i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неороговевающие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 indent="15240" algn="just">
              <a:lnSpc>
                <a:spcPct val="80000"/>
              </a:lnSpc>
              <a:spcBef>
                <a:spcPts val="600"/>
              </a:spcBef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Многослойные</a:t>
            </a:r>
            <a:r>
              <a:rPr sz="25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r>
              <a:rPr sz="25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называют</a:t>
            </a:r>
            <a:r>
              <a:rPr sz="2500" spc="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плоскими,</a:t>
            </a:r>
            <a:r>
              <a:rPr sz="25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учитывая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форму</a:t>
            </a:r>
            <a:r>
              <a:rPr sz="2500" spc="12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2500" spc="13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наружного</a:t>
            </a:r>
            <a:r>
              <a:rPr sz="2500" spc="13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слоя.</a:t>
            </a:r>
            <a:r>
              <a:rPr sz="2500" spc="125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500" spc="125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базального</a:t>
            </a:r>
            <a:r>
              <a:rPr sz="2500" spc="13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spc="-5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других</a:t>
            </a:r>
            <a:r>
              <a:rPr sz="2500" spc="5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слоев</a:t>
            </a:r>
            <a:r>
              <a:rPr sz="2500" spc="6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sz="2500" spc="5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иметь</a:t>
            </a:r>
            <a:r>
              <a:rPr sz="2500" spc="55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sz="2500" spc="5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этом</a:t>
            </a:r>
            <a:r>
              <a:rPr sz="2500" spc="45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цилиндрическую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25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неправильную</a:t>
            </a:r>
            <a:r>
              <a:rPr sz="25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форму.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74675" indent="-342900" algn="just">
              <a:lnSpc>
                <a:spcPts val="2400"/>
              </a:lnSpc>
              <a:spcBef>
                <a:spcPts val="58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Выделяют</a:t>
            </a:r>
            <a:r>
              <a:rPr sz="250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1" i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переходный</a:t>
            </a:r>
            <a:r>
              <a:rPr sz="2500" b="1" i="1" spc="-1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эпителий,</a:t>
            </a:r>
            <a:r>
              <a:rPr sz="25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строение</a:t>
            </a:r>
            <a:r>
              <a:rPr sz="25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которого меняется</a:t>
            </a:r>
            <a:r>
              <a:rPr sz="25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5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зависимости</a:t>
            </a:r>
            <a:r>
              <a:rPr sz="25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25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степени</a:t>
            </a:r>
            <a:r>
              <a:rPr sz="25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sz="25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растяжения.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9" y="4149089"/>
            <a:ext cx="7100316" cy="27089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564" y="206197"/>
            <a:ext cx="544195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imes New Roman" panose="02020603050405020304" charset="0"/>
                <a:cs typeface="Times New Roman" panose="02020603050405020304" charset="0"/>
              </a:rPr>
              <a:t>Многослойные</a:t>
            </a:r>
            <a:r>
              <a:rPr b="0" spc="-2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endParaRPr b="0"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3196" y="758316"/>
          <a:ext cx="8318500" cy="600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514"/>
                <a:gridCol w="3960495"/>
                <a:gridCol w="2180590"/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Тип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эпителия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Признаки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эпителия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/>
                          <a:cs typeface="Calibri" panose="020F0502020204030204"/>
                        </a:rPr>
                        <a:t>Локализация</a:t>
                      </a:r>
                      <a:endParaRPr sz="18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1440" marR="6286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Многослойный плоский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539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ороговевающий (эпидермис)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54965">
                        <a:lnSpc>
                          <a:spcPct val="990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состоит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из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нескольких</a:t>
                      </a:r>
                      <a:r>
                        <a:rPr sz="1600" spc="33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(5)</a:t>
                      </a:r>
                      <a:r>
                        <a:rPr sz="16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слоёв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клеток;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внутри</a:t>
                      </a:r>
                      <a:r>
                        <a:rPr sz="1600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кубических,</a:t>
                      </a:r>
                      <a:r>
                        <a:rPr sz="1600" spc="-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а</a:t>
                      </a:r>
                      <a:r>
                        <a:rPr sz="1600" spc="-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снаружи</a:t>
                      </a:r>
                      <a:r>
                        <a:rPr sz="1600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–</a:t>
                      </a:r>
                      <a:r>
                        <a:rPr sz="1600" spc="-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более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плоских,</a:t>
                      </a:r>
                      <a:r>
                        <a:rPr sz="1600" spc="-6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dirty="0">
                          <a:latin typeface="Times New Roman" panose="02020603050405020304"/>
                          <a:cs typeface="Times New Roman" panose="02020603050405020304"/>
                        </a:rPr>
                        <a:t>называемых</a:t>
                      </a:r>
                      <a:r>
                        <a:rPr sz="1600" spc="-4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600" spc="-10" dirty="0">
                          <a:latin typeface="Times New Roman" panose="02020603050405020304"/>
                          <a:cs typeface="Times New Roman" panose="02020603050405020304"/>
                        </a:rPr>
                        <a:t>чешуйками.</a:t>
                      </a: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Кожа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736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Многослойный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плоский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неороговевающий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Состоит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из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трех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клеточных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слоев: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153035" indent="25717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 panose="020F0502020204030204"/>
                        <a:buAutoNum type="arabicParenR"/>
                        <a:tabLst>
                          <a:tab pos="348615" algn="l"/>
                        </a:tabLst>
                      </a:pPr>
                      <a:r>
                        <a:rPr sz="1600" i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базальный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клетки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лежат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на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базальной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мембране,</a:t>
                      </a:r>
                      <a:r>
                        <a:rPr sz="16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делятся</a:t>
                      </a:r>
                      <a:r>
                        <a:rPr sz="16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митозом,</a:t>
                      </a:r>
                      <a:r>
                        <a:rPr sz="16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среди</a:t>
                      </a:r>
                      <a:r>
                        <a:rPr sz="16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них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стволовые</a:t>
                      </a:r>
                      <a:r>
                        <a:rPr sz="1600" spc="-9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(камбиальные)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527685" indent="2114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 panose="020F0502020204030204"/>
                        <a:buAutoNum type="arabicParenR"/>
                        <a:tabLst>
                          <a:tab pos="302895" algn="l"/>
                        </a:tabLst>
                      </a:pPr>
                      <a:r>
                        <a:rPr sz="1600" i="1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остистый</a:t>
                      </a:r>
                      <a:r>
                        <a:rPr sz="1600" i="1" spc="-2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клетки</a:t>
                      </a:r>
                      <a:r>
                        <a:rPr sz="1600" spc="30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вклиниваются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между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клеток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базального</a:t>
                      </a:r>
                      <a:r>
                        <a:rPr sz="1600" spc="-5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слоя,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имеют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цитоплазматические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отростки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виде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шипов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234950" indent="211455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 panose="020F0502020204030204"/>
                        <a:buAutoNum type="arabicParenR"/>
                        <a:tabLst>
                          <a:tab pos="302895" algn="l"/>
                        </a:tabLst>
                      </a:pPr>
                      <a:r>
                        <a:rPr sz="1600" i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поверхностный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1600" spc="3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слой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плоских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 клеток, которые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отмирают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отшелушиваются.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роговице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глаза,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 marR="17462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полости</a:t>
                      </a:r>
                      <a:r>
                        <a:rPr sz="1600" spc="-7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рта,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пищеводе,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влагалище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798320">
                <a:tc>
                  <a:txBody>
                    <a:bodyPr/>
                    <a:lstStyle/>
                    <a:p>
                      <a:pPr marL="91440" marR="8693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-2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Переходный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 panose="020F0502020204030204"/>
                          <a:cs typeface="Calibri" panose="020F0502020204030204"/>
                        </a:rPr>
                        <a:t>эпителий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09600" algn="just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Форма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этих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клеток,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в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зависимости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от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состояния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стенки</a:t>
                      </a:r>
                      <a:r>
                        <a:rPr sz="1600" spc="-6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органа,</a:t>
                      </a:r>
                      <a:r>
                        <a:rPr sz="1600" spc="-7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может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20" dirty="0">
                          <a:latin typeface="Calibri" panose="020F0502020204030204"/>
                          <a:cs typeface="Calibri" panose="020F0502020204030204"/>
                        </a:rPr>
                        <a:t>быть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грушевидной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или</a:t>
                      </a:r>
                      <a:r>
                        <a:rPr sz="1600" spc="-6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сплющенной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 marR="3263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Апикальная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часть</a:t>
                      </a:r>
                      <a:r>
                        <a:rPr sz="1600" spc="-3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этих</a:t>
                      </a:r>
                      <a:r>
                        <a:rPr sz="1600" spc="-4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клеток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содержит специфические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структуры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-</a:t>
                      </a:r>
                      <a:r>
                        <a:rPr sz="1600" spc="-2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инвагинации плазмолеммы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 и</a:t>
                      </a:r>
                      <a:r>
                        <a:rPr sz="1600" spc="-30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веретенообразные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пузырьки.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мочевыводящие</a:t>
                      </a:r>
                      <a:r>
                        <a:rPr sz="1600" spc="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пути</a:t>
                      </a:r>
                      <a:r>
                        <a:rPr sz="1600" spc="-1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50" dirty="0">
                          <a:latin typeface="Calibri" panose="020F0502020204030204"/>
                          <a:cs typeface="Calibri" panose="020F0502020204030204"/>
                        </a:rPr>
                        <a:t>- </a:t>
                      </a: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почечные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лоханки,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чашечки,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мочеточники,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 panose="020F0502020204030204"/>
                          <a:cs typeface="Calibri" panose="020F0502020204030204"/>
                        </a:rPr>
                        <a:t>мочевой</a:t>
                      </a:r>
                      <a:r>
                        <a:rPr sz="1600" spc="-45" dirty="0">
                          <a:latin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600" spc="-10" dirty="0">
                          <a:latin typeface="Calibri" panose="020F0502020204030204"/>
                          <a:cs typeface="Calibri" panose="020F0502020204030204"/>
                        </a:rPr>
                        <a:t>пузырь.</a:t>
                      </a:r>
                      <a:endParaRPr sz="16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847" y="41148"/>
            <a:ext cx="8426450" cy="6821805"/>
            <a:chOff x="307847" y="41148"/>
            <a:chExt cx="8426450" cy="682180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5" y="161542"/>
              <a:ext cx="8324088" cy="66964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47" y="41148"/>
              <a:ext cx="8340852" cy="64952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88594"/>
              <a:ext cx="8229600" cy="66694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200" y="188594"/>
              <a:ext cx="8229600" cy="6669405"/>
            </a:xfrm>
            <a:custGeom>
              <a:avLst/>
              <a:gdLst/>
              <a:ahLst/>
              <a:cxnLst/>
              <a:rect l="l" t="t" r="r" b="b"/>
              <a:pathLst>
                <a:path w="8229600" h="6669405">
                  <a:moveTo>
                    <a:pt x="0" y="6669405"/>
                  </a:moveTo>
                  <a:lnTo>
                    <a:pt x="8229600" y="666940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669405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28777"/>
            <a:ext cx="7357109" cy="7296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spcBef>
                <a:spcPts val="700"/>
              </a:spcBef>
            </a:pPr>
            <a:r>
              <a:rPr sz="26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Многослойный</a:t>
            </a:r>
            <a:r>
              <a:rPr sz="2600" spc="-6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6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плоский</a:t>
            </a:r>
            <a:r>
              <a:rPr sz="2600" spc="-4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ороговевающий</a:t>
            </a:r>
            <a:r>
              <a:rPr sz="2600" spc="-1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эпителий </a:t>
            </a:r>
            <a:r>
              <a:rPr sz="26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(эпидермис</a:t>
            </a:r>
            <a:r>
              <a:rPr sz="22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2200" spc="-11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0" dirty="0">
                <a:latin typeface="Times New Roman" panose="02020603050405020304" charset="0"/>
                <a:cs typeface="Times New Roman" panose="02020603050405020304" charset="0"/>
              </a:rPr>
              <a:t>покрывает</a:t>
            </a:r>
            <a:r>
              <a:rPr sz="2200" b="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0" dirty="0">
                <a:latin typeface="Times New Roman" panose="02020603050405020304" charset="0"/>
                <a:cs typeface="Times New Roman" panose="02020603050405020304" charset="0"/>
              </a:rPr>
              <a:t>поверхность</a:t>
            </a:r>
            <a:r>
              <a:rPr sz="2200" b="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0" spc="-20" dirty="0">
                <a:latin typeface="Times New Roman" panose="02020603050405020304" charset="0"/>
                <a:cs typeface="Times New Roman" panose="02020603050405020304" charset="0"/>
              </a:rPr>
              <a:t>кожи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845311"/>
            <a:ext cx="7847965" cy="549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375"/>
              </a:lnSpc>
              <a:spcBef>
                <a:spcPts val="95"/>
              </a:spcBef>
              <a:buFont typeface="Wingdings" panose="05000000000000000000"/>
              <a:buChar char=""/>
              <a:tabLst>
                <a:tab pos="354965" algn="l"/>
              </a:tabLst>
            </a:pPr>
            <a:r>
              <a:rPr sz="2200" b="1" dirty="0">
                <a:latin typeface="Times New Roman" panose="02020603050405020304" charset="0"/>
                <a:cs typeface="Times New Roman" panose="02020603050405020304" charset="0"/>
              </a:rPr>
              <a:t>Эпидермис</a:t>
            </a:r>
            <a:r>
              <a:rPr sz="22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dirty="0">
                <a:latin typeface="Times New Roman" panose="02020603050405020304" charset="0"/>
                <a:cs typeface="Times New Roman" panose="02020603050405020304" charset="0"/>
              </a:rPr>
              <a:t>имеет</a:t>
            </a:r>
            <a:r>
              <a:rPr sz="22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dirty="0">
                <a:latin typeface="Times New Roman" panose="02020603050405020304" charset="0"/>
                <a:cs typeface="Times New Roman" panose="02020603050405020304" charset="0"/>
              </a:rPr>
              <a:t>пять</a:t>
            </a:r>
            <a:r>
              <a:rPr sz="22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слоев: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260985" lvl="1" indent="288925">
              <a:lnSpc>
                <a:spcPct val="80000"/>
              </a:lnSpc>
              <a:spcBef>
                <a:spcPts val="265"/>
              </a:spcBef>
              <a:buClr>
                <a:srgbClr val="000000"/>
              </a:buClr>
              <a:buFont typeface="Calibri" panose="020F0502020204030204"/>
              <a:buAutoNum type="arabicParenR"/>
              <a:tabLst>
                <a:tab pos="644525" algn="l"/>
              </a:tabLst>
            </a:pPr>
            <a:r>
              <a:rPr sz="2200" b="1" i="1" u="sng" spc="-10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базальный</a:t>
            </a:r>
            <a:r>
              <a:rPr sz="2200" i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2200" i="1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составе</a:t>
            </a:r>
            <a:r>
              <a:rPr sz="2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 малодифференцированные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стволовые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эпителиоциты,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отростками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пигментные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меланоциты,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Лангерганса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(дендритные макрофаги),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 Меркеля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(механорецепторы)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644525" lvl="1" indent="-288925">
              <a:lnSpc>
                <a:spcPts val="1850"/>
              </a:lnSpc>
              <a:buClr>
                <a:srgbClr val="000000"/>
              </a:buClr>
              <a:buFont typeface="Calibri" panose="020F0502020204030204"/>
              <a:buAutoNum type="arabicParenR"/>
              <a:tabLst>
                <a:tab pos="644525" algn="l"/>
              </a:tabLst>
            </a:pPr>
            <a:r>
              <a:rPr sz="2200" b="1" i="1" u="sng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остистый</a:t>
            </a:r>
            <a:r>
              <a:rPr sz="2200" i="1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2200" i="1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строение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которого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подобно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остистому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 algn="just">
              <a:lnSpc>
                <a:spcPct val="80000"/>
              </a:lnSpc>
              <a:spcBef>
                <a:spcPts val="260"/>
              </a:spcBef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(шиповатому)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слою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неороговевающего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эпителия;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базальный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остистый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слои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вместе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формируют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ростковую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зону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эпидермиса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(зону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Мальпиги)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307975" lvl="1" indent="288925">
              <a:lnSpc>
                <a:spcPct val="80000"/>
              </a:lnSpc>
              <a:buClr>
                <a:srgbClr val="000000"/>
              </a:buClr>
              <a:buFont typeface="Calibri" panose="020F0502020204030204"/>
              <a:buAutoNum type="arabicParenR" startAt="3"/>
              <a:tabLst>
                <a:tab pos="644525" algn="l"/>
              </a:tabLst>
            </a:pPr>
            <a:r>
              <a:rPr sz="2200" b="1" i="1" u="sng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зернистый</a:t>
            </a:r>
            <a:r>
              <a:rPr sz="2200" b="1" i="1" u="sng" spc="-70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b="1" spc="-55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состоит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уплощенных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клеток,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содержащих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зерна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фибриллярного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белка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кератогиалина;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375285" lvl="1" indent="288925">
              <a:lnSpc>
                <a:spcPct val="80000"/>
              </a:lnSpc>
              <a:buClr>
                <a:srgbClr val="000000"/>
              </a:buClr>
              <a:buFont typeface="Calibri" panose="020F0502020204030204"/>
              <a:buAutoNum type="arabicParenR" startAt="3"/>
              <a:tabLst>
                <a:tab pos="644525" algn="l"/>
                <a:tab pos="2504440" algn="l"/>
              </a:tabLst>
            </a:pPr>
            <a:r>
              <a:rPr sz="2200" b="1" i="1" u="sng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блестящий</a:t>
            </a:r>
            <a:r>
              <a:rPr sz="2200" b="1" i="1" u="sng" spc="-2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гистологических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препаратах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имеет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вид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гомогенной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блестящей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полоски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благодаря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наличию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его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плоских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клетках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элеидина,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комплексе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с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кератогиалином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	участвует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образовании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рогового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белка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кератина;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28955" lvl="1" indent="-12065">
              <a:lnSpc>
                <a:spcPct val="80000"/>
              </a:lnSpc>
              <a:buAutoNum type="arabicParenR" startAt="3"/>
              <a:tabLst>
                <a:tab pos="581660" algn="l"/>
              </a:tabLst>
            </a:pPr>
            <a:r>
              <a:rPr sz="2200" u="sng" spc="-55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	 </a:t>
            </a:r>
            <a:r>
              <a:rPr sz="2200" b="1" i="1" u="sng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роговой</a:t>
            </a:r>
            <a:r>
              <a:rPr sz="2200" b="1" i="1" u="sng" spc="-55" dirty="0">
                <a:solidFill>
                  <a:srgbClr val="622422"/>
                </a:solidFill>
                <a:uFill>
                  <a:solidFill>
                    <a:srgbClr val="622422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b="1" spc="-45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состоит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роговых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чешуек,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 заполненных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кератином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пузырьками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воздуха;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внешние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чешуйки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под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влиянием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лизосомальных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ферментов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теряют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связь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между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ts val="2110"/>
              </a:lnSpc>
            </a:pP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собой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постоянно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отшелушиваются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поверхности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эпителия.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705" y="323850"/>
            <a:ext cx="4455795" cy="113347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ЖЕЛЕЗИСТЫЕ</a:t>
            </a:r>
            <a:r>
              <a:rPr sz="28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9184" y="1056132"/>
            <a:ext cx="8272780" cy="5032375"/>
            <a:chOff x="329184" y="1056132"/>
            <a:chExt cx="8272780" cy="503237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6" y="1168908"/>
              <a:ext cx="8025383" cy="49194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4" y="1056132"/>
              <a:ext cx="8272272" cy="49423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196809"/>
              <a:ext cx="7931277" cy="4824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196809"/>
              <a:ext cx="7931784" cy="4824730"/>
            </a:xfrm>
            <a:custGeom>
              <a:avLst/>
              <a:gdLst/>
              <a:ahLst/>
              <a:cxnLst/>
              <a:rect l="l" t="t" r="r" b="b"/>
              <a:pathLst>
                <a:path w="7931784" h="4824730">
                  <a:moveTo>
                    <a:pt x="0" y="4824476"/>
                  </a:moveTo>
                  <a:lnTo>
                    <a:pt x="7931277" y="4824476"/>
                  </a:lnTo>
                  <a:lnTo>
                    <a:pt x="7931277" y="0"/>
                  </a:lnTo>
                  <a:lnTo>
                    <a:pt x="0" y="0"/>
                  </a:lnTo>
                  <a:lnTo>
                    <a:pt x="0" y="4824476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7967" y="3536061"/>
              <a:ext cx="216407" cy="22250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5940" y="1141552"/>
            <a:ext cx="7774940" cy="45510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1049655" indent="-342900" algn="just">
              <a:lnSpc>
                <a:spcPts val="2400"/>
              </a:lnSpc>
              <a:spcBef>
                <a:spcPts val="67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Железистые</a:t>
            </a:r>
            <a:r>
              <a:rPr sz="25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эпителиальные</a:t>
            </a:r>
            <a:r>
              <a:rPr sz="25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ткани</a:t>
            </a:r>
            <a:r>
              <a:rPr sz="25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образованы клетками</a:t>
            </a:r>
            <a:r>
              <a:rPr sz="25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5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1" u="sng" spc="-25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гландулоцитами</a:t>
            </a:r>
            <a:r>
              <a:rPr sz="2500" spc="-25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25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высоко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algn="just">
              <a:lnSpc>
                <a:spcPts val="2420"/>
              </a:lnSpc>
            </a:pP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специализированными</a:t>
            </a:r>
            <a:r>
              <a:rPr sz="25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5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sz="25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секреции.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60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500" b="1" i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Секреция</a:t>
            </a:r>
            <a:r>
              <a:rPr sz="2500" b="1" i="1" spc="35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i="1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ключает</a:t>
            </a:r>
            <a:r>
              <a:rPr sz="2500" spc="35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процессы</a:t>
            </a:r>
            <a:r>
              <a:rPr sz="2500" spc="35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внутриклеточного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биосинтеза</a:t>
            </a:r>
            <a:r>
              <a:rPr sz="2500" spc="35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500" spc="345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выведения</a:t>
            </a:r>
            <a:r>
              <a:rPr sz="2500" spc="345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sz="2500" spc="345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пределы</a:t>
            </a:r>
            <a:r>
              <a:rPr sz="2500" spc="345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клетки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макромолекул</a:t>
            </a:r>
            <a:r>
              <a:rPr sz="2500" spc="459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500" spc="465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секретов,</a:t>
            </a:r>
            <a:r>
              <a:rPr sz="2500" spc="459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обеспечивающих разнообразные</a:t>
            </a:r>
            <a:r>
              <a:rPr sz="25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специфические</a:t>
            </a:r>
            <a:r>
              <a:rPr sz="25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sz="25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организма.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  <a:p>
            <a:pPr marL="732155" marR="5080" indent="294005" algn="just">
              <a:lnSpc>
                <a:spcPct val="80000"/>
              </a:lnSpc>
              <a:spcBef>
                <a:spcPts val="600"/>
              </a:spcBef>
            </a:pP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Химическая</a:t>
            </a:r>
            <a:r>
              <a:rPr sz="2500" spc="45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природа</a:t>
            </a:r>
            <a:r>
              <a:rPr sz="2500" spc="455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секреторных</a:t>
            </a:r>
            <a:r>
              <a:rPr sz="2500" spc="455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продуктов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различна.</a:t>
            </a:r>
            <a:r>
              <a:rPr sz="2500" spc="62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Гландулоциты</a:t>
            </a:r>
            <a:r>
              <a:rPr sz="2500" spc="229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sz="2500" spc="229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синтезировать,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накапливать</a:t>
            </a:r>
            <a:r>
              <a:rPr sz="2500" spc="3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500" spc="3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выделять</a:t>
            </a:r>
            <a:r>
              <a:rPr sz="2500" spc="3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белки</a:t>
            </a:r>
            <a:r>
              <a:rPr sz="2500" spc="3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(например,</a:t>
            </a:r>
            <a:r>
              <a:rPr sz="2500" spc="3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клетки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ацинусов</a:t>
            </a:r>
            <a:r>
              <a:rPr sz="2500" spc="525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поджелудочной</a:t>
            </a:r>
            <a:r>
              <a:rPr sz="2500" spc="515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железы),</a:t>
            </a:r>
            <a:r>
              <a:rPr sz="2500" spc="52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липиды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(надпочечники,</a:t>
            </a:r>
            <a:r>
              <a:rPr sz="2500" spc="315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сальные</a:t>
            </a:r>
            <a:r>
              <a:rPr sz="2500" spc="31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железы),</a:t>
            </a:r>
            <a:r>
              <a:rPr sz="2500" spc="320" dirty="0"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комплексы </a:t>
            </a:r>
            <a:r>
              <a:rPr sz="2500" spc="-25" dirty="0">
                <a:latin typeface="Times New Roman" panose="02020603050405020304" charset="0"/>
                <a:cs typeface="Times New Roman" panose="02020603050405020304" charset="0"/>
              </a:rPr>
              <a:t>углеводов</a:t>
            </a:r>
            <a:r>
              <a:rPr sz="25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5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белков</a:t>
            </a:r>
            <a:r>
              <a:rPr sz="25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dirty="0">
                <a:latin typeface="Times New Roman" panose="02020603050405020304" charset="0"/>
                <a:cs typeface="Times New Roman" panose="02020603050405020304" charset="0"/>
              </a:rPr>
              <a:t>(слюнные</a:t>
            </a:r>
            <a:r>
              <a:rPr sz="25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железы).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335" y="-56515"/>
            <a:ext cx="4852670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Секреторный</a:t>
            </a:r>
            <a:r>
              <a:rPr sz="3200"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20" dirty="0">
                <a:latin typeface="Times New Roman" panose="02020603050405020304" charset="0"/>
                <a:cs typeface="Times New Roman" panose="02020603050405020304" charset="0"/>
              </a:rPr>
              <a:t>цикл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380998"/>
            <a:ext cx="9153525" cy="6482080"/>
            <a:chOff x="-4762" y="380998"/>
            <a:chExt cx="9153525" cy="648208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380998"/>
              <a:ext cx="9144000" cy="476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8585"/>
              <a:ext cx="9144000" cy="64294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28585"/>
              <a:ext cx="9144000" cy="6430010"/>
            </a:xfrm>
            <a:custGeom>
              <a:avLst/>
              <a:gdLst/>
              <a:ahLst/>
              <a:cxnLst/>
              <a:rect l="l" t="t" r="r" b="b"/>
              <a:pathLst>
                <a:path w="9144000" h="6430009">
                  <a:moveTo>
                    <a:pt x="9144000" y="6429414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6429414"/>
                  </a:lnTo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8739" y="393273"/>
            <a:ext cx="8984615" cy="62534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Процесс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секреции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железистых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клетках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протекает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циклически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включает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четыре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фазы: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314960" indent="-3429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355600" algn="l"/>
                <a:tab pos="504825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Фаза</a:t>
            </a:r>
            <a:r>
              <a:rPr sz="2000" b="1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10" dirty="0">
                <a:latin typeface="Times New Roman" panose="02020603050405020304" charset="0"/>
                <a:cs typeface="Times New Roman" panose="02020603050405020304" charset="0"/>
              </a:rPr>
              <a:t>поглощения</a:t>
            </a:r>
            <a:r>
              <a:rPr sz="20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10" dirty="0">
                <a:latin typeface="Times New Roman" panose="02020603050405020304" charset="0"/>
                <a:cs typeface="Times New Roman" panose="02020603050405020304" charset="0"/>
              </a:rPr>
              <a:t>исходных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веществ</a:t>
            </a:r>
            <a:r>
              <a:rPr sz="20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 субстратов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 секреторного продукта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(аминокислоты,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моносахара,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др.)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обеспечивается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высокой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активностью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транспортных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механизмов,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связанных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плазматической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мембранной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базального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полюса</a:t>
            </a:r>
            <a:r>
              <a:rPr sz="18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клетки.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217170" indent="-342900">
              <a:lnSpc>
                <a:spcPct val="100000"/>
              </a:lnSpc>
              <a:spcBef>
                <a:spcPts val="485"/>
              </a:spcBef>
              <a:buAutoNum type="arabicPeriod"/>
              <a:tabLst>
                <a:tab pos="355600" algn="l"/>
                <a:tab pos="452755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Фаза</a:t>
            </a:r>
            <a:r>
              <a:rPr sz="20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sz="2000" b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секрета</a:t>
            </a:r>
            <a:r>
              <a:rPr sz="20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связана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деятельностью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гранулярной</a:t>
            </a:r>
            <a:r>
              <a:rPr sz="1800" i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spc="-10" dirty="0">
                <a:latin typeface="Times New Roman" panose="02020603050405020304" charset="0"/>
                <a:cs typeface="Times New Roman" panose="02020603050405020304" charset="0"/>
              </a:rPr>
              <a:t>эндоплазматической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сети</a:t>
            </a:r>
            <a:r>
              <a:rPr sz="1800" i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i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комплекса</a:t>
            </a:r>
            <a:r>
              <a:rPr sz="1800" i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spc="-30" dirty="0">
                <a:latin typeface="Times New Roman" panose="02020603050405020304" charset="0"/>
                <a:cs typeface="Times New Roman" panose="02020603050405020304" charset="0"/>
              </a:rPr>
              <a:t>Гольджи</a:t>
            </a:r>
            <a:r>
              <a:rPr sz="1800" i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белковых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секретов),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spc="-10" dirty="0">
                <a:latin typeface="Times New Roman" panose="02020603050405020304" charset="0"/>
                <a:cs typeface="Times New Roman" panose="02020603050405020304" charset="0"/>
              </a:rPr>
              <a:t>агранулярной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i="1" spc="-10" dirty="0">
                <a:latin typeface="Times New Roman" panose="02020603050405020304" charset="0"/>
                <a:cs typeface="Times New Roman" panose="02020603050405020304" charset="0"/>
              </a:rPr>
              <a:t>эндоплазматической</a:t>
            </a:r>
            <a:r>
              <a:rPr sz="1800" i="1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сети</a:t>
            </a:r>
            <a:r>
              <a:rPr sz="1800" i="1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i="1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spc="-10" dirty="0">
                <a:latin typeface="Times New Roman" panose="02020603050405020304" charset="0"/>
                <a:cs typeface="Times New Roman" panose="02020603050405020304" charset="0"/>
              </a:rPr>
              <a:t>митохондрий</a:t>
            </a:r>
            <a:r>
              <a:rPr sz="1800" i="1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(для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липидов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стероидных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веществ).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92583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Синтезированный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продукт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нередко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«дозревает»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под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воздействием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различных ферментов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комплексе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Гольджи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внутри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секреторных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гранул.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315595" indent="-342900">
              <a:lnSpc>
                <a:spcPct val="100000"/>
              </a:lnSpc>
              <a:spcBef>
                <a:spcPts val="470"/>
              </a:spcBef>
              <a:buAutoNum type="arabicPeriod" startAt="3"/>
              <a:tabLst>
                <a:tab pos="355600" algn="l"/>
                <a:tab pos="446405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Фаза</a:t>
            </a:r>
            <a:r>
              <a:rPr sz="2000" b="1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накопления</a:t>
            </a:r>
            <a:r>
              <a:rPr sz="20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секреторного</a:t>
            </a:r>
            <a:r>
              <a:rPr sz="2000" b="1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10" dirty="0">
                <a:latin typeface="Times New Roman" panose="02020603050405020304" charset="0"/>
                <a:cs typeface="Times New Roman" panose="02020603050405020304" charset="0"/>
              </a:rPr>
              <a:t>продукта</a:t>
            </a:r>
            <a:r>
              <a:rPr sz="20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обычно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проявляется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цитоплазме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гландулоцитов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нарастанием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содержания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секреторных</a:t>
            </a:r>
            <a:r>
              <a:rPr sz="1800" b="1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гранул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Секреторные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гранулы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образуются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комплексе</a:t>
            </a:r>
            <a:r>
              <a:rPr sz="1800" i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spc="-30" dirty="0">
                <a:latin typeface="Times New Roman" panose="02020603050405020304" charset="0"/>
                <a:cs typeface="Times New Roman" panose="02020603050405020304" charset="0"/>
              </a:rPr>
              <a:t>Гольджи</a:t>
            </a:r>
            <a:r>
              <a:rPr sz="1800" i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представляют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собой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мембранные</a:t>
            </a:r>
            <a:r>
              <a:rPr sz="1800" i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spc="-10" dirty="0">
                <a:latin typeface="Times New Roman" panose="02020603050405020304" charset="0"/>
                <a:cs typeface="Times New Roman" panose="02020603050405020304" charset="0"/>
              </a:rPr>
              <a:t>пузырьки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содержащие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секреторный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продукт.</a:t>
            </a:r>
            <a:r>
              <a:rPr sz="18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Скопления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гранул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располагаются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преимущественно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апикального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полюса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экзокринных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базального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клетках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эндокринных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желез.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475"/>
              </a:spcBef>
              <a:buAutoNum type="arabicPeriod" startAt="4"/>
              <a:tabLst>
                <a:tab pos="355600" algn="l"/>
                <a:tab pos="394970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Фаза</a:t>
            </a:r>
            <a:r>
              <a:rPr sz="20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10" dirty="0">
                <a:latin typeface="Times New Roman" panose="02020603050405020304" charset="0"/>
                <a:cs typeface="Times New Roman" panose="02020603050405020304" charset="0"/>
              </a:rPr>
              <a:t>выведения</a:t>
            </a:r>
            <a:r>
              <a:rPr sz="2000" b="1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секрета</a:t>
            </a:r>
            <a:r>
              <a:rPr sz="20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может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осуществляться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несколькими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механизмами. Наиболее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часто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экзоцитоз</a:t>
            </a:r>
            <a:r>
              <a:rPr sz="1800" b="1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содержимого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секреторных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гранул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путём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слияния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мембраны</a:t>
            </a:r>
            <a:r>
              <a:rPr sz="1800" spc="3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гранул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плазмолеммой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выделения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секрета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пределы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клетки.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Некоторые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секреты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(например,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стероидные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тиреоидные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гормоны)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выделяются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путём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диффузии.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275" y="162560"/>
            <a:ext cx="467995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2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808" y="524255"/>
            <a:ext cx="8365490" cy="6212205"/>
            <a:chOff x="368808" y="524255"/>
            <a:chExt cx="8365490" cy="621220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6" y="592834"/>
              <a:ext cx="8324088" cy="61432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524255"/>
              <a:ext cx="8164068" cy="5980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620725"/>
              <a:ext cx="8229600" cy="60486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620725"/>
              <a:ext cx="8229600" cy="6049010"/>
            </a:xfrm>
            <a:custGeom>
              <a:avLst/>
              <a:gdLst/>
              <a:ahLst/>
              <a:cxnLst/>
              <a:rect l="l" t="t" r="r" b="b"/>
              <a:pathLst>
                <a:path w="8229600" h="6049009">
                  <a:moveTo>
                    <a:pt x="0" y="6048629"/>
                  </a:moveTo>
                  <a:lnTo>
                    <a:pt x="8229600" y="604862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04862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5940" y="589915"/>
            <a:ext cx="7775575" cy="558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  <a:tabLst>
                <a:tab pos="4599940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зависимости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учета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различных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признаков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железы</a:t>
            </a:r>
            <a:r>
              <a:rPr sz="18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подразделяются: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22860" indent="-342900">
              <a:lnSpc>
                <a:spcPct val="80000"/>
              </a:lnSpc>
              <a:spcBef>
                <a:spcPts val="465"/>
              </a:spcBef>
              <a:buAutoNum type="arabicPeriod"/>
              <a:tabLst>
                <a:tab pos="355600" algn="l"/>
                <a:tab pos="457200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числу</a:t>
            </a:r>
            <a:r>
              <a:rPr sz="2000" b="1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одноклеточные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например,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бокаловидные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клетки,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диффузной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эндокринной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системы)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многоклеточные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(большинство желез);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7620" indent="-342900">
              <a:lnSpc>
                <a:spcPct val="80000"/>
              </a:lnSpc>
              <a:spcBef>
                <a:spcPts val="465"/>
              </a:spcBef>
              <a:buAutoNum type="arabicPeriod"/>
              <a:tabLst>
                <a:tab pos="355600" algn="l"/>
                <a:tab pos="399415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уровню</a:t>
            </a:r>
            <a:r>
              <a:rPr sz="20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входящие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состав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качестве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их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компонентов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(например,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островков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Лангерганса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поджелудочной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железе,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слизистых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оболочек)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являющиеся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самостоятельными анатомическими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органами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(печень,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щитовидная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железа,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крупные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слюнные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др.).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22860" indent="-342900">
              <a:lnSpc>
                <a:spcPct val="80000"/>
              </a:lnSpc>
              <a:spcBef>
                <a:spcPts val="465"/>
              </a:spcBef>
              <a:buAutoNum type="arabicPeriod"/>
              <a:tabLst>
                <a:tab pos="355600" algn="l"/>
                <a:tab pos="452755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направлению</a:t>
            </a:r>
            <a:r>
              <a:rPr sz="2000" b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выведения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секрета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эндокринные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выделяющие секреторные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продукты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гормоны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кровь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экзокринные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выделяющие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секрет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просвет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внутренних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поверхность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тела.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15875" indent="-342900">
              <a:lnSpc>
                <a:spcPct val="80000"/>
              </a:lnSpc>
              <a:spcBef>
                <a:spcPts val="470"/>
              </a:spcBef>
              <a:buAutoNum type="arabicPeriod"/>
              <a:tabLst>
                <a:tab pos="355600" algn="l"/>
                <a:tab pos="399415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b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способу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выведения</a:t>
            </a:r>
            <a:r>
              <a:rPr sz="2000" b="1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секрета</a:t>
            </a:r>
            <a:r>
              <a:rPr sz="2000" b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мерокриновые</a:t>
            </a:r>
            <a:r>
              <a:rPr sz="1800" b="1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(без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нарушения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структуры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клетки,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путём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экзоцитоза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диффузии),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апокриновые</a:t>
            </a:r>
            <a:r>
              <a:rPr sz="1800" b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(с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отделением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секрет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части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апикальной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цитоплазмы)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голокриновые</a:t>
            </a:r>
            <a:r>
              <a:rPr sz="1800" b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(с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полным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разрушением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выделением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фрагментов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секрет).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В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организме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человека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большинство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относится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мерокриновым;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апокриновых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немного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(часть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потовых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молочных),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голокриновым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относятся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только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сальные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железы.</a:t>
            </a:r>
            <a:r>
              <a:rPr sz="18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клетках</a:t>
            </a:r>
            <a:r>
              <a:rPr sz="18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некоторых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(например,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в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молочной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железе)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выведение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секрета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осуществляется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одновременно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по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апокриновому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мерокриновому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типу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секреции.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 indent="-342900">
              <a:lnSpc>
                <a:spcPct val="81000"/>
              </a:lnSpc>
              <a:spcBef>
                <a:spcPts val="455"/>
              </a:spcBef>
              <a:buAutoNum type="arabicPeriod"/>
              <a:tabLst>
                <a:tab pos="355600" algn="l"/>
                <a:tab pos="394970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химическому</a:t>
            </a:r>
            <a:r>
              <a:rPr sz="20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составу</a:t>
            </a:r>
            <a:r>
              <a:rPr sz="20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latin typeface="Times New Roman" panose="02020603050405020304" charset="0"/>
                <a:cs typeface="Times New Roman" panose="02020603050405020304" charset="0"/>
              </a:rPr>
              <a:t>секрета</a:t>
            </a:r>
            <a:r>
              <a:rPr sz="20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белковые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(серозные),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слизистые,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смешанные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(белково-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слизистые),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липидные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др.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1329" y="260730"/>
            <a:ext cx="3100070" cy="781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2500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spc="-1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00" y="680021"/>
            <a:ext cx="8255000" cy="5459095"/>
            <a:chOff x="444500" y="680021"/>
            <a:chExt cx="8255000" cy="5459095"/>
          </a:xfrm>
        </p:grpSpPr>
        <p:sp>
          <p:nvSpPr>
            <p:cNvPr id="4" name="object 4"/>
            <p:cNvSpPr/>
            <p:nvPr/>
          </p:nvSpPr>
          <p:spPr>
            <a:xfrm>
              <a:off x="457200" y="692721"/>
              <a:ext cx="8229600" cy="5433695"/>
            </a:xfrm>
            <a:custGeom>
              <a:avLst/>
              <a:gdLst/>
              <a:ahLst/>
              <a:cxnLst/>
              <a:rect l="l" t="t" r="r" b="b"/>
              <a:pathLst>
                <a:path w="8229600" h="5433695">
                  <a:moveTo>
                    <a:pt x="8229600" y="0"/>
                  </a:moveTo>
                  <a:lnTo>
                    <a:pt x="0" y="0"/>
                  </a:lnTo>
                  <a:lnTo>
                    <a:pt x="0" y="5433441"/>
                  </a:lnTo>
                  <a:lnTo>
                    <a:pt x="8229600" y="5433441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200" y="692721"/>
              <a:ext cx="8229600" cy="5433695"/>
            </a:xfrm>
            <a:custGeom>
              <a:avLst/>
              <a:gdLst/>
              <a:ahLst/>
              <a:cxnLst/>
              <a:rect l="l" t="t" r="r" b="b"/>
              <a:pathLst>
                <a:path w="8229600" h="5433695">
                  <a:moveTo>
                    <a:pt x="0" y="5433441"/>
                  </a:moveTo>
                  <a:lnTo>
                    <a:pt x="8229600" y="543344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433441"/>
                  </a:lnTo>
                  <a:close/>
                </a:path>
              </a:pathLst>
            </a:custGeom>
            <a:ln w="25400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5940" y="648080"/>
            <a:ext cx="8041640" cy="48825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85725" indent="-342900">
              <a:lnSpc>
                <a:spcPct val="80000"/>
              </a:lnSpc>
              <a:spcBef>
                <a:spcPts val="62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100" b="1" spc="-10" dirty="0">
                <a:latin typeface="Times New Roman" panose="02020603050405020304" charset="0"/>
                <a:cs typeface="Times New Roman" panose="02020603050405020304" charset="0"/>
              </a:rPr>
              <a:t>Эндокринные</a:t>
            </a:r>
            <a:r>
              <a:rPr sz="2100" b="1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100" b="1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r>
              <a:rPr sz="2100" b="1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r>
              <a:rPr sz="22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внутренней</a:t>
            </a:r>
            <a:r>
              <a:rPr sz="220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секреции)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вырабатывают</a:t>
            </a:r>
            <a:r>
              <a:rPr sz="2200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гормоны,</a:t>
            </a:r>
            <a:r>
              <a:rPr sz="22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sz="22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выделяют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непосредственно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в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кровь.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448310" indent="-342900">
              <a:lnSpc>
                <a:spcPct val="80000"/>
              </a:lnSpc>
              <a:spcBef>
                <a:spcPts val="53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200" b="1" spc="-2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Гормоны</a:t>
            </a:r>
            <a:r>
              <a:rPr sz="2200" b="1" spc="-4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высокой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биологической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активностью, циркулируют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крови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низких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концентрациях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регулируют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ts val="1850"/>
              </a:lnSpc>
            </a:pP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рост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деятельность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2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различных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u="sng" spc="-25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клеток-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мишеней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обладающих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специфическими</a:t>
            </a:r>
            <a:r>
              <a:rPr sz="22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рецепторами</a:t>
            </a:r>
            <a:r>
              <a:rPr sz="2200" u="sng" spc="-35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2200" u="sng" spc="-5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гормонам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194945" indent="-342900">
              <a:lnSpc>
                <a:spcPct val="80000"/>
              </a:lnSpc>
              <a:spcBef>
                <a:spcPts val="52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Эндокринные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обладают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обильной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сетью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кровеносных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капилляров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особого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строения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повышенной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проницаемостью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стенок,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выводные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протоки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эндокринных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железах отсутствуют.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ts val="2375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Эндокринное</a:t>
            </a:r>
            <a:r>
              <a:rPr sz="2200" b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воздействие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дистантным,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94615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опосредованное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переносом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гормоном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кровью.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Вещества, выделяемые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клетками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диффузной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эндокринной</a:t>
            </a:r>
            <a:r>
              <a:rPr sz="22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системы,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обычно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действуют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близлежащие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иного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типа,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это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так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называемое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паракринное</a:t>
            </a:r>
            <a:r>
              <a:rPr sz="2200" b="1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воздействие,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которое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отличие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от </a:t>
            </a:r>
            <a:r>
              <a:rPr sz="22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дистантного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эндокринного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воздействия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является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локальным</a:t>
            </a:r>
            <a:r>
              <a:rPr sz="2200" u="sng" spc="-8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170129"/>
            <a:ext cx="7144308" cy="579120"/>
          </a:xfrm>
          <a:prstGeom prst="rect">
            <a:avLst/>
          </a:prstGeom>
        </p:spPr>
        <p:txBody>
          <a:bodyPr vert="horz" wrap="square" lIns="0" tIns="148717" rIns="0" bIns="0" rtlCol="0">
            <a:spAutoFit/>
          </a:bodyPr>
          <a:lstStyle/>
          <a:p>
            <a:pPr marL="184785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28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0623" y="931163"/>
            <a:ext cx="8510270" cy="4762500"/>
            <a:chOff x="420623" y="931163"/>
            <a:chExt cx="8510270" cy="47625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2251" y="1025651"/>
              <a:ext cx="8324088" cy="4620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623" y="931163"/>
              <a:ext cx="8510016" cy="4762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46" y="1052702"/>
              <a:ext cx="8229600" cy="452602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9546" y="1052702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026"/>
                  </a:moveTo>
                  <a:lnTo>
                    <a:pt x="8229600" y="452602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952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18540" y="1008379"/>
            <a:ext cx="8047990" cy="444563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4965" marR="19050" indent="-342900">
              <a:lnSpc>
                <a:spcPts val="2110"/>
              </a:lnSpc>
              <a:spcBef>
                <a:spcPts val="60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Экзокринные</a:t>
            </a:r>
            <a:r>
              <a:rPr sz="2200" b="1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r>
              <a:rPr sz="2200" b="1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вырабатывают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различные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химической природе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функциональному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значению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секреты,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>
              <a:lnSpc>
                <a:spcPts val="1870"/>
              </a:lnSpc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выделяющиеся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полости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или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поверхность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кожи.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>
              <a:lnSpc>
                <a:spcPts val="2375"/>
              </a:lnSpc>
            </a:pP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экзокринных</a:t>
            </a:r>
            <a:r>
              <a:rPr sz="22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железах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выделяют: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1557655" lvl="1" indent="-528955">
              <a:lnSpc>
                <a:spcPct val="100000"/>
              </a:lnSpc>
              <a:buAutoNum type="arabicPeriod"/>
              <a:tabLst>
                <a:tab pos="1557655" algn="l"/>
              </a:tabLst>
            </a:pP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концевые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(секреторные)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отделы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1557655" lvl="1" indent="-528955">
              <a:lnSpc>
                <a:spcPct val="100000"/>
              </a:lnSpc>
              <a:buAutoNum type="arabicPeriod"/>
              <a:tabLst>
                <a:tab pos="1557655" algn="l"/>
              </a:tabLst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выводные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протоки</a:t>
            </a: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ts val="2375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Концевые</a:t>
            </a:r>
            <a:r>
              <a:rPr sz="22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(секреторные)</a:t>
            </a:r>
            <a:r>
              <a:rPr sz="2200" b="1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spc="-20" dirty="0">
                <a:latin typeface="Times New Roman" panose="02020603050405020304" charset="0"/>
                <a:cs typeface="Times New Roman" panose="02020603050405020304" charset="0"/>
              </a:rPr>
              <a:t>отделы</a:t>
            </a:r>
            <a:r>
              <a:rPr sz="2200" b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состоят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железистых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клеток,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>
              <a:lnSpc>
                <a:spcPts val="2375"/>
              </a:lnSpc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sz="22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продуцируют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секрет.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marR="5080" indent="-342900">
              <a:lnSpc>
                <a:spcPct val="80000"/>
              </a:lnSpc>
              <a:spcBef>
                <a:spcPts val="530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2200" b="1" spc="-10" dirty="0">
                <a:latin typeface="Times New Roman" panose="02020603050405020304" charset="0"/>
                <a:cs typeface="Times New Roman" panose="02020603050405020304" charset="0"/>
              </a:rPr>
              <a:t>Выводные</a:t>
            </a:r>
            <a:r>
              <a:rPr sz="22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dirty="0">
                <a:latin typeface="Times New Roman" panose="02020603050405020304" charset="0"/>
                <a:cs typeface="Times New Roman" panose="02020603050405020304" charset="0"/>
              </a:rPr>
              <a:t>протоки</a:t>
            </a:r>
            <a:r>
              <a:rPr sz="2200" b="1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связывают</a:t>
            </a:r>
            <a:r>
              <a:rPr sz="22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концевые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5" dirty="0">
                <a:latin typeface="Times New Roman" panose="02020603050405020304" charset="0"/>
                <a:cs typeface="Times New Roman" panose="02020603050405020304" charset="0"/>
              </a:rPr>
              <a:t>отделы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покровными эпителиями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обеспечивают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выделение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секреторного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продукта.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>
              <a:lnSpc>
                <a:spcPts val="1850"/>
              </a:lnSpc>
            </a:pP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выводных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протоков,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правило,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обладают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>
              <a:lnSpc>
                <a:spcPts val="2115"/>
              </a:lnSpc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секреторной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функцией,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хотя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влиять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конечный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состав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marR="886460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выводимого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секрета,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изменяя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0" dirty="0">
                <a:latin typeface="Times New Roman" panose="02020603050405020304" charset="0"/>
                <a:cs typeface="Times New Roman" panose="02020603050405020304" charset="0"/>
              </a:rPr>
              <a:t>содержание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ионов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0" dirty="0">
                <a:latin typeface="Times New Roman" panose="02020603050405020304" charset="0"/>
                <a:cs typeface="Times New Roman" panose="02020603050405020304" charset="0"/>
              </a:rPr>
              <a:t>воды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(например,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слюнных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потовых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железах).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1091" y="48260"/>
            <a:ext cx="2801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imes New Roman" panose="02020603050405020304" charset="0"/>
                <a:cs typeface="Times New Roman" panose="02020603050405020304" charset="0"/>
              </a:rPr>
              <a:t>План</a:t>
            </a:r>
            <a:r>
              <a:rPr b="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лекции</a:t>
            </a:r>
            <a:endParaRPr b="0"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76350"/>
            <a:ext cx="7950834" cy="3953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3835" indent="-342900">
              <a:lnSpc>
                <a:spcPct val="100000"/>
              </a:lnSpc>
              <a:spcBef>
                <a:spcPts val="105"/>
              </a:spcBef>
              <a:buSzPct val="98000"/>
              <a:buAutoNum type="arabicPeriod"/>
              <a:tabLst>
                <a:tab pos="355600" algn="l"/>
                <a:tab pos="412750" algn="l"/>
              </a:tabLst>
            </a:pPr>
            <a:r>
              <a:rPr sz="3200" dirty="0">
                <a:latin typeface="Calibri" panose="020F0502020204030204"/>
                <a:cs typeface="Calibri" panose="020F0502020204030204"/>
              </a:rPr>
              <a:t>	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Общие</a:t>
            </a:r>
            <a:r>
              <a:rPr sz="3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принципы</a:t>
            </a:r>
            <a:r>
              <a:rPr sz="3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строения</a:t>
            </a:r>
            <a:r>
              <a:rPr sz="3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5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функционирования</a:t>
            </a:r>
            <a:r>
              <a:rPr sz="32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эпителиальных</a:t>
            </a:r>
            <a:r>
              <a:rPr sz="32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13385" indent="-400685">
              <a:lnSpc>
                <a:spcPct val="100000"/>
              </a:lnSpc>
              <a:spcBef>
                <a:spcPts val="770"/>
              </a:spcBef>
              <a:buSzPct val="98000"/>
              <a:buAutoNum type="arabicPeriod"/>
              <a:tabLst>
                <a:tab pos="412750" algn="l"/>
              </a:tabLst>
            </a:pP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3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эпителиальных</a:t>
            </a:r>
            <a:r>
              <a:rPr sz="32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13385" indent="-400685">
              <a:lnSpc>
                <a:spcPct val="100000"/>
              </a:lnSpc>
              <a:spcBef>
                <a:spcPts val="765"/>
              </a:spcBef>
              <a:buSzPct val="98000"/>
              <a:buAutoNum type="arabicPeriod"/>
              <a:tabLst>
                <a:tab pos="412750" algn="l"/>
              </a:tabLst>
            </a:pP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Железистые</a:t>
            </a:r>
            <a:r>
              <a:rPr sz="3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r>
              <a:rPr sz="3200" spc="-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318770" indent="-317500">
              <a:lnSpc>
                <a:spcPct val="100000"/>
              </a:lnSpc>
              <a:spcBef>
                <a:spcPts val="770"/>
              </a:spcBef>
              <a:buSzPct val="98000"/>
              <a:buAutoNum type="arabicPeriod"/>
              <a:tabLst>
                <a:tab pos="318770" algn="l"/>
              </a:tabLst>
            </a:pP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Строение</a:t>
            </a:r>
            <a:r>
              <a:rPr sz="3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3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sz="3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базальной</a:t>
            </a:r>
            <a:r>
              <a:rPr sz="3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мембраны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13385" indent="-400685">
              <a:lnSpc>
                <a:spcPct val="100000"/>
              </a:lnSpc>
              <a:spcBef>
                <a:spcPts val="770"/>
              </a:spcBef>
              <a:buSzPct val="98000"/>
              <a:buAutoNum type="arabicPeriod"/>
              <a:tabLst>
                <a:tab pos="412750" algn="l"/>
              </a:tabLst>
            </a:pP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Межклеточные</a:t>
            </a:r>
            <a:r>
              <a:rPr sz="32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взаимодействия</a:t>
            </a:r>
            <a:r>
              <a:rPr sz="3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(контакты)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13385" indent="-400685">
              <a:lnSpc>
                <a:spcPct val="100000"/>
              </a:lnSpc>
              <a:spcBef>
                <a:spcPts val="770"/>
              </a:spcBef>
              <a:buSzPct val="98000"/>
              <a:buAutoNum type="arabicPeriod"/>
              <a:tabLst>
                <a:tab pos="412750" algn="l"/>
              </a:tabLst>
            </a:pP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Эпидермис</a:t>
            </a:r>
            <a:r>
              <a:rPr sz="320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3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dirty="0">
                <a:latin typeface="Times New Roman" panose="02020603050405020304" charset="0"/>
                <a:cs typeface="Times New Roman" panose="02020603050405020304" charset="0"/>
              </a:rPr>
              <a:t>многодифферонная</a:t>
            </a:r>
            <a:r>
              <a:rPr sz="3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система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295" y="461645"/>
            <a:ext cx="6489065" cy="690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4400" spc="-1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4400" spc="-10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endParaRPr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11555" y="1556854"/>
            <a:ext cx="8136890" cy="4824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170129"/>
            <a:ext cx="7144308" cy="643890"/>
          </a:xfrm>
          <a:prstGeom prst="rect">
            <a:avLst/>
          </a:prstGeom>
        </p:spPr>
        <p:txBody>
          <a:bodyPr vert="horz" wrap="square" lIns="0" tIns="152069" rIns="0" bIns="0" rtlCol="0">
            <a:spAutoFit/>
          </a:bodyPr>
          <a:lstStyle/>
          <a:p>
            <a:pPr marL="164084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Экзокринные</a:t>
            </a:r>
            <a:r>
              <a:rPr sz="32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spc="-10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endParaRPr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3943" y="1115567"/>
            <a:ext cx="8608060" cy="5166360"/>
            <a:chOff x="313943" y="1115567"/>
            <a:chExt cx="8608060" cy="51663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5" y="1242059"/>
              <a:ext cx="8324088" cy="49514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43" y="1115567"/>
              <a:ext cx="8607552" cy="5166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1268793"/>
              <a:ext cx="8229600" cy="485736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1268793"/>
              <a:ext cx="8229600" cy="4857750"/>
            </a:xfrm>
            <a:custGeom>
              <a:avLst/>
              <a:gdLst/>
              <a:ahLst/>
              <a:cxnLst/>
              <a:rect l="l" t="t" r="r" b="b"/>
              <a:pathLst>
                <a:path w="8229600" h="4857750">
                  <a:moveTo>
                    <a:pt x="0" y="4857369"/>
                  </a:moveTo>
                  <a:lnTo>
                    <a:pt x="8229600" y="4857369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57369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39" y="2804922"/>
              <a:ext cx="228600" cy="2392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39" y="3874769"/>
              <a:ext cx="228600" cy="2392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39" y="4615433"/>
              <a:ext cx="228600" cy="23926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5940" y="1206246"/>
            <a:ext cx="8072755" cy="474662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Tahoma" panose="020B0604030504040204"/>
              <a:buChar char="•"/>
              <a:tabLst>
                <a:tab pos="355600" algn="l"/>
                <a:tab pos="356870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	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Морфологическая</a:t>
            </a:r>
            <a:r>
              <a:rPr sz="2700" b="1" spc="6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2700" b="1" spc="61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700" b="1" spc="-10" dirty="0">
                <a:latin typeface="Times New Roman" panose="02020603050405020304" charset="0"/>
                <a:cs typeface="Times New Roman" panose="02020603050405020304" charset="0"/>
              </a:rPr>
              <a:t>экзокринных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желез</a:t>
            </a:r>
            <a:r>
              <a:rPr sz="2700" b="1" spc="48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основана</a:t>
            </a:r>
            <a:r>
              <a:rPr sz="2700" spc="484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700" spc="49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структурных</a:t>
            </a:r>
            <a:r>
              <a:rPr sz="2700" spc="484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признаках</a:t>
            </a:r>
            <a:r>
              <a:rPr sz="2700" spc="484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700" spc="-25" dirty="0">
                <a:latin typeface="Times New Roman" panose="02020603050405020304" charset="0"/>
                <a:cs typeface="Times New Roman" panose="02020603050405020304" charset="0"/>
              </a:rPr>
              <a:t>их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концевых</a:t>
            </a:r>
            <a:r>
              <a:rPr sz="27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25" dirty="0">
                <a:latin typeface="Times New Roman" panose="02020603050405020304" charset="0"/>
                <a:cs typeface="Times New Roman" panose="02020603050405020304" charset="0"/>
              </a:rPr>
              <a:t>отделов</a:t>
            </a:r>
            <a:r>
              <a:rPr sz="27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7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выводных</a:t>
            </a:r>
            <a:r>
              <a:rPr sz="27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протоков.</a:t>
            </a:r>
            <a:endParaRPr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2383790" lvl="1" indent="-420370" algn="just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"/>
              <a:tabLst>
                <a:tab pos="2383790" algn="l"/>
              </a:tabLst>
            </a:pP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Железы</a:t>
            </a:r>
            <a:r>
              <a:rPr sz="270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подразделяются:</a:t>
            </a:r>
            <a:endParaRPr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1003935" indent="77470" algn="just">
              <a:lnSpc>
                <a:spcPct val="80000"/>
              </a:lnSpc>
              <a:spcBef>
                <a:spcPts val="645"/>
              </a:spcBef>
            </a:pP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700" b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форме</a:t>
            </a:r>
            <a:r>
              <a:rPr sz="27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концевых</a:t>
            </a:r>
            <a:r>
              <a:rPr sz="2700" b="1" spc="-25" dirty="0">
                <a:latin typeface="Times New Roman" panose="02020603050405020304" charset="0"/>
                <a:cs typeface="Times New Roman" panose="02020603050405020304" charset="0"/>
              </a:rPr>
              <a:t> отделов</a:t>
            </a:r>
            <a:r>
              <a:rPr sz="2700" b="1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7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7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трубчатые,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альвеолярные</a:t>
            </a:r>
            <a:r>
              <a:rPr sz="27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(сферические)</a:t>
            </a:r>
            <a:r>
              <a:rPr sz="27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7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альвеолярно-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трубчатые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;</a:t>
            </a:r>
            <a:endParaRPr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2130425">
              <a:lnSpc>
                <a:spcPts val="2590"/>
              </a:lnSpc>
              <a:spcBef>
                <a:spcPts val="630"/>
              </a:spcBef>
            </a:pP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700" b="1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ветвлению</a:t>
            </a:r>
            <a:r>
              <a:rPr sz="2700" b="1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концевых</a:t>
            </a:r>
            <a:r>
              <a:rPr sz="2700" b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spc="-25" dirty="0">
                <a:latin typeface="Times New Roman" panose="02020603050405020304" charset="0"/>
                <a:cs typeface="Times New Roman" panose="02020603050405020304" charset="0"/>
              </a:rPr>
              <a:t>отделов</a:t>
            </a:r>
            <a:r>
              <a:rPr sz="2700" b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7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25" dirty="0">
                <a:latin typeface="Times New Roman" panose="02020603050405020304" charset="0"/>
                <a:cs typeface="Times New Roman" panose="02020603050405020304" charset="0"/>
              </a:rPr>
              <a:t>на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неразветвленные</a:t>
            </a:r>
            <a:r>
              <a:rPr sz="2700" u="sng" spc="-9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700" u="sng" spc="-55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разветвленные.</a:t>
            </a:r>
            <a:endParaRPr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105410">
              <a:lnSpc>
                <a:spcPct val="80000"/>
              </a:lnSpc>
              <a:spcBef>
                <a:spcPts val="675"/>
              </a:spcBef>
            </a:pP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7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ветвлению</a:t>
            </a:r>
            <a:r>
              <a:rPr sz="2700" b="1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spc="-10" dirty="0">
                <a:latin typeface="Times New Roman" panose="02020603050405020304" charset="0"/>
                <a:cs typeface="Times New Roman" panose="02020603050405020304" charset="0"/>
              </a:rPr>
              <a:t>выводных</a:t>
            </a:r>
            <a:r>
              <a:rPr sz="2700" b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протоков</a:t>
            </a:r>
            <a:r>
              <a:rPr sz="2700" b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b="1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700" b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7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простые</a:t>
            </a:r>
            <a:r>
              <a:rPr sz="27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7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50" dirty="0">
                <a:latin typeface="Times New Roman" panose="02020603050405020304" charset="0"/>
                <a:cs typeface="Times New Roman" panose="02020603050405020304" charset="0"/>
              </a:rPr>
              <a:t>с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неразветвленным</a:t>
            </a:r>
            <a:r>
              <a:rPr sz="27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протоком</a:t>
            </a:r>
            <a:r>
              <a:rPr sz="27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7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сложные</a:t>
            </a:r>
            <a:r>
              <a:rPr sz="27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7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5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endParaRPr sz="27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ts val="2590"/>
              </a:lnSpc>
            </a:pPr>
            <a:r>
              <a:rPr sz="2700" dirty="0">
                <a:latin typeface="Times New Roman" panose="02020603050405020304" charset="0"/>
                <a:cs typeface="Times New Roman" panose="02020603050405020304" charset="0"/>
              </a:rPr>
              <a:t>разветвленными</a:t>
            </a:r>
            <a:r>
              <a:rPr sz="27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700" spc="-10" dirty="0">
                <a:latin typeface="Times New Roman" panose="02020603050405020304" charset="0"/>
                <a:cs typeface="Times New Roman" panose="02020603050405020304" charset="0"/>
              </a:rPr>
              <a:t>протоками.</a:t>
            </a:r>
            <a:endParaRPr sz="27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0711" y="-23926"/>
            <a:ext cx="459613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imes New Roman" panose="02020603050405020304" charset="0"/>
                <a:cs typeface="Times New Roman" panose="02020603050405020304" charset="0"/>
              </a:rPr>
              <a:t>Базальная</a:t>
            </a:r>
            <a:r>
              <a:rPr b="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мембрана</a:t>
            </a:r>
            <a:endParaRPr b="0"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762" y="573022"/>
            <a:ext cx="9011920" cy="6290310"/>
            <a:chOff x="-4762" y="573022"/>
            <a:chExt cx="9011920" cy="629031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592834"/>
              <a:ext cx="8939784" cy="62651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3022"/>
              <a:ext cx="9006840" cy="6224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0648"/>
              <a:ext cx="8892540" cy="62373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0648"/>
              <a:ext cx="8892540" cy="6237605"/>
            </a:xfrm>
            <a:custGeom>
              <a:avLst/>
              <a:gdLst/>
              <a:ahLst/>
              <a:cxnLst/>
              <a:rect l="l" t="t" r="r" b="b"/>
              <a:pathLst>
                <a:path w="8892540" h="6237605">
                  <a:moveTo>
                    <a:pt x="0" y="6237351"/>
                  </a:moveTo>
                  <a:lnTo>
                    <a:pt x="8892540" y="6237351"/>
                  </a:lnTo>
                  <a:lnTo>
                    <a:pt x="8892540" y="0"/>
                  </a:lnTo>
                  <a:lnTo>
                    <a:pt x="0" y="0"/>
                  </a:lnTo>
                  <a:lnTo>
                    <a:pt x="0" y="6237351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8739" y="638683"/>
            <a:ext cx="8708390" cy="605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5400" indent="-342900" algn="just">
              <a:lnSpc>
                <a:spcPct val="100000"/>
              </a:lnSpc>
              <a:spcBef>
                <a:spcPts val="10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располагаются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базальных</a:t>
            </a:r>
            <a:r>
              <a:rPr sz="1800" i="1" spc="-5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мембранах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которые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образуются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результате деятельности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эпителия,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так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подлежащей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соединительной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ткани.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 algn="just">
              <a:lnSpc>
                <a:spcPct val="100000"/>
              </a:lnSpc>
              <a:spcBef>
                <a:spcPts val="430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Базальная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мембрана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имеет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толщину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около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мкм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состоит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подэпителиальной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algn="just">
              <a:lnSpc>
                <a:spcPct val="100000"/>
              </a:lnSpc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светлой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пластинки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толщиной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20-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40нм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темной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пластинки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толщиной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20-60нм.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82550" indent="-342900" algn="just">
              <a:lnSpc>
                <a:spcPct val="100000"/>
              </a:lnSpc>
              <a:spcBef>
                <a:spcPts val="43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Светлая</a:t>
            </a:r>
            <a:r>
              <a:rPr sz="18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пластинка</a:t>
            </a:r>
            <a:r>
              <a:rPr sz="18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включает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аморфное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вещество,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относительно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бедное</a:t>
            </a:r>
            <a:r>
              <a:rPr sz="18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белками,</a:t>
            </a:r>
            <a:r>
              <a:rPr sz="18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но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богатое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ионами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Са.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Темная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пластинка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имеет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богатый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белками</a:t>
            </a:r>
            <a:r>
              <a:rPr sz="18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аморфный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матрикс,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в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который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впаяны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фибриллярные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структуры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(коллаген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IV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типа),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обеспечивающие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86360" algn="just">
              <a:lnSpc>
                <a:spcPct val="100000"/>
              </a:lnSpc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механическую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прочность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мембраны.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ее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аморфном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веществе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содержатся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сложные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белки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spc="-10" dirty="0">
                <a:latin typeface="Times New Roman" panose="02020603050405020304" charset="0"/>
                <a:cs typeface="Times New Roman" panose="02020603050405020304" charset="0"/>
              </a:rPr>
              <a:t>гликопротеины,</a:t>
            </a:r>
            <a:r>
              <a:rPr sz="1800" b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spc="-10" dirty="0">
                <a:latin typeface="Times New Roman" panose="02020603050405020304" charset="0"/>
                <a:cs typeface="Times New Roman" panose="02020603050405020304" charset="0"/>
              </a:rPr>
              <a:t>протеогликаны</a:t>
            </a:r>
            <a:r>
              <a:rPr sz="1800" b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углеводы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spc="-10" dirty="0">
                <a:latin typeface="Times New Roman" panose="02020603050405020304" charset="0"/>
                <a:cs typeface="Times New Roman" panose="02020603050405020304" charset="0"/>
              </a:rPr>
              <a:t>гликозаминогликаны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23495" indent="-342900">
              <a:lnSpc>
                <a:spcPct val="100000"/>
              </a:lnSpc>
              <a:spcBef>
                <a:spcPts val="43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b="1" spc="-2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Гликопротеины</a:t>
            </a:r>
            <a:r>
              <a:rPr sz="1800" b="1" spc="-5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фибронектин</a:t>
            </a:r>
            <a:r>
              <a:rPr sz="1800" i="1" u="sng" spc="-30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ламинин</a:t>
            </a:r>
            <a:r>
              <a:rPr sz="1800" i="1" u="sng" spc="-45" dirty="0">
                <a:uFill>
                  <a:solidFill>
                    <a:srgbClr val="0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i="1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800" i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выполняют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роль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адгезивного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субстрата,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помощью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которого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мембране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прикрепляются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эпителиоциты.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Важную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роль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при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этом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играют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ионы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Са,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обеспечивающие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связь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между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адгезивными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молекулами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74930">
              <a:lnSpc>
                <a:spcPct val="100000"/>
              </a:lnSpc>
            </a:pP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гликопротеинов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базальной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мембраны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полудесмосом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эпителиоцитов.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Кроме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того,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гликопротеины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индуцируют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пролиферацию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дифференцировку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эпителиоцитов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при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регенерации эпителия.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Протеогликаны</a:t>
            </a:r>
            <a:r>
              <a:rPr sz="1800" b="1" spc="-6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b="1" spc="-4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гликозаминогликаны</a:t>
            </a:r>
            <a:r>
              <a:rPr sz="1800" b="1" spc="-7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создают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упругость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мембраны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характерный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нее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отрицательный</a:t>
            </a:r>
            <a:r>
              <a:rPr sz="1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заряд,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которого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зависит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ее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избирательная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проницаемость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18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веществ,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также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способность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накапливать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условиях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патологии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многие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234950" algn="just">
              <a:lnSpc>
                <a:spcPct val="100000"/>
              </a:lnSpc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ядовитые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(токсины),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сосудоактивные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амины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комплексы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антигенов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антител.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651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Calibri" panose="020F0502020204030204"/>
                <a:cs typeface="Calibri" panose="020F0502020204030204"/>
              </a:rPr>
              <a:t>Базальная</a:t>
            </a:r>
            <a:r>
              <a:rPr b="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b="0" spc="-10" dirty="0">
                <a:latin typeface="Calibri" panose="020F0502020204030204"/>
                <a:cs typeface="Calibri" panose="020F0502020204030204"/>
              </a:rPr>
              <a:t>мембрана</a:t>
            </a:r>
            <a:endParaRPr b="0" spc="-10" dirty="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8327" y="859536"/>
            <a:ext cx="8468995" cy="5433060"/>
            <a:chOff x="338327" y="859536"/>
            <a:chExt cx="8468995" cy="54330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5" y="954024"/>
              <a:ext cx="8324088" cy="5239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" y="859536"/>
              <a:ext cx="8468868" cy="54330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980757"/>
              <a:ext cx="8229600" cy="51454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980757"/>
              <a:ext cx="8229600" cy="5145405"/>
            </a:xfrm>
            <a:custGeom>
              <a:avLst/>
              <a:gdLst/>
              <a:ahLst/>
              <a:cxnLst/>
              <a:rect l="l" t="t" r="r" b="b"/>
              <a:pathLst>
                <a:path w="8229600" h="5145405">
                  <a:moveTo>
                    <a:pt x="0" y="5145405"/>
                  </a:moveTo>
                  <a:lnTo>
                    <a:pt x="8229600" y="514540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145405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5940" y="936193"/>
            <a:ext cx="8011159" cy="481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Базальная</a:t>
            </a:r>
            <a:r>
              <a:rPr sz="2200" b="1" spc="-85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мембрана</a:t>
            </a:r>
            <a:r>
              <a:rPr sz="2200" b="1" spc="-85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spc="-10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выполняет</a:t>
            </a:r>
            <a:r>
              <a:rPr sz="2200" b="1" spc="-95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b="1" spc="-10" dirty="0">
                <a:solidFill>
                  <a:srgbClr val="622422"/>
                </a:solidFill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173990" indent="-342900">
              <a:lnSpc>
                <a:spcPct val="80000"/>
              </a:lnSpc>
              <a:spcBef>
                <a:spcPts val="53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поддержания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нормальной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архитектоники,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дифференциации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поляризации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эпителия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ts val="2375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механическую</a:t>
            </a:r>
            <a:r>
              <a:rPr sz="22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(прикрепительную)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обеспечение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плотной</a:t>
            </a:r>
            <a:r>
              <a:rPr sz="22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связи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эпителиоцитов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20" dirty="0">
                <a:latin typeface="Times New Roman" panose="02020603050405020304" charset="0"/>
                <a:cs typeface="Times New Roman" panose="02020603050405020304" charset="0"/>
              </a:rPr>
              <a:t>подлежащей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соединительной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тканью,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8255" indent="-342900">
              <a:lnSpc>
                <a:spcPct val="80000"/>
              </a:lnSpc>
              <a:spcBef>
                <a:spcPts val="53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трофическую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барьерную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(транспорт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веществ)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избирательная фильтрация</a:t>
            </a:r>
            <a:r>
              <a:rPr sz="22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питательных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веществ,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307975" indent="-342900">
              <a:lnSpc>
                <a:spcPct val="80000"/>
              </a:lnSpc>
              <a:spcBef>
                <a:spcPts val="52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морфогенетическую</a:t>
            </a:r>
            <a:r>
              <a:rPr sz="2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организующую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регенерации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ограничивающую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возможность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инвазивного</a:t>
            </a:r>
            <a:r>
              <a:rPr sz="22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роста</a:t>
            </a:r>
            <a:r>
              <a:rPr sz="22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эпителия</a:t>
            </a:r>
            <a:r>
              <a:rPr sz="2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обеспечение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регуляция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роста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эпителия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подлежащей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878840">
              <a:lnSpc>
                <a:spcPct val="80000"/>
              </a:lnSpc>
            </a:pP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соединительной</a:t>
            </a:r>
            <a:r>
              <a:rPr sz="2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ткани</a:t>
            </a:r>
            <a:r>
              <a:rPr sz="22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sz="2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развитии</a:t>
            </a:r>
            <a:r>
              <a:rPr sz="22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spc="-10" dirty="0">
                <a:latin typeface="Times New Roman" panose="02020603050405020304" charset="0"/>
                <a:cs typeface="Times New Roman" panose="02020603050405020304" charset="0"/>
              </a:rPr>
              <a:t>репаративной регенерации.</a:t>
            </a: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00000"/>
              </a:lnSpc>
              <a:spcBef>
                <a:spcPts val="485"/>
              </a:spcBef>
            </a:pPr>
            <a:endParaRPr sz="2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22605" indent="38100">
              <a:lnSpc>
                <a:spcPct val="80000"/>
              </a:lnSpc>
            </a:pP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Нарушение</a:t>
            </a:r>
            <a:r>
              <a:rPr sz="2200" i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строения</a:t>
            </a:r>
            <a:r>
              <a:rPr sz="2200" i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200" i="1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sz="2200" i="1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базальной</a:t>
            </a:r>
            <a:r>
              <a:rPr sz="2200" i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spc="-10" dirty="0">
                <a:latin typeface="Times New Roman" panose="02020603050405020304" charset="0"/>
                <a:cs typeface="Times New Roman" panose="02020603050405020304" charset="0"/>
              </a:rPr>
              <a:t>мембраны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приводит</a:t>
            </a:r>
            <a:r>
              <a:rPr sz="2200" i="1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2200" i="1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развитию</a:t>
            </a:r>
            <a:r>
              <a:rPr sz="2200" i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ряда</a:t>
            </a:r>
            <a:r>
              <a:rPr sz="2200" i="1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sz="2200" i="1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dirty="0">
                <a:latin typeface="Times New Roman" panose="02020603050405020304" charset="0"/>
                <a:cs typeface="Times New Roman" panose="02020603050405020304" charset="0"/>
              </a:rPr>
              <a:t>органов,</a:t>
            </a:r>
            <a:r>
              <a:rPr sz="2200" i="1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200" i="1" spc="-10" dirty="0">
                <a:latin typeface="Times New Roman" panose="02020603050405020304" charset="0"/>
                <a:cs typeface="Times New Roman" panose="02020603050405020304" charset="0"/>
              </a:rPr>
              <a:t>вк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лючая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глазное</a:t>
            </a:r>
            <a:r>
              <a:rPr sz="2200" i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dirty="0">
                <a:latin typeface="Calibri" panose="020F0502020204030204"/>
                <a:cs typeface="Calibri" panose="020F0502020204030204"/>
              </a:rPr>
              <a:t>яблоко</a:t>
            </a:r>
            <a:r>
              <a:rPr sz="2200" i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(диабетическая</a:t>
            </a:r>
            <a:r>
              <a:rPr sz="2200" i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i="1" spc="-10" dirty="0">
                <a:latin typeface="Calibri" panose="020F0502020204030204"/>
                <a:cs typeface="Calibri" panose="020F0502020204030204"/>
              </a:rPr>
              <a:t>микроангиопатия)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82" y="309499"/>
            <a:ext cx="7546975" cy="1235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Calibri" panose="020F0502020204030204"/>
                <a:cs typeface="Calibri" panose="020F0502020204030204"/>
              </a:rPr>
              <a:t>Межклеточные</a:t>
            </a:r>
            <a:r>
              <a:rPr sz="3200" b="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0" spc="-10" dirty="0">
                <a:latin typeface="Calibri" panose="020F0502020204030204"/>
                <a:cs typeface="Calibri" panose="020F0502020204030204"/>
              </a:rPr>
              <a:t>взаимодействия</a:t>
            </a:r>
            <a:r>
              <a:rPr sz="3200" b="0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0" spc="-10" dirty="0">
                <a:latin typeface="Calibri" panose="020F0502020204030204"/>
                <a:cs typeface="Calibri" panose="020F0502020204030204"/>
              </a:rPr>
              <a:t>(контакты)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92075" marR="20320" indent="24130">
              <a:lnSpc>
                <a:spcPct val="80000"/>
              </a:lnSpc>
              <a:spcBef>
                <a:spcPts val="500"/>
              </a:spcBef>
            </a:pPr>
            <a:r>
              <a:rPr sz="1800" dirty="0">
                <a:solidFill>
                  <a:srgbClr val="622422"/>
                </a:solidFill>
              </a:rPr>
              <a:t>Соединения</a:t>
            </a:r>
            <a:r>
              <a:rPr sz="1800" spc="-7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между</a:t>
            </a:r>
            <a:r>
              <a:rPr sz="1800" spc="-4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клетками</a:t>
            </a:r>
            <a:r>
              <a:rPr sz="1800" spc="-4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в</a:t>
            </a:r>
            <a:r>
              <a:rPr sz="1800" spc="-3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составе</a:t>
            </a:r>
            <a:r>
              <a:rPr sz="1800" spc="-6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тканей</a:t>
            </a:r>
            <a:r>
              <a:rPr sz="1800" spc="-3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и</a:t>
            </a:r>
            <a:r>
              <a:rPr sz="1800" spc="-3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органов</a:t>
            </a:r>
            <a:r>
              <a:rPr sz="1800" spc="-45" dirty="0">
                <a:solidFill>
                  <a:srgbClr val="622422"/>
                </a:solidFill>
              </a:rPr>
              <a:t> </a:t>
            </a:r>
            <a:r>
              <a:rPr sz="1800" spc="-10" dirty="0">
                <a:solidFill>
                  <a:srgbClr val="622422"/>
                </a:solidFill>
              </a:rPr>
              <a:t>многоклеточных </a:t>
            </a:r>
            <a:r>
              <a:rPr sz="1800" dirty="0">
                <a:solidFill>
                  <a:srgbClr val="622422"/>
                </a:solidFill>
              </a:rPr>
              <a:t>организмов</a:t>
            </a:r>
            <a:r>
              <a:rPr sz="1800" spc="-6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могут</a:t>
            </a:r>
            <a:r>
              <a:rPr sz="1800" spc="-45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образовываться</a:t>
            </a:r>
            <a:r>
              <a:rPr sz="1800" spc="-7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специальными</a:t>
            </a:r>
            <a:r>
              <a:rPr sz="1800" spc="-40" dirty="0">
                <a:solidFill>
                  <a:srgbClr val="622422"/>
                </a:solidFill>
              </a:rPr>
              <a:t> </a:t>
            </a:r>
            <a:r>
              <a:rPr sz="1800" dirty="0">
                <a:solidFill>
                  <a:srgbClr val="622422"/>
                </a:solidFill>
              </a:rPr>
              <a:t>структурами,</a:t>
            </a:r>
            <a:r>
              <a:rPr sz="1800" spc="-60" dirty="0">
                <a:solidFill>
                  <a:srgbClr val="622422"/>
                </a:solidFill>
              </a:rPr>
              <a:t> </a:t>
            </a:r>
            <a:r>
              <a:rPr sz="1800" spc="-10" dirty="0">
                <a:solidFill>
                  <a:srgbClr val="622422"/>
                </a:solidFill>
              </a:rPr>
              <a:t>которые </a:t>
            </a:r>
            <a:r>
              <a:rPr sz="1800" dirty="0">
                <a:solidFill>
                  <a:srgbClr val="622422"/>
                </a:solidFill>
              </a:rPr>
              <a:t>называют</a:t>
            </a:r>
            <a:r>
              <a:rPr sz="1800" spc="10" dirty="0">
                <a:solidFill>
                  <a:srgbClr val="622422"/>
                </a:solidFill>
              </a:rPr>
              <a:t> </a:t>
            </a:r>
            <a:r>
              <a:rPr sz="1800" spc="-10" dirty="0">
                <a:solidFill>
                  <a:srgbClr val="622422"/>
                </a:solidFill>
              </a:rPr>
              <a:t>межклеточными</a:t>
            </a:r>
            <a:r>
              <a:rPr sz="1800" spc="-15" dirty="0">
                <a:solidFill>
                  <a:srgbClr val="622422"/>
                </a:solidFill>
              </a:rPr>
              <a:t> </a:t>
            </a:r>
            <a:r>
              <a:rPr sz="1800" spc="-10" dirty="0">
                <a:solidFill>
                  <a:srgbClr val="622422"/>
                </a:solidFill>
              </a:rPr>
              <a:t>контактами.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5940" y="1793875"/>
            <a:ext cx="80283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00"/>
              </a:spcBef>
            </a:pP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Основные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i="1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типы</a:t>
            </a:r>
            <a:r>
              <a:rPr sz="1800" i="1" u="sng" spc="-2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межклеточных</a:t>
            </a:r>
            <a:r>
              <a:rPr sz="1800" i="1" u="sng" spc="-4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i="1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соединений: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207645" indent="-342900">
              <a:lnSpc>
                <a:spcPct val="80000"/>
              </a:lnSpc>
              <a:spcBef>
                <a:spcPts val="43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Простое</a:t>
            </a:r>
            <a:r>
              <a:rPr sz="1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межклеточное</a:t>
            </a:r>
            <a:r>
              <a:rPr sz="18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соединение</a:t>
            </a:r>
            <a:r>
              <a:rPr sz="1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Простой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контакт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встречается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среди большинства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прилегающих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друг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другу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различного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происхождения.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Плазматические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мембраны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разделены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узкой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щелью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15-</a:t>
            </a:r>
            <a:r>
              <a:rPr sz="1800" dirty="0">
                <a:latin typeface="Calibri" panose="020F0502020204030204"/>
                <a:cs typeface="Calibri" panose="020F0502020204030204"/>
              </a:rPr>
              <a:t>20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нм.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Большинство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эпителия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связаны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помощью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простого</a:t>
            </a:r>
            <a:r>
              <a:rPr sz="1800" i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щелевого</a:t>
            </a:r>
            <a:r>
              <a:rPr sz="1800" i="1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контакта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80000"/>
              </a:lnSpc>
              <a:spcBef>
                <a:spcPts val="43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Плотное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соединение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(запирающая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зона)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плотном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соединении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клеточные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мембраны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максимально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сближены,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здесь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фактически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происходит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их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слияние.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Роль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плотного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соединения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заключается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механическом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сцеплении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препятствии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транспорту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веществ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межклеточным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пространствам.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Эта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515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область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непроницаема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макромолекул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ионов,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она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ограждает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802005">
              <a:lnSpc>
                <a:spcPct val="80000"/>
              </a:lnSpc>
              <a:spcBef>
                <a:spcPts val="21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межклеточные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щели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от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внешней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среды.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Плотные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соединения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обычно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образуются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эпителиальными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клетками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тех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органах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(желудке,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641350">
              <a:lnSpc>
                <a:spcPct val="8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кишечнике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пр.),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где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эпителий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ограничивает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содержимое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этих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органов (н.:желудочный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сок).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этих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участках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плотные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контакты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охватывают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по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515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периметру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каждую</a:t>
            </a:r>
            <a:r>
              <a:rPr sz="18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клетку,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межмембранные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пространства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отсутствуют,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а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945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соседние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клеточные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оболочки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слиты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одну.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785495" indent="-342900">
              <a:lnSpc>
                <a:spcPct val="80000"/>
              </a:lnSpc>
              <a:spcBef>
                <a:spcPts val="43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Если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же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плотное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сцепление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происходит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на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ограниченном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участке,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то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образуется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пятно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слипания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(десмосома).Частными</a:t>
            </a:r>
            <a:r>
              <a:rPr sz="18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случаями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плотного соединения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являются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зоны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замыкания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слипания.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0842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Calibri" panose="020F0502020204030204"/>
                <a:cs typeface="Calibri" panose="020F0502020204030204"/>
              </a:rPr>
              <a:t>Межклеточные</a:t>
            </a:r>
            <a:r>
              <a:rPr sz="2900" b="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2900" b="0" spc="-10" dirty="0">
                <a:latin typeface="Calibri" panose="020F0502020204030204"/>
                <a:cs typeface="Calibri" panose="020F0502020204030204"/>
              </a:rPr>
              <a:t>взаимодействия</a:t>
            </a:r>
            <a:r>
              <a:rPr sz="2900" b="0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2900" b="0" spc="-10" dirty="0">
                <a:latin typeface="Calibri" panose="020F0502020204030204"/>
                <a:cs typeface="Calibri" panose="020F0502020204030204"/>
              </a:rPr>
              <a:t>(контакты)</a:t>
            </a:r>
            <a:endParaRPr sz="29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77951"/>
            <a:ext cx="800989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Зона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 замыкания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279400" indent="76200">
              <a:lnSpc>
                <a:spcPts val="1730"/>
              </a:lnSpc>
              <a:spcBef>
                <a:spcPts val="415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зоне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замыкания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две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соседние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мембраны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сливаются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своими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наружными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слоями,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эта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зона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непроницаема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макромолекул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ионов.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Зона</a:t>
            </a:r>
            <a:r>
              <a:rPr sz="18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слипания</a:t>
            </a:r>
            <a:r>
              <a:rPr sz="1800" b="1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(промежуточный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контакт)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560705" indent="76200">
              <a:lnSpc>
                <a:spcPct val="80000"/>
              </a:lnSpc>
              <a:spcBef>
                <a:spcPts val="43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зоне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слипания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мембраны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разделены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щелью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10-</a:t>
            </a:r>
            <a:r>
              <a:rPr sz="1800" dirty="0">
                <a:latin typeface="Calibri" panose="020F0502020204030204"/>
                <a:cs typeface="Calibri" panose="020F0502020204030204"/>
              </a:rPr>
              <a:t>20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нм,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заполненной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плотным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веществом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(белковой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природы).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800" b="1" dirty="0">
                <a:latin typeface="Calibri" panose="020F0502020204030204"/>
                <a:cs typeface="Calibri" panose="020F0502020204030204"/>
              </a:rPr>
              <a:t>Десмосома</a:t>
            </a:r>
            <a:r>
              <a:rPr sz="18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(пятно</a:t>
            </a:r>
            <a:r>
              <a:rPr sz="18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сцепления,</a:t>
            </a:r>
            <a:r>
              <a:rPr sz="18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липкое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соединение)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130175" indent="-291465">
              <a:lnSpc>
                <a:spcPct val="80000"/>
              </a:lnSpc>
              <a:spcBef>
                <a:spcPts val="435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Десмосомой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называется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образованное</a:t>
            </a:r>
            <a:r>
              <a:rPr sz="1800" spc="3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клетками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соединение,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прочно склеивающее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клетки.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Если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они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образуются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клетками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внеклеточным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матриксом,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то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они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называются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полудесмосомами.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945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Десмосома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представляет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собой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небольшую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площадку,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иногда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слоистого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вида,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5080">
              <a:lnSpc>
                <a:spcPct val="80000"/>
              </a:lnSpc>
              <a:spcBef>
                <a:spcPts val="215"/>
              </a:spcBef>
              <a:tabLst>
                <a:tab pos="282448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диаметром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до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0,5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мкм.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Их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функциональная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роль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заключается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механической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связи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клетками.</a:t>
            </a:r>
            <a:r>
              <a:rPr sz="1800" dirty="0">
                <a:latin typeface="Calibri" panose="020F0502020204030204"/>
                <a:cs typeface="Calibri" panose="020F0502020204030204"/>
              </a:rPr>
              <a:t>	Существуют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i="1" dirty="0">
                <a:latin typeface="Calibri" panose="020F0502020204030204"/>
                <a:cs typeface="Calibri" panose="020F0502020204030204"/>
              </a:rPr>
              <a:t>3</a:t>
            </a:r>
            <a:r>
              <a:rPr sz="18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i="1" dirty="0">
                <a:latin typeface="Calibri" panose="020F0502020204030204"/>
                <a:cs typeface="Calibri" panose="020F0502020204030204"/>
              </a:rPr>
              <a:t>типа</a:t>
            </a:r>
            <a:r>
              <a:rPr sz="1800" i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i="1" dirty="0">
                <a:latin typeface="Calibri" panose="020F0502020204030204"/>
                <a:cs typeface="Calibri" panose="020F0502020204030204"/>
              </a:rPr>
              <a:t>десмосом</a:t>
            </a:r>
            <a:r>
              <a:rPr sz="1800" i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–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i="1" spc="-10" dirty="0">
                <a:latin typeface="Calibri" panose="020F0502020204030204"/>
                <a:cs typeface="Calibri" panose="020F0502020204030204"/>
              </a:rPr>
              <a:t>точечные, опоясывающие</a:t>
            </a:r>
            <a:r>
              <a:rPr sz="1800" i="1" dirty="0">
                <a:latin typeface="Calibri" panose="020F0502020204030204"/>
                <a:cs typeface="Calibri" panose="020F0502020204030204"/>
              </a:rPr>
              <a:t> и </a:t>
            </a:r>
            <a:r>
              <a:rPr sz="1800" i="1" spc="-10" dirty="0">
                <a:latin typeface="Calibri" panose="020F0502020204030204"/>
                <a:cs typeface="Calibri" panose="020F0502020204030204"/>
              </a:rPr>
              <a:t>полудесмосомы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1945"/>
              </a:lnSpc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Количество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десмосом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на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одной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может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достигать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2000.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Такие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контакты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180975">
              <a:lnSpc>
                <a:spcPct val="80000"/>
              </a:lnSpc>
              <a:spcBef>
                <a:spcPts val="215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встречаются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клетками,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которые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могут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подвергаться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трению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другим механическим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воздействиям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(эпителиальные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клетки,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сердечной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515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мышцы).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стороны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цитоплазмы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десмосомам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прикрепляются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867410">
              <a:lnSpc>
                <a:spcPts val="1730"/>
              </a:lnSpc>
              <a:spcBef>
                <a:spcPts val="2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промежуточные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филаменты,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которые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формируют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остов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цитоплазмы, обладающий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большой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прочностью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на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разрыв.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Таким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образом,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через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525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десмосомы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промежуточные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филаменты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соседних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объединяются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в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46355">
              <a:lnSpc>
                <a:spcPct val="80000"/>
              </a:lnSpc>
              <a:spcBef>
                <a:spcPts val="22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непрерывную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сеть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всей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ткани.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Тип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промежуточных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филаментов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зависит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от </a:t>
            </a:r>
            <a:r>
              <a:rPr sz="1800" dirty="0">
                <a:latin typeface="Calibri" panose="020F0502020204030204"/>
                <a:cs typeface="Calibri" panose="020F0502020204030204"/>
              </a:rPr>
              <a:t>типа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клеток: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большинстве</a:t>
            </a:r>
            <a:r>
              <a:rPr sz="18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эпителиальных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они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кератиновые.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040" y="396620"/>
            <a:ext cx="75463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Calibri" panose="020F0502020204030204"/>
                <a:cs typeface="Calibri" panose="020F0502020204030204"/>
              </a:rPr>
              <a:t>Межклеточные</a:t>
            </a:r>
            <a:r>
              <a:rPr sz="3200" b="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0" spc="-10" dirty="0">
                <a:latin typeface="Calibri" panose="020F0502020204030204"/>
                <a:cs typeface="Calibri" panose="020F0502020204030204"/>
              </a:rPr>
              <a:t>взаимодействия</a:t>
            </a:r>
            <a:r>
              <a:rPr sz="3200" b="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0" spc="-10" dirty="0">
                <a:latin typeface="Calibri" panose="020F0502020204030204"/>
                <a:cs typeface="Calibri" panose="020F0502020204030204"/>
              </a:rPr>
              <a:t>(контакты)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30630"/>
            <a:ext cx="8071484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Нексус</a:t>
            </a:r>
            <a:r>
              <a:rPr sz="20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(щелевой</a:t>
            </a:r>
            <a:r>
              <a:rPr sz="20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контакт)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400050" indent="56515">
              <a:lnSpc>
                <a:spcPct val="80000"/>
              </a:lnSpc>
              <a:spcBef>
                <a:spcPts val="48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Нексус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представляет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собой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ограниченный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участок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контакта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двух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клеточных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мембран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диаметром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0,5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–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3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мкм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расстоянием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между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мембранами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2-</a:t>
            </a:r>
            <a:r>
              <a:rPr sz="2000" dirty="0">
                <a:latin typeface="Calibri" panose="020F0502020204030204"/>
                <a:cs typeface="Calibri" panose="020F0502020204030204"/>
              </a:rPr>
              <a:t>3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нм.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эти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мембраны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пронизаны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белковыми молекулами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коннексонами,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содержащими</a:t>
            </a:r>
            <a:r>
              <a:rPr sz="2000" spc="29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гидрофильные</a:t>
            </a:r>
            <a:r>
              <a:rPr sz="2000" i="1" spc="-10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каналы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68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Через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эти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каналы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обмен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ионами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молекулами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546100" algn="just">
              <a:lnSpc>
                <a:spcPct val="80000"/>
              </a:lnSpc>
              <a:spcBef>
                <a:spcPts val="235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соседних</a:t>
            </a:r>
            <a:r>
              <a:rPr sz="20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клеток.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Поэтому</a:t>
            </a:r>
            <a:r>
              <a:rPr sz="20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нексусы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называют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также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проводящими соединениями.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Их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функциональная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роль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заключается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переносе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ионов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мелких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молекул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от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клетке,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минуя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межклеточное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пространство.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Этот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тип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соединения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встречается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во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всех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группах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92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тканей.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379730" indent="-342900">
              <a:lnSpc>
                <a:spcPct val="80000"/>
              </a:lnSpc>
              <a:buFont typeface="Tahoma" panose="020B0604030504040204"/>
              <a:buChar char="•"/>
              <a:tabLst>
                <a:tab pos="35560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Эпителиальные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млекопитающих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благодаря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контактам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могут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обмениваться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информацией,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которую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несут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низкомолекулярные вещества,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специально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синтезируемые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этой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цели.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Благодаря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5080">
              <a:lnSpc>
                <a:spcPct val="8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контактам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получают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информацию,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например,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необходимости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прекратить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рост,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когда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свободное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пространство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заполнено.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Этот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68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феномен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называется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контактным</a:t>
            </a:r>
            <a:r>
              <a:rPr sz="2000" i="1" spc="-5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торможением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.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Знаменательно,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494665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что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большинство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опухолевых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(злокачественных)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теряют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эту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способность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не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прекращают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роста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исчерпании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свободного пространства.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136" rIns="0" bIns="0" rtlCol="0">
            <a:spAutoFit/>
          </a:bodyPr>
          <a:lstStyle/>
          <a:p>
            <a:pPr marL="1530985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latin typeface="Calibri" panose="020F0502020204030204"/>
                <a:cs typeface="Calibri" panose="020F0502020204030204"/>
              </a:rPr>
              <a:t>Регенерация</a:t>
            </a:r>
            <a:r>
              <a:rPr sz="3200" b="0" spc="-1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0" spc="-10" dirty="0">
                <a:latin typeface="Calibri" panose="020F0502020204030204"/>
                <a:cs typeface="Calibri" panose="020F0502020204030204"/>
              </a:rPr>
              <a:t>эпителиев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3943" y="754380"/>
            <a:ext cx="8606155" cy="5577840"/>
            <a:chOff x="313943" y="754380"/>
            <a:chExt cx="8606155" cy="557784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5" y="880872"/>
              <a:ext cx="8324088" cy="53126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43" y="754380"/>
              <a:ext cx="8606028" cy="5577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908748"/>
              <a:ext cx="8229600" cy="521741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199" y="908748"/>
              <a:ext cx="8229600" cy="5217795"/>
            </a:xfrm>
            <a:custGeom>
              <a:avLst/>
              <a:gdLst/>
              <a:ahLst/>
              <a:cxnLst/>
              <a:rect l="l" t="t" r="r" b="b"/>
              <a:pathLst>
                <a:path w="8229600" h="5217795">
                  <a:moveTo>
                    <a:pt x="0" y="5217414"/>
                  </a:moveTo>
                  <a:lnTo>
                    <a:pt x="8229600" y="5217414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217414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543" y="3350133"/>
              <a:ext cx="228600" cy="2392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5940" y="845946"/>
            <a:ext cx="8075295" cy="47999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Tahoma" panose="020B0604030504040204"/>
              <a:buChar char="•"/>
              <a:tabLst>
                <a:tab pos="355600" algn="l"/>
                <a:tab pos="356870" algn="l"/>
                <a:tab pos="3712845" algn="l"/>
              </a:tabLst>
            </a:pPr>
            <a:r>
              <a:rPr sz="2700" dirty="0">
                <a:latin typeface="Calibri" panose="020F0502020204030204"/>
                <a:cs typeface="Calibri" panose="020F0502020204030204"/>
              </a:rPr>
              <a:t>	Эпителии</a:t>
            </a:r>
            <a:r>
              <a:rPr sz="2700" spc="5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относятся</a:t>
            </a:r>
            <a:r>
              <a:rPr sz="2700" spc="5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к</a:t>
            </a:r>
            <a:r>
              <a:rPr sz="2700" spc="5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тканям</a:t>
            </a:r>
            <a:r>
              <a:rPr sz="2700" spc="5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</a:t>
            </a:r>
            <a:r>
              <a:rPr sz="2700" spc="5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высоким</a:t>
            </a:r>
            <a:r>
              <a:rPr sz="2700" b="1" spc="5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10" dirty="0">
                <a:latin typeface="Calibri" panose="020F0502020204030204"/>
                <a:cs typeface="Calibri" panose="020F0502020204030204"/>
              </a:rPr>
              <a:t>уровнем обновления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.</a:t>
            </a:r>
            <a:r>
              <a:rPr sz="2700" dirty="0">
                <a:latin typeface="Calibri" panose="020F0502020204030204"/>
                <a:cs typeface="Calibri" panose="020F0502020204030204"/>
              </a:rPr>
              <a:t>	На</a:t>
            </a:r>
            <a:r>
              <a:rPr sz="2700" spc="40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смену</a:t>
            </a:r>
            <a:r>
              <a:rPr sz="2700" spc="40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гибнущим</a:t>
            </a:r>
            <a:r>
              <a:rPr sz="2700" spc="4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клеткам </a:t>
            </a:r>
            <a:r>
              <a:rPr sz="2700" dirty="0">
                <a:latin typeface="Calibri" panose="020F0502020204030204"/>
                <a:cs typeface="Calibri" panose="020F0502020204030204"/>
              </a:rPr>
              <a:t>образуются</a:t>
            </a:r>
            <a:r>
              <a:rPr sz="2700" spc="28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новые.</a:t>
            </a:r>
            <a:r>
              <a:rPr sz="2700" spc="28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Эпителиям</a:t>
            </a:r>
            <a:r>
              <a:rPr sz="2700" spc="28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присуща</a:t>
            </a:r>
            <a:r>
              <a:rPr sz="2700" spc="28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высокая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способность</a:t>
            </a:r>
            <a:r>
              <a:rPr sz="2700" spc="6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как</a:t>
            </a:r>
            <a:r>
              <a:rPr sz="2700" spc="6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к</a:t>
            </a:r>
            <a:r>
              <a:rPr sz="2700" b="1" spc="6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физиологической</a:t>
            </a:r>
            <a:r>
              <a:rPr sz="2700" b="1" spc="6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10" dirty="0">
                <a:latin typeface="Calibri" panose="020F0502020204030204"/>
                <a:cs typeface="Calibri" panose="020F0502020204030204"/>
              </a:rPr>
              <a:t>регенерации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(</a:t>
            </a:r>
            <a:r>
              <a:rPr sz="2700" dirty="0">
                <a:latin typeface="Calibri" panose="020F0502020204030204"/>
                <a:cs typeface="Calibri" panose="020F0502020204030204"/>
              </a:rPr>
              <a:t>т.е.</a:t>
            </a:r>
            <a:r>
              <a:rPr sz="2700" spc="14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естественного</a:t>
            </a:r>
            <a:r>
              <a:rPr sz="2700" spc="14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обновления</a:t>
            </a:r>
            <a:r>
              <a:rPr sz="2700" spc="15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структуры),</a:t>
            </a:r>
            <a:r>
              <a:rPr sz="2700" spc="14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так</a:t>
            </a:r>
            <a:r>
              <a:rPr sz="2700" spc="14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репаративной</a:t>
            </a:r>
            <a:r>
              <a:rPr sz="2700" b="1" spc="550" dirty="0">
                <a:latin typeface="Calibri" panose="020F0502020204030204"/>
                <a:cs typeface="Calibri" panose="020F0502020204030204"/>
              </a:rPr>
              <a:t>    </a:t>
            </a:r>
            <a:r>
              <a:rPr sz="2700" b="1" dirty="0">
                <a:latin typeface="Calibri" panose="020F0502020204030204"/>
                <a:cs typeface="Calibri" panose="020F0502020204030204"/>
              </a:rPr>
              <a:t>регенерации</a:t>
            </a:r>
            <a:r>
              <a:rPr sz="2700" b="1" spc="555" dirty="0">
                <a:latin typeface="Calibri" panose="020F0502020204030204"/>
                <a:cs typeface="Calibri" panose="020F0502020204030204"/>
              </a:rPr>
              <a:t>  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(восстановление поврежденных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или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удаленных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участков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тканей).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730250" marR="5080" algn="just">
              <a:lnSpc>
                <a:spcPct val="80000"/>
              </a:lnSpc>
              <a:spcBef>
                <a:spcPts val="650"/>
              </a:spcBef>
            </a:pPr>
            <a:r>
              <a:rPr sz="2700" dirty="0">
                <a:latin typeface="Calibri" panose="020F0502020204030204"/>
                <a:cs typeface="Calibri" panose="020F0502020204030204"/>
              </a:rPr>
              <a:t>Восстановление</a:t>
            </a:r>
            <a:r>
              <a:rPr sz="2700" spc="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эпителия</a:t>
            </a:r>
            <a:r>
              <a:rPr sz="2700" spc="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происходит</a:t>
            </a:r>
            <a:r>
              <a:rPr sz="2700" spc="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вследствие </a:t>
            </a:r>
            <a:r>
              <a:rPr sz="2700" dirty="0">
                <a:latin typeface="Calibri" panose="020F0502020204030204"/>
                <a:cs typeface="Calibri" panose="020F0502020204030204"/>
              </a:rPr>
              <a:t>митотического</a:t>
            </a:r>
            <a:r>
              <a:rPr sz="2700" spc="66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деления</a:t>
            </a:r>
            <a:r>
              <a:rPr sz="2700" spc="66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</a:t>
            </a:r>
            <a:r>
              <a:rPr sz="2700" spc="66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дифференцировки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</a:t>
            </a:r>
            <a:r>
              <a:rPr sz="2700" b="1" i="1" dirty="0">
                <a:latin typeface="Calibri" panose="020F0502020204030204"/>
                <a:cs typeface="Calibri" panose="020F0502020204030204"/>
              </a:rPr>
              <a:t>тволовых</a:t>
            </a:r>
            <a:r>
              <a:rPr sz="2700" b="1" i="1" spc="8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b="1" i="1" dirty="0">
                <a:latin typeface="Calibri" panose="020F0502020204030204"/>
                <a:cs typeface="Calibri" panose="020F0502020204030204"/>
              </a:rPr>
              <a:t>клеток;</a:t>
            </a:r>
            <a:r>
              <a:rPr sz="2700" b="1" i="1" spc="90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в</a:t>
            </a:r>
            <a:r>
              <a:rPr sz="2700" spc="8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однослойных</a:t>
            </a:r>
            <a:r>
              <a:rPr sz="2700" spc="85" dirty="0">
                <a:latin typeface="Calibri" panose="020F0502020204030204"/>
                <a:cs typeface="Calibri" panose="020F0502020204030204"/>
              </a:rPr>
              <a:t>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эпителиях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стволовые</a:t>
            </a:r>
            <a:r>
              <a:rPr sz="2700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7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располагаются</a:t>
            </a:r>
            <a:r>
              <a:rPr sz="2700" spc="3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в</a:t>
            </a:r>
            <a:r>
              <a:rPr sz="2700" spc="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определенных </a:t>
            </a:r>
            <a:r>
              <a:rPr sz="2700" dirty="0">
                <a:latin typeface="Calibri" panose="020F0502020204030204"/>
                <a:cs typeface="Calibri" panose="020F0502020204030204"/>
              </a:rPr>
              <a:t>участках</a:t>
            </a:r>
            <a:r>
              <a:rPr sz="2700" spc="4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или</a:t>
            </a:r>
            <a:r>
              <a:rPr sz="2700" spc="434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лежат</a:t>
            </a:r>
            <a:r>
              <a:rPr sz="2700" spc="409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мозаично,</a:t>
            </a:r>
            <a:r>
              <a:rPr sz="2700" spc="409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в</a:t>
            </a:r>
            <a:r>
              <a:rPr sz="2700" spc="434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многорядных</a:t>
            </a:r>
            <a:r>
              <a:rPr sz="2700" spc="42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и </a:t>
            </a:r>
            <a:r>
              <a:rPr sz="2700" dirty="0">
                <a:latin typeface="Calibri" panose="020F0502020204030204"/>
                <a:cs typeface="Calibri" panose="020F0502020204030204"/>
              </a:rPr>
              <a:t>многослойных</a:t>
            </a:r>
            <a:r>
              <a:rPr sz="2700" spc="365" dirty="0">
                <a:latin typeface="Calibri" panose="020F0502020204030204"/>
                <a:cs typeface="Calibri" panose="020F0502020204030204"/>
              </a:rPr>
              <a:t>   </a:t>
            </a:r>
            <a:r>
              <a:rPr sz="2700" dirty="0">
                <a:latin typeface="Calibri" panose="020F0502020204030204"/>
                <a:cs typeface="Calibri" panose="020F0502020204030204"/>
              </a:rPr>
              <a:t>эпителиях</a:t>
            </a:r>
            <a:r>
              <a:rPr sz="2700" spc="375" dirty="0">
                <a:latin typeface="Calibri" panose="020F0502020204030204"/>
                <a:cs typeface="Calibri" panose="020F0502020204030204"/>
              </a:rPr>
              <a:t> 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к</a:t>
            </a:r>
            <a:r>
              <a:rPr sz="2700" spc="365" dirty="0">
                <a:latin typeface="Calibri" panose="020F0502020204030204"/>
                <a:cs typeface="Calibri" panose="020F0502020204030204"/>
              </a:rPr>
              <a:t>   </a:t>
            </a:r>
            <a:r>
              <a:rPr sz="2700" dirty="0">
                <a:latin typeface="Calibri" panose="020F0502020204030204"/>
                <a:cs typeface="Calibri" panose="020F0502020204030204"/>
              </a:rPr>
              <a:t>ним</a:t>
            </a:r>
            <a:r>
              <a:rPr sz="2700" spc="370" dirty="0">
                <a:latin typeface="Calibri" panose="020F0502020204030204"/>
                <a:cs typeface="Calibri" panose="020F0502020204030204"/>
              </a:rPr>
              <a:t>  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относятся </a:t>
            </a:r>
            <a:r>
              <a:rPr sz="2700" dirty="0">
                <a:latin typeface="Calibri" panose="020F0502020204030204"/>
                <a:cs typeface="Calibri" panose="020F0502020204030204"/>
              </a:rPr>
              <a:t>базальные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клетки.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 panose="020F0502020204030204"/>
                <a:cs typeface="Calibri" panose="020F0502020204030204"/>
              </a:rPr>
              <a:t>Регенерация</a:t>
            </a:r>
            <a:r>
              <a:rPr sz="3600" b="0" spc="-160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spc="-10" dirty="0">
                <a:latin typeface="Calibri" panose="020F0502020204030204"/>
                <a:cs typeface="Calibri" panose="020F0502020204030204"/>
              </a:rPr>
              <a:t>эпителиев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00" y="1587436"/>
            <a:ext cx="8255000" cy="4551680"/>
            <a:chOff x="444500" y="1587436"/>
            <a:chExt cx="8255000" cy="4551680"/>
          </a:xfrm>
        </p:grpSpPr>
        <p:sp>
          <p:nvSpPr>
            <p:cNvPr id="4" name="object 4"/>
            <p:cNvSpPr/>
            <p:nvPr/>
          </p:nvSpPr>
          <p:spPr>
            <a:xfrm>
              <a:off x="457200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8229600" y="0"/>
                  </a:moveTo>
                  <a:lnTo>
                    <a:pt x="0" y="0"/>
                  </a:lnTo>
                  <a:lnTo>
                    <a:pt x="0" y="4526026"/>
                  </a:lnTo>
                  <a:lnTo>
                    <a:pt x="8229600" y="452602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200" y="1600136"/>
              <a:ext cx="8229600" cy="4526280"/>
            </a:xfrm>
            <a:custGeom>
              <a:avLst/>
              <a:gdLst/>
              <a:ahLst/>
              <a:cxnLst/>
              <a:rect l="l" t="t" r="r" b="b"/>
              <a:pathLst>
                <a:path w="8229600" h="4526280">
                  <a:moveTo>
                    <a:pt x="0" y="4526026"/>
                  </a:moveTo>
                  <a:lnTo>
                    <a:pt x="8229600" y="452602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526026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5940" y="1607642"/>
            <a:ext cx="8074659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Tahoma" panose="020B0604030504040204"/>
              <a:buChar char="•"/>
              <a:tabLst>
                <a:tab pos="355600" algn="l"/>
                <a:tab pos="3369945" algn="l"/>
                <a:tab pos="4893310" algn="l"/>
              </a:tabLst>
            </a:pP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Обратная</a:t>
            </a:r>
            <a:r>
              <a:rPr sz="3200" spc="49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сторона</a:t>
            </a:r>
            <a:r>
              <a:rPr sz="3200" spc="4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активной</a:t>
            </a:r>
            <a:r>
              <a:rPr sz="3200" spc="4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пролиферации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эпителиоцитов</a:t>
            </a:r>
            <a:r>
              <a:rPr sz="3200" spc="7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3200" spc="74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высокая</a:t>
            </a:r>
            <a:r>
              <a:rPr sz="3200" spc="7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 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частота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злокачественных</a:t>
            </a:r>
            <a:r>
              <a:rPr sz="3200" spc="5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опухолей</a:t>
            </a:r>
            <a:r>
              <a:rPr sz="3200" spc="5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эпителиального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происхождения</a:t>
            </a:r>
            <a:r>
              <a:rPr sz="3200" spc="6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(рак);</a:t>
            </a:r>
            <a:r>
              <a:rPr sz="3200" spc="6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по</a:t>
            </a:r>
            <a:r>
              <a:rPr sz="3200" spc="6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некоторым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оценкам</a:t>
            </a:r>
            <a:r>
              <a:rPr sz="3200" spc="1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</a:t>
            </a:r>
            <a:r>
              <a:rPr sz="3200" spc="1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людей</a:t>
            </a:r>
            <a:r>
              <a:rPr sz="3200" spc="1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старше</a:t>
            </a:r>
            <a:r>
              <a:rPr sz="3200" spc="1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45</a:t>
            </a:r>
            <a:r>
              <a:rPr sz="3200" spc="1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лет</a:t>
            </a:r>
            <a:r>
              <a:rPr sz="3200" spc="1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до</a:t>
            </a:r>
            <a:r>
              <a:rPr sz="3200" spc="1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spc="-2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90%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опухолей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3200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аденокарциномы.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Эпителиальную</a:t>
            </a:r>
            <a:r>
              <a:rPr sz="3200" spc="39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природу</a:t>
            </a:r>
            <a:r>
              <a:rPr sz="3200" spc="4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опухоли</a:t>
            </a:r>
            <a:r>
              <a:rPr sz="3200" spc="39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можно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установить</a:t>
            </a:r>
            <a:r>
              <a:rPr sz="3200" spc="7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путем</a:t>
            </a:r>
            <a:r>
              <a:rPr sz="3200" spc="7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иммуноцитохимического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выявления</a:t>
            </a:r>
            <a:r>
              <a:rPr sz="3200" spc="-1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цитокератинов</a:t>
            </a:r>
            <a:r>
              <a:rPr sz="3200" spc="-9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(маркеры).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530478"/>
            <a:ext cx="8212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Calibri" panose="020F0502020204030204"/>
                <a:cs typeface="Calibri" panose="020F0502020204030204"/>
              </a:rPr>
              <a:t>Эпидермис</a:t>
            </a:r>
            <a:r>
              <a:rPr sz="3600" b="0" spc="-125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dirty="0">
                <a:latin typeface="Calibri" panose="020F0502020204030204"/>
                <a:cs typeface="Calibri" panose="020F0502020204030204"/>
              </a:rPr>
              <a:t>–</a:t>
            </a:r>
            <a:r>
              <a:rPr sz="3600" b="0" spc="-150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spc="-10" dirty="0">
                <a:latin typeface="Calibri" panose="020F0502020204030204"/>
                <a:cs typeface="Calibri" panose="020F0502020204030204"/>
              </a:rPr>
              <a:t>многодифферонная</a:t>
            </a:r>
            <a:r>
              <a:rPr sz="3600" b="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3600" b="0" spc="-10" dirty="0">
                <a:latin typeface="Calibri" panose="020F0502020204030204"/>
                <a:cs typeface="Calibri" panose="020F0502020204030204"/>
              </a:rPr>
              <a:t>система</a:t>
            </a:r>
            <a:endParaRPr sz="36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6870"/>
            <a:ext cx="7707630" cy="414147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146050" indent="-342900">
              <a:lnSpc>
                <a:spcPct val="80000"/>
              </a:lnSpc>
              <a:spcBef>
                <a:spcPts val="82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Каждая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ткань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в</a:t>
            </a:r>
            <a:r>
              <a:rPr sz="3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организме</a:t>
            </a:r>
            <a:r>
              <a:rPr sz="3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имеет</a:t>
            </a:r>
            <a:r>
              <a:rPr sz="3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запас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так </a:t>
            </a:r>
            <a:r>
              <a:rPr sz="3000" dirty="0">
                <a:latin typeface="Calibri" panose="020F0502020204030204"/>
                <a:cs typeface="Calibri" panose="020F0502020204030204"/>
              </a:rPr>
              <a:t>называемых</a:t>
            </a:r>
            <a:r>
              <a:rPr sz="3000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камбиальных</a:t>
            </a:r>
            <a:r>
              <a:rPr sz="3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клеток,</a:t>
            </a:r>
            <a:r>
              <a:rPr sz="3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которые пополняют</a:t>
            </a:r>
            <a:r>
              <a:rPr sz="3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ее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клеточный</a:t>
            </a:r>
            <a:r>
              <a:rPr sz="3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состав,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постоянно </a:t>
            </a:r>
            <a:r>
              <a:rPr sz="3000" dirty="0">
                <a:latin typeface="Calibri" panose="020F0502020204030204"/>
                <a:cs typeface="Calibri" panose="020F0502020204030204"/>
              </a:rPr>
              <a:t>тающий</a:t>
            </a:r>
            <a:r>
              <a:rPr sz="3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от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функциональных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перегрузок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или </a:t>
            </a:r>
            <a:r>
              <a:rPr sz="3000" dirty="0">
                <a:latin typeface="Calibri" panose="020F0502020204030204"/>
                <a:cs typeface="Calibri" panose="020F0502020204030204"/>
              </a:rPr>
              <a:t>болезней.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Камбиальные</a:t>
            </a:r>
            <a:r>
              <a:rPr sz="3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3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—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5600" marR="707390">
              <a:lnSpc>
                <a:spcPct val="80000"/>
              </a:lnSpc>
            </a:pPr>
            <a:r>
              <a:rPr sz="3000" dirty="0">
                <a:latin typeface="Calibri" panose="020F0502020204030204"/>
                <a:cs typeface="Calibri" panose="020F0502020204030204"/>
              </a:rPr>
              <a:t>непосредственный</a:t>
            </a:r>
            <a:r>
              <a:rPr sz="3000" spc="-17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участник восстановительных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процессов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в</a:t>
            </a:r>
            <a:r>
              <a:rPr sz="3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тканях, </a:t>
            </a:r>
            <a:r>
              <a:rPr sz="3000" dirty="0">
                <a:latin typeface="Calibri" panose="020F0502020204030204"/>
                <a:cs typeface="Calibri" panose="020F0502020204030204"/>
              </a:rPr>
              <a:t>например: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3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росткового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слоя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кожи,</a:t>
            </a:r>
            <a:endParaRPr sz="3000">
              <a:latin typeface="Calibri" panose="020F0502020204030204"/>
              <a:cs typeface="Calibri" panose="020F0502020204030204"/>
            </a:endParaRPr>
          </a:p>
          <a:p>
            <a:pPr marL="355600" marR="5080">
              <a:lnSpc>
                <a:spcPct val="80000"/>
              </a:lnSpc>
            </a:pPr>
            <a:r>
              <a:rPr sz="3000" spc="-10" dirty="0">
                <a:latin typeface="Calibri" panose="020F0502020204030204"/>
                <a:cs typeface="Calibri" panose="020F0502020204030204"/>
              </a:rPr>
              <a:t>пополняющие</a:t>
            </a:r>
            <a:r>
              <a:rPr sz="30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постоянно</a:t>
            </a:r>
            <a:r>
              <a:rPr sz="3000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расходуемый</a:t>
            </a:r>
            <a:r>
              <a:rPr sz="30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запас </a:t>
            </a:r>
            <a:r>
              <a:rPr sz="3000" dirty="0">
                <a:latin typeface="Calibri" panose="020F0502020204030204"/>
                <a:cs typeface="Calibri" panose="020F0502020204030204"/>
              </a:rPr>
              <a:t>зрелых,</a:t>
            </a:r>
            <a:r>
              <a:rPr sz="30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уже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не</a:t>
            </a:r>
            <a:r>
              <a:rPr sz="30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делящихся</a:t>
            </a:r>
            <a:r>
              <a:rPr sz="3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кожного покрова.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3" y="274700"/>
            <a:ext cx="8892540" cy="1101725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75"/>
              </a:lnSpc>
            </a:pPr>
            <a:r>
              <a:rPr sz="36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Общие</a:t>
            </a:r>
            <a:r>
              <a:rPr sz="3600" spc="-7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принципы</a:t>
            </a:r>
            <a:r>
              <a:rPr sz="3600" spc="-4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строения</a:t>
            </a:r>
            <a:r>
              <a:rPr sz="3600" spc="-4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endParaRPr sz="36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функционирования</a:t>
            </a:r>
            <a:r>
              <a:rPr sz="3600" spc="-14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эпителиальных</a:t>
            </a:r>
            <a:r>
              <a:rPr sz="3600" spc="-15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endParaRPr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8036" y="1598675"/>
            <a:ext cx="8648700" cy="4594860"/>
            <a:chOff x="288036" y="1598675"/>
            <a:chExt cx="8648700" cy="459486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6" y="1744979"/>
              <a:ext cx="8324088" cy="444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6" y="1598675"/>
              <a:ext cx="8648700" cy="43601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772856"/>
              <a:ext cx="8229600" cy="43533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772856"/>
              <a:ext cx="8229600" cy="4353560"/>
            </a:xfrm>
            <a:custGeom>
              <a:avLst/>
              <a:gdLst/>
              <a:ahLst/>
              <a:cxnLst/>
              <a:rect l="l" t="t" r="r" b="b"/>
              <a:pathLst>
                <a:path w="8229600" h="4353560">
                  <a:moveTo>
                    <a:pt x="0" y="4353306"/>
                  </a:moveTo>
                  <a:lnTo>
                    <a:pt x="8229600" y="435330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353306"/>
                  </a:lnTo>
                  <a:close/>
                </a:path>
              </a:pathLst>
            </a:custGeom>
            <a:ln w="9525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184" y="2086355"/>
              <a:ext cx="573023" cy="373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20" y="2086355"/>
              <a:ext cx="7493508" cy="3733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" y="2452115"/>
              <a:ext cx="7600188" cy="3733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5320" y="2817875"/>
              <a:ext cx="8240268" cy="3733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5320" y="3183636"/>
              <a:ext cx="6147815" cy="3733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7564" y="3183636"/>
              <a:ext cx="591312" cy="3733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36436" y="3183636"/>
              <a:ext cx="912876" cy="3733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76871" y="3183636"/>
              <a:ext cx="1612392" cy="3733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16824" y="3183636"/>
              <a:ext cx="591312" cy="373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8921" y="1912238"/>
              <a:ext cx="94310" cy="9423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4349" y="1907666"/>
              <a:ext cx="103454" cy="10337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4954" y="1778253"/>
              <a:ext cx="6895258" cy="31889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38450" y="1911603"/>
              <a:ext cx="149225" cy="110489"/>
            </a:xfrm>
            <a:custGeom>
              <a:avLst/>
              <a:gdLst/>
              <a:ahLst/>
              <a:cxnLst/>
              <a:rect l="l" t="t" r="r" b="b"/>
              <a:pathLst>
                <a:path w="149225" h="110489">
                  <a:moveTo>
                    <a:pt x="98043" y="0"/>
                  </a:moveTo>
                  <a:lnTo>
                    <a:pt x="98043" y="110362"/>
                  </a:lnTo>
                  <a:lnTo>
                    <a:pt x="107442" y="109220"/>
                  </a:lnTo>
                  <a:lnTo>
                    <a:pt x="137794" y="91948"/>
                  </a:lnTo>
                  <a:lnTo>
                    <a:pt x="141858" y="87122"/>
                  </a:lnTo>
                  <a:lnTo>
                    <a:pt x="144652" y="81661"/>
                  </a:lnTo>
                  <a:lnTo>
                    <a:pt x="146557" y="75437"/>
                  </a:lnTo>
                  <a:lnTo>
                    <a:pt x="148336" y="69215"/>
                  </a:lnTo>
                  <a:lnTo>
                    <a:pt x="149225" y="62611"/>
                  </a:lnTo>
                  <a:lnTo>
                    <a:pt x="149225" y="55625"/>
                  </a:lnTo>
                  <a:lnTo>
                    <a:pt x="149225" y="47879"/>
                  </a:lnTo>
                  <a:lnTo>
                    <a:pt x="148336" y="40767"/>
                  </a:lnTo>
                  <a:lnTo>
                    <a:pt x="146557" y="34417"/>
                  </a:lnTo>
                  <a:lnTo>
                    <a:pt x="144906" y="27940"/>
                  </a:lnTo>
                  <a:lnTo>
                    <a:pt x="141986" y="22479"/>
                  </a:lnTo>
                  <a:lnTo>
                    <a:pt x="138049" y="17780"/>
                  </a:lnTo>
                  <a:lnTo>
                    <a:pt x="134112" y="12954"/>
                  </a:lnTo>
                  <a:lnTo>
                    <a:pt x="128777" y="9144"/>
                  </a:lnTo>
                  <a:lnTo>
                    <a:pt x="122300" y="6223"/>
                  </a:lnTo>
                  <a:lnTo>
                    <a:pt x="115824" y="3175"/>
                  </a:lnTo>
                  <a:lnTo>
                    <a:pt x="107695" y="1143"/>
                  </a:lnTo>
                  <a:lnTo>
                    <a:pt x="98043" y="0"/>
                  </a:lnTo>
                  <a:close/>
                </a:path>
                <a:path w="149225" h="110489">
                  <a:moveTo>
                    <a:pt x="51181" y="0"/>
                  </a:moveTo>
                  <a:lnTo>
                    <a:pt x="15367" y="13588"/>
                  </a:lnTo>
                  <a:lnTo>
                    <a:pt x="2667" y="34417"/>
                  </a:lnTo>
                  <a:lnTo>
                    <a:pt x="888" y="40386"/>
                  </a:lnTo>
                  <a:lnTo>
                    <a:pt x="0" y="46736"/>
                  </a:lnTo>
                  <a:lnTo>
                    <a:pt x="0" y="53467"/>
                  </a:lnTo>
                  <a:lnTo>
                    <a:pt x="0" y="61595"/>
                  </a:lnTo>
                  <a:lnTo>
                    <a:pt x="888" y="68961"/>
                  </a:lnTo>
                  <a:lnTo>
                    <a:pt x="2667" y="75437"/>
                  </a:lnTo>
                  <a:lnTo>
                    <a:pt x="4444" y="82042"/>
                  </a:lnTo>
                  <a:lnTo>
                    <a:pt x="33527" y="107187"/>
                  </a:lnTo>
                  <a:lnTo>
                    <a:pt x="51181" y="110362"/>
                  </a:lnTo>
                  <a:lnTo>
                    <a:pt x="51181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58230" y="1843658"/>
              <a:ext cx="1646555" cy="2576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72765" y="1843277"/>
              <a:ext cx="2972562" cy="2584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0366" y="1773554"/>
              <a:ext cx="1769300" cy="32791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789174" y="1841372"/>
              <a:ext cx="248285" cy="252729"/>
            </a:xfrm>
            <a:custGeom>
              <a:avLst/>
              <a:gdLst/>
              <a:ahLst/>
              <a:cxnLst/>
              <a:rect l="l" t="t" r="r" b="b"/>
              <a:pathLst>
                <a:path w="248285" h="252730">
                  <a:moveTo>
                    <a:pt x="123825" y="0"/>
                  </a:moveTo>
                  <a:lnTo>
                    <a:pt x="128524" y="0"/>
                  </a:lnTo>
                  <a:lnTo>
                    <a:pt x="132333" y="126"/>
                  </a:lnTo>
                  <a:lnTo>
                    <a:pt x="146812" y="3682"/>
                  </a:lnTo>
                  <a:lnTo>
                    <a:pt x="147700" y="4572"/>
                  </a:lnTo>
                  <a:lnTo>
                    <a:pt x="148081" y="5587"/>
                  </a:lnTo>
                  <a:lnTo>
                    <a:pt x="148081" y="6857"/>
                  </a:lnTo>
                  <a:lnTo>
                    <a:pt x="148081" y="33274"/>
                  </a:lnTo>
                  <a:lnTo>
                    <a:pt x="191262" y="40766"/>
                  </a:lnTo>
                  <a:lnTo>
                    <a:pt x="228280" y="64099"/>
                  </a:lnTo>
                  <a:lnTo>
                    <a:pt x="246157" y="103552"/>
                  </a:lnTo>
                  <a:lnTo>
                    <a:pt x="247776" y="123825"/>
                  </a:lnTo>
                  <a:lnTo>
                    <a:pt x="247372" y="133758"/>
                  </a:lnTo>
                  <a:lnTo>
                    <a:pt x="233410" y="175974"/>
                  </a:lnTo>
                  <a:lnTo>
                    <a:pt x="200088" y="204426"/>
                  </a:lnTo>
                  <a:lnTo>
                    <a:pt x="159916" y="216390"/>
                  </a:lnTo>
                  <a:lnTo>
                    <a:pt x="148081" y="217677"/>
                  </a:lnTo>
                  <a:lnTo>
                    <a:pt x="148081" y="245490"/>
                  </a:lnTo>
                  <a:lnTo>
                    <a:pt x="148081" y="246761"/>
                  </a:lnTo>
                  <a:lnTo>
                    <a:pt x="147700" y="247903"/>
                  </a:lnTo>
                  <a:lnTo>
                    <a:pt x="146812" y="248792"/>
                  </a:lnTo>
                  <a:lnTo>
                    <a:pt x="146050" y="249681"/>
                  </a:lnTo>
                  <a:lnTo>
                    <a:pt x="128524" y="252602"/>
                  </a:lnTo>
                  <a:lnTo>
                    <a:pt x="123825" y="252602"/>
                  </a:lnTo>
                  <a:lnTo>
                    <a:pt x="119125" y="252602"/>
                  </a:lnTo>
                  <a:lnTo>
                    <a:pt x="100964" y="248919"/>
                  </a:lnTo>
                  <a:lnTo>
                    <a:pt x="100075" y="248030"/>
                  </a:lnTo>
                  <a:lnTo>
                    <a:pt x="99694" y="246887"/>
                  </a:lnTo>
                  <a:lnTo>
                    <a:pt x="99694" y="245490"/>
                  </a:lnTo>
                  <a:lnTo>
                    <a:pt x="99694" y="217677"/>
                  </a:lnTo>
                  <a:lnTo>
                    <a:pt x="56387" y="210438"/>
                  </a:lnTo>
                  <a:lnTo>
                    <a:pt x="19440" y="187065"/>
                  </a:lnTo>
                  <a:lnTo>
                    <a:pt x="1603" y="146780"/>
                  </a:lnTo>
                  <a:lnTo>
                    <a:pt x="0" y="125729"/>
                  </a:lnTo>
                  <a:lnTo>
                    <a:pt x="402" y="116320"/>
                  </a:lnTo>
                  <a:lnTo>
                    <a:pt x="14350" y="75390"/>
                  </a:lnTo>
                  <a:lnTo>
                    <a:pt x="47634" y="46872"/>
                  </a:lnTo>
                  <a:lnTo>
                    <a:pt x="87786" y="34655"/>
                  </a:lnTo>
                  <a:lnTo>
                    <a:pt x="99694" y="33274"/>
                  </a:lnTo>
                  <a:lnTo>
                    <a:pt x="99694" y="6857"/>
                  </a:lnTo>
                  <a:lnTo>
                    <a:pt x="99694" y="5587"/>
                  </a:lnTo>
                  <a:lnTo>
                    <a:pt x="100075" y="4572"/>
                  </a:lnTo>
                  <a:lnTo>
                    <a:pt x="100964" y="3682"/>
                  </a:lnTo>
                  <a:lnTo>
                    <a:pt x="101726" y="2793"/>
                  </a:lnTo>
                  <a:lnTo>
                    <a:pt x="102996" y="2159"/>
                  </a:lnTo>
                  <a:lnTo>
                    <a:pt x="104901" y="1650"/>
                  </a:lnTo>
                  <a:lnTo>
                    <a:pt x="106806" y="1142"/>
                  </a:lnTo>
                  <a:lnTo>
                    <a:pt x="109219" y="762"/>
                  </a:lnTo>
                  <a:lnTo>
                    <a:pt x="112394" y="380"/>
                  </a:lnTo>
                  <a:lnTo>
                    <a:pt x="115443" y="126"/>
                  </a:lnTo>
                  <a:lnTo>
                    <a:pt x="119252" y="0"/>
                  </a:lnTo>
                  <a:lnTo>
                    <a:pt x="123825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6424" y="2144013"/>
              <a:ext cx="7011898" cy="3784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0701" y="2209037"/>
              <a:ext cx="1552321" cy="25844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56226" y="2139314"/>
              <a:ext cx="1394460" cy="3782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51836" y="2139314"/>
              <a:ext cx="1541272" cy="32778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64761" y="2212212"/>
              <a:ext cx="205486" cy="2520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36161" y="2212212"/>
              <a:ext cx="204977" cy="2520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1852" y="2139314"/>
              <a:ext cx="1217650" cy="3877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46756" y="2212212"/>
              <a:ext cx="204978" cy="25209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485009" y="2213609"/>
              <a:ext cx="159385" cy="249554"/>
            </a:xfrm>
            <a:custGeom>
              <a:avLst/>
              <a:gdLst/>
              <a:ahLst/>
              <a:cxnLst/>
              <a:rect l="l" t="t" r="r" b="b"/>
              <a:pathLst>
                <a:path w="159385" h="249555">
                  <a:moveTo>
                    <a:pt x="74930" y="0"/>
                  </a:moveTo>
                  <a:lnTo>
                    <a:pt x="115643" y="6373"/>
                  </a:lnTo>
                  <a:lnTo>
                    <a:pt x="147320" y="34925"/>
                  </a:lnTo>
                  <a:lnTo>
                    <a:pt x="152146" y="60705"/>
                  </a:lnTo>
                  <a:lnTo>
                    <a:pt x="152146" y="68325"/>
                  </a:lnTo>
                  <a:lnTo>
                    <a:pt x="151130" y="75311"/>
                  </a:lnTo>
                  <a:lnTo>
                    <a:pt x="148971" y="81661"/>
                  </a:lnTo>
                  <a:lnTo>
                    <a:pt x="146939" y="88011"/>
                  </a:lnTo>
                  <a:lnTo>
                    <a:pt x="143891" y="93599"/>
                  </a:lnTo>
                  <a:lnTo>
                    <a:pt x="139954" y="98425"/>
                  </a:lnTo>
                  <a:lnTo>
                    <a:pt x="136017" y="103250"/>
                  </a:lnTo>
                  <a:lnTo>
                    <a:pt x="131445" y="107314"/>
                  </a:lnTo>
                  <a:lnTo>
                    <a:pt x="125984" y="110616"/>
                  </a:lnTo>
                  <a:lnTo>
                    <a:pt x="120650" y="113918"/>
                  </a:lnTo>
                  <a:lnTo>
                    <a:pt x="114681" y="116331"/>
                  </a:lnTo>
                  <a:lnTo>
                    <a:pt x="108077" y="117728"/>
                  </a:lnTo>
                  <a:lnTo>
                    <a:pt x="108077" y="118110"/>
                  </a:lnTo>
                  <a:lnTo>
                    <a:pt x="115570" y="118999"/>
                  </a:lnTo>
                  <a:lnTo>
                    <a:pt x="122555" y="121030"/>
                  </a:lnTo>
                  <a:lnTo>
                    <a:pt x="128778" y="124332"/>
                  </a:lnTo>
                  <a:lnTo>
                    <a:pt x="135128" y="127635"/>
                  </a:lnTo>
                  <a:lnTo>
                    <a:pt x="157734" y="160781"/>
                  </a:lnTo>
                  <a:lnTo>
                    <a:pt x="159004" y="167766"/>
                  </a:lnTo>
                  <a:lnTo>
                    <a:pt x="159004" y="175260"/>
                  </a:lnTo>
                  <a:lnTo>
                    <a:pt x="148339" y="213987"/>
                  </a:lnTo>
                  <a:lnTo>
                    <a:pt x="118570" y="238807"/>
                  </a:lnTo>
                  <a:lnTo>
                    <a:pt x="73209" y="249013"/>
                  </a:lnTo>
                  <a:lnTo>
                    <a:pt x="62611" y="249300"/>
                  </a:lnTo>
                  <a:lnTo>
                    <a:pt x="54737" y="249300"/>
                  </a:lnTo>
                  <a:lnTo>
                    <a:pt x="14732" y="240156"/>
                  </a:lnTo>
                  <a:lnTo>
                    <a:pt x="5334" y="234441"/>
                  </a:lnTo>
                  <a:lnTo>
                    <a:pt x="4191" y="233425"/>
                  </a:lnTo>
                  <a:lnTo>
                    <a:pt x="3175" y="232410"/>
                  </a:lnTo>
                  <a:lnTo>
                    <a:pt x="2540" y="231266"/>
                  </a:lnTo>
                  <a:lnTo>
                    <a:pt x="1905" y="230124"/>
                  </a:lnTo>
                  <a:lnTo>
                    <a:pt x="1524" y="228600"/>
                  </a:lnTo>
                  <a:lnTo>
                    <a:pt x="1143" y="226440"/>
                  </a:lnTo>
                  <a:lnTo>
                    <a:pt x="762" y="224409"/>
                  </a:lnTo>
                  <a:lnTo>
                    <a:pt x="381" y="221868"/>
                  </a:lnTo>
                  <a:lnTo>
                    <a:pt x="254" y="218820"/>
                  </a:lnTo>
                  <a:lnTo>
                    <a:pt x="127" y="215645"/>
                  </a:lnTo>
                  <a:lnTo>
                    <a:pt x="0" y="211836"/>
                  </a:lnTo>
                  <a:lnTo>
                    <a:pt x="0" y="207263"/>
                  </a:lnTo>
                  <a:lnTo>
                    <a:pt x="0" y="202056"/>
                  </a:lnTo>
                  <a:lnTo>
                    <a:pt x="381" y="198500"/>
                  </a:lnTo>
                  <a:lnTo>
                    <a:pt x="1397" y="196723"/>
                  </a:lnTo>
                  <a:lnTo>
                    <a:pt x="2286" y="194944"/>
                  </a:lnTo>
                  <a:lnTo>
                    <a:pt x="3683" y="194055"/>
                  </a:lnTo>
                  <a:lnTo>
                    <a:pt x="5588" y="194055"/>
                  </a:lnTo>
                  <a:lnTo>
                    <a:pt x="6985" y="194055"/>
                  </a:lnTo>
                  <a:lnTo>
                    <a:pt x="9143" y="194817"/>
                  </a:lnTo>
                  <a:lnTo>
                    <a:pt x="11938" y="196341"/>
                  </a:lnTo>
                  <a:lnTo>
                    <a:pt x="14605" y="197865"/>
                  </a:lnTo>
                  <a:lnTo>
                    <a:pt x="18034" y="199643"/>
                  </a:lnTo>
                  <a:lnTo>
                    <a:pt x="22352" y="201675"/>
                  </a:lnTo>
                  <a:lnTo>
                    <a:pt x="26543" y="203580"/>
                  </a:lnTo>
                  <a:lnTo>
                    <a:pt x="31623" y="205486"/>
                  </a:lnTo>
                  <a:lnTo>
                    <a:pt x="37592" y="207010"/>
                  </a:lnTo>
                  <a:lnTo>
                    <a:pt x="43561" y="208661"/>
                  </a:lnTo>
                  <a:lnTo>
                    <a:pt x="50546" y="209423"/>
                  </a:lnTo>
                  <a:lnTo>
                    <a:pt x="58547" y="209423"/>
                  </a:lnTo>
                  <a:lnTo>
                    <a:pt x="65278" y="209423"/>
                  </a:lnTo>
                  <a:lnTo>
                    <a:pt x="71374" y="208661"/>
                  </a:lnTo>
                  <a:lnTo>
                    <a:pt x="76835" y="207010"/>
                  </a:lnTo>
                  <a:lnTo>
                    <a:pt x="82296" y="205486"/>
                  </a:lnTo>
                  <a:lnTo>
                    <a:pt x="86868" y="203200"/>
                  </a:lnTo>
                  <a:lnTo>
                    <a:pt x="90678" y="200151"/>
                  </a:lnTo>
                  <a:lnTo>
                    <a:pt x="94488" y="197230"/>
                  </a:lnTo>
                  <a:lnTo>
                    <a:pt x="97409" y="193675"/>
                  </a:lnTo>
                  <a:lnTo>
                    <a:pt x="99568" y="189484"/>
                  </a:lnTo>
                  <a:lnTo>
                    <a:pt x="101600" y="185292"/>
                  </a:lnTo>
                  <a:lnTo>
                    <a:pt x="102616" y="180720"/>
                  </a:lnTo>
                  <a:lnTo>
                    <a:pt x="102616" y="175640"/>
                  </a:lnTo>
                  <a:lnTo>
                    <a:pt x="102616" y="170052"/>
                  </a:lnTo>
                  <a:lnTo>
                    <a:pt x="101727" y="164973"/>
                  </a:lnTo>
                  <a:lnTo>
                    <a:pt x="99822" y="160527"/>
                  </a:lnTo>
                  <a:lnTo>
                    <a:pt x="97917" y="156082"/>
                  </a:lnTo>
                  <a:lnTo>
                    <a:pt x="94868" y="152273"/>
                  </a:lnTo>
                  <a:lnTo>
                    <a:pt x="90805" y="149225"/>
                  </a:lnTo>
                  <a:lnTo>
                    <a:pt x="86614" y="146050"/>
                  </a:lnTo>
                  <a:lnTo>
                    <a:pt x="81534" y="143763"/>
                  </a:lnTo>
                  <a:lnTo>
                    <a:pt x="75184" y="141986"/>
                  </a:lnTo>
                  <a:lnTo>
                    <a:pt x="68961" y="140335"/>
                  </a:lnTo>
                  <a:lnTo>
                    <a:pt x="61468" y="139573"/>
                  </a:lnTo>
                  <a:lnTo>
                    <a:pt x="52578" y="139573"/>
                  </a:lnTo>
                  <a:lnTo>
                    <a:pt x="27178" y="139573"/>
                  </a:lnTo>
                  <a:lnTo>
                    <a:pt x="25273" y="139573"/>
                  </a:lnTo>
                  <a:lnTo>
                    <a:pt x="23749" y="139318"/>
                  </a:lnTo>
                  <a:lnTo>
                    <a:pt x="22733" y="138811"/>
                  </a:lnTo>
                  <a:lnTo>
                    <a:pt x="21590" y="138302"/>
                  </a:lnTo>
                  <a:lnTo>
                    <a:pt x="18415" y="124713"/>
                  </a:lnTo>
                  <a:lnTo>
                    <a:pt x="18415" y="120776"/>
                  </a:lnTo>
                  <a:lnTo>
                    <a:pt x="18415" y="117093"/>
                  </a:lnTo>
                  <a:lnTo>
                    <a:pt x="18542" y="114173"/>
                  </a:lnTo>
                  <a:lnTo>
                    <a:pt x="18796" y="111887"/>
                  </a:lnTo>
                  <a:lnTo>
                    <a:pt x="19050" y="109600"/>
                  </a:lnTo>
                  <a:lnTo>
                    <a:pt x="19431" y="107823"/>
                  </a:lnTo>
                  <a:lnTo>
                    <a:pt x="20193" y="106425"/>
                  </a:lnTo>
                  <a:lnTo>
                    <a:pt x="20828" y="105028"/>
                  </a:lnTo>
                  <a:lnTo>
                    <a:pt x="21717" y="104139"/>
                  </a:lnTo>
                  <a:lnTo>
                    <a:pt x="22733" y="103504"/>
                  </a:lnTo>
                  <a:lnTo>
                    <a:pt x="23876" y="102997"/>
                  </a:lnTo>
                  <a:lnTo>
                    <a:pt x="25146" y="102742"/>
                  </a:lnTo>
                  <a:lnTo>
                    <a:pt x="26543" y="102742"/>
                  </a:lnTo>
                  <a:lnTo>
                    <a:pt x="52451" y="102742"/>
                  </a:lnTo>
                  <a:lnTo>
                    <a:pt x="59943" y="102742"/>
                  </a:lnTo>
                  <a:lnTo>
                    <a:pt x="66675" y="101980"/>
                  </a:lnTo>
                  <a:lnTo>
                    <a:pt x="72517" y="100456"/>
                  </a:lnTo>
                  <a:lnTo>
                    <a:pt x="78359" y="98932"/>
                  </a:lnTo>
                  <a:lnTo>
                    <a:pt x="83185" y="96774"/>
                  </a:lnTo>
                  <a:lnTo>
                    <a:pt x="87122" y="93852"/>
                  </a:lnTo>
                  <a:lnTo>
                    <a:pt x="91059" y="90931"/>
                  </a:lnTo>
                  <a:lnTo>
                    <a:pt x="93980" y="87375"/>
                  </a:lnTo>
                  <a:lnTo>
                    <a:pt x="96012" y="83185"/>
                  </a:lnTo>
                  <a:lnTo>
                    <a:pt x="98171" y="79120"/>
                  </a:lnTo>
                  <a:lnTo>
                    <a:pt x="99187" y="74294"/>
                  </a:lnTo>
                  <a:lnTo>
                    <a:pt x="99187" y="68961"/>
                  </a:lnTo>
                  <a:lnTo>
                    <a:pt x="99187" y="64515"/>
                  </a:lnTo>
                  <a:lnTo>
                    <a:pt x="98425" y="60451"/>
                  </a:lnTo>
                  <a:lnTo>
                    <a:pt x="97028" y="56768"/>
                  </a:lnTo>
                  <a:lnTo>
                    <a:pt x="95631" y="52959"/>
                  </a:lnTo>
                  <a:lnTo>
                    <a:pt x="78993" y="41401"/>
                  </a:lnTo>
                  <a:lnTo>
                    <a:pt x="74422" y="40004"/>
                  </a:lnTo>
                  <a:lnTo>
                    <a:pt x="68961" y="39242"/>
                  </a:lnTo>
                  <a:lnTo>
                    <a:pt x="62611" y="39242"/>
                  </a:lnTo>
                  <a:lnTo>
                    <a:pt x="55245" y="39242"/>
                  </a:lnTo>
                  <a:lnTo>
                    <a:pt x="48514" y="40004"/>
                  </a:lnTo>
                  <a:lnTo>
                    <a:pt x="42545" y="41655"/>
                  </a:lnTo>
                  <a:lnTo>
                    <a:pt x="36576" y="43306"/>
                  </a:lnTo>
                  <a:lnTo>
                    <a:pt x="31496" y="44957"/>
                  </a:lnTo>
                  <a:lnTo>
                    <a:pt x="27051" y="46862"/>
                  </a:lnTo>
                  <a:lnTo>
                    <a:pt x="22606" y="48767"/>
                  </a:lnTo>
                  <a:lnTo>
                    <a:pt x="18923" y="50545"/>
                  </a:lnTo>
                  <a:lnTo>
                    <a:pt x="15875" y="52197"/>
                  </a:lnTo>
                  <a:lnTo>
                    <a:pt x="12827" y="53848"/>
                  </a:lnTo>
                  <a:lnTo>
                    <a:pt x="10541" y="54737"/>
                  </a:lnTo>
                  <a:lnTo>
                    <a:pt x="9143" y="54737"/>
                  </a:lnTo>
                  <a:lnTo>
                    <a:pt x="8255" y="54737"/>
                  </a:lnTo>
                  <a:lnTo>
                    <a:pt x="4191" y="45974"/>
                  </a:lnTo>
                  <a:lnTo>
                    <a:pt x="3937" y="43687"/>
                  </a:lnTo>
                  <a:lnTo>
                    <a:pt x="3937" y="40766"/>
                  </a:lnTo>
                  <a:lnTo>
                    <a:pt x="3937" y="37211"/>
                  </a:lnTo>
                  <a:lnTo>
                    <a:pt x="3937" y="34670"/>
                  </a:lnTo>
                  <a:lnTo>
                    <a:pt x="3937" y="32385"/>
                  </a:lnTo>
                  <a:lnTo>
                    <a:pt x="4064" y="30352"/>
                  </a:lnTo>
                  <a:lnTo>
                    <a:pt x="32004" y="5841"/>
                  </a:lnTo>
                  <a:lnTo>
                    <a:pt x="37846" y="4190"/>
                  </a:lnTo>
                  <a:lnTo>
                    <a:pt x="44323" y="2793"/>
                  </a:lnTo>
                  <a:lnTo>
                    <a:pt x="51689" y="1650"/>
                  </a:lnTo>
                  <a:lnTo>
                    <a:pt x="59055" y="507"/>
                  </a:lnTo>
                  <a:lnTo>
                    <a:pt x="66802" y="0"/>
                  </a:lnTo>
                  <a:lnTo>
                    <a:pt x="7493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7765" y="2579369"/>
              <a:ext cx="7628445" cy="30886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941824" y="2620263"/>
              <a:ext cx="75565" cy="167005"/>
            </a:xfrm>
            <a:custGeom>
              <a:avLst/>
              <a:gdLst/>
              <a:ahLst/>
              <a:cxnLst/>
              <a:rect l="l" t="t" r="r" b="b"/>
              <a:pathLst>
                <a:path w="75564" h="167005">
                  <a:moveTo>
                    <a:pt x="0" y="98298"/>
                  </a:moveTo>
                  <a:lnTo>
                    <a:pt x="0" y="166750"/>
                  </a:lnTo>
                  <a:lnTo>
                    <a:pt x="35433" y="166750"/>
                  </a:lnTo>
                  <a:lnTo>
                    <a:pt x="42290" y="166750"/>
                  </a:lnTo>
                  <a:lnTo>
                    <a:pt x="48005" y="165988"/>
                  </a:lnTo>
                  <a:lnTo>
                    <a:pt x="52577" y="164591"/>
                  </a:lnTo>
                  <a:lnTo>
                    <a:pt x="57276" y="163195"/>
                  </a:lnTo>
                  <a:lnTo>
                    <a:pt x="72643" y="147827"/>
                  </a:lnTo>
                  <a:lnTo>
                    <a:pt x="74675" y="143637"/>
                  </a:lnTo>
                  <a:lnTo>
                    <a:pt x="75564" y="138937"/>
                  </a:lnTo>
                  <a:lnTo>
                    <a:pt x="75564" y="133603"/>
                  </a:lnTo>
                  <a:lnTo>
                    <a:pt x="75564" y="128015"/>
                  </a:lnTo>
                  <a:lnTo>
                    <a:pt x="74675" y="123062"/>
                  </a:lnTo>
                  <a:lnTo>
                    <a:pt x="72771" y="118618"/>
                  </a:lnTo>
                  <a:lnTo>
                    <a:pt x="70992" y="114173"/>
                  </a:lnTo>
                  <a:lnTo>
                    <a:pt x="68199" y="110489"/>
                  </a:lnTo>
                  <a:lnTo>
                    <a:pt x="64642" y="107569"/>
                  </a:lnTo>
                  <a:lnTo>
                    <a:pt x="60960" y="104521"/>
                  </a:lnTo>
                  <a:lnTo>
                    <a:pt x="56387" y="102235"/>
                  </a:lnTo>
                  <a:lnTo>
                    <a:pt x="50800" y="100711"/>
                  </a:lnTo>
                  <a:lnTo>
                    <a:pt x="45212" y="99060"/>
                  </a:lnTo>
                  <a:lnTo>
                    <a:pt x="37973" y="98298"/>
                  </a:lnTo>
                  <a:lnTo>
                    <a:pt x="29083" y="98298"/>
                  </a:lnTo>
                  <a:lnTo>
                    <a:pt x="0" y="98298"/>
                  </a:lnTo>
                  <a:close/>
                </a:path>
                <a:path w="75564" h="167005">
                  <a:moveTo>
                    <a:pt x="0" y="0"/>
                  </a:moveTo>
                  <a:lnTo>
                    <a:pt x="0" y="62484"/>
                  </a:lnTo>
                  <a:lnTo>
                    <a:pt x="27431" y="62484"/>
                  </a:lnTo>
                  <a:lnTo>
                    <a:pt x="34416" y="62484"/>
                  </a:lnTo>
                  <a:lnTo>
                    <a:pt x="54863" y="53086"/>
                  </a:lnTo>
                  <a:lnTo>
                    <a:pt x="57658" y="50291"/>
                  </a:lnTo>
                  <a:lnTo>
                    <a:pt x="59689" y="46862"/>
                  </a:lnTo>
                  <a:lnTo>
                    <a:pt x="61087" y="42925"/>
                  </a:lnTo>
                  <a:lnTo>
                    <a:pt x="62484" y="38988"/>
                  </a:lnTo>
                  <a:lnTo>
                    <a:pt x="63118" y="34925"/>
                  </a:lnTo>
                  <a:lnTo>
                    <a:pt x="63118" y="30480"/>
                  </a:lnTo>
                  <a:lnTo>
                    <a:pt x="63118" y="25653"/>
                  </a:lnTo>
                  <a:lnTo>
                    <a:pt x="62356" y="21336"/>
                  </a:lnTo>
                  <a:lnTo>
                    <a:pt x="60833" y="17525"/>
                  </a:lnTo>
                  <a:lnTo>
                    <a:pt x="59436" y="13715"/>
                  </a:lnTo>
                  <a:lnTo>
                    <a:pt x="57150" y="10540"/>
                  </a:lnTo>
                  <a:lnTo>
                    <a:pt x="54228" y="8000"/>
                  </a:lnTo>
                  <a:lnTo>
                    <a:pt x="51180" y="5334"/>
                  </a:lnTo>
                  <a:lnTo>
                    <a:pt x="47498" y="3428"/>
                  </a:lnTo>
                  <a:lnTo>
                    <a:pt x="42925" y="2032"/>
                  </a:lnTo>
                  <a:lnTo>
                    <a:pt x="38353" y="762"/>
                  </a:lnTo>
                  <a:lnTo>
                    <a:pt x="32385" y="0"/>
                  </a:lnTo>
                  <a:lnTo>
                    <a:pt x="24764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35367" y="2614929"/>
              <a:ext cx="129285" cy="1779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893945" y="2583687"/>
              <a:ext cx="174625" cy="240665"/>
            </a:xfrm>
            <a:custGeom>
              <a:avLst/>
              <a:gdLst/>
              <a:ahLst/>
              <a:cxnLst/>
              <a:rect l="l" t="t" r="r" b="b"/>
              <a:pathLst>
                <a:path w="174625" h="240664">
                  <a:moveTo>
                    <a:pt x="14477" y="0"/>
                  </a:moveTo>
                  <a:lnTo>
                    <a:pt x="74929" y="0"/>
                  </a:lnTo>
                  <a:lnTo>
                    <a:pt x="85552" y="218"/>
                  </a:lnTo>
                  <a:lnTo>
                    <a:pt x="126539" y="8382"/>
                  </a:lnTo>
                  <a:lnTo>
                    <a:pt x="156785" y="40032"/>
                  </a:lnTo>
                  <a:lnTo>
                    <a:pt x="159892" y="61213"/>
                  </a:lnTo>
                  <a:lnTo>
                    <a:pt x="159892" y="67056"/>
                  </a:lnTo>
                  <a:lnTo>
                    <a:pt x="151129" y="91694"/>
                  </a:lnTo>
                  <a:lnTo>
                    <a:pt x="148335" y="95885"/>
                  </a:lnTo>
                  <a:lnTo>
                    <a:pt x="126491" y="110616"/>
                  </a:lnTo>
                  <a:lnTo>
                    <a:pt x="133222" y="111887"/>
                  </a:lnTo>
                  <a:lnTo>
                    <a:pt x="139572" y="114046"/>
                  </a:lnTo>
                  <a:lnTo>
                    <a:pt x="145287" y="117221"/>
                  </a:lnTo>
                  <a:lnTo>
                    <a:pt x="151129" y="120269"/>
                  </a:lnTo>
                  <a:lnTo>
                    <a:pt x="172974" y="152908"/>
                  </a:lnTo>
                  <a:lnTo>
                    <a:pt x="174243" y="160274"/>
                  </a:lnTo>
                  <a:lnTo>
                    <a:pt x="174243" y="168528"/>
                  </a:lnTo>
                  <a:lnTo>
                    <a:pt x="174243" y="177037"/>
                  </a:lnTo>
                  <a:lnTo>
                    <a:pt x="173100" y="184785"/>
                  </a:lnTo>
                  <a:lnTo>
                    <a:pt x="170687" y="191770"/>
                  </a:lnTo>
                  <a:lnTo>
                    <a:pt x="168401" y="198754"/>
                  </a:lnTo>
                  <a:lnTo>
                    <a:pt x="165100" y="204850"/>
                  </a:lnTo>
                  <a:lnTo>
                    <a:pt x="160908" y="210185"/>
                  </a:lnTo>
                  <a:lnTo>
                    <a:pt x="156844" y="215519"/>
                  </a:lnTo>
                  <a:lnTo>
                    <a:pt x="151891" y="220090"/>
                  </a:lnTo>
                  <a:lnTo>
                    <a:pt x="146050" y="223900"/>
                  </a:lnTo>
                  <a:lnTo>
                    <a:pt x="140334" y="227837"/>
                  </a:lnTo>
                  <a:lnTo>
                    <a:pt x="133984" y="231012"/>
                  </a:lnTo>
                  <a:lnTo>
                    <a:pt x="127000" y="233425"/>
                  </a:lnTo>
                  <a:lnTo>
                    <a:pt x="120014" y="235965"/>
                  </a:lnTo>
                  <a:lnTo>
                    <a:pt x="78485" y="240664"/>
                  </a:lnTo>
                  <a:lnTo>
                    <a:pt x="14477" y="240664"/>
                  </a:lnTo>
                  <a:lnTo>
                    <a:pt x="10413" y="240664"/>
                  </a:lnTo>
                  <a:lnTo>
                    <a:pt x="6857" y="239522"/>
                  </a:lnTo>
                  <a:lnTo>
                    <a:pt x="4190" y="237109"/>
                  </a:lnTo>
                  <a:lnTo>
                    <a:pt x="1396" y="234696"/>
                  </a:lnTo>
                  <a:lnTo>
                    <a:pt x="0" y="230759"/>
                  </a:lnTo>
                  <a:lnTo>
                    <a:pt x="0" y="225298"/>
                  </a:lnTo>
                  <a:lnTo>
                    <a:pt x="0" y="15366"/>
                  </a:lnTo>
                  <a:lnTo>
                    <a:pt x="0" y="9906"/>
                  </a:lnTo>
                  <a:lnTo>
                    <a:pt x="1396" y="5969"/>
                  </a:lnTo>
                  <a:lnTo>
                    <a:pt x="4190" y="3556"/>
                  </a:lnTo>
                  <a:lnTo>
                    <a:pt x="6857" y="1142"/>
                  </a:lnTo>
                  <a:lnTo>
                    <a:pt x="10413" y="0"/>
                  </a:lnTo>
                  <a:lnTo>
                    <a:pt x="14477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189601" y="2577972"/>
              <a:ext cx="1285621" cy="25438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81775" y="2574797"/>
              <a:ext cx="875029" cy="25844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345804" y="2577972"/>
              <a:ext cx="204977" cy="2520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3193" y="2577972"/>
              <a:ext cx="1684845" cy="25209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97392" y="2577972"/>
              <a:ext cx="204977" cy="25209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28340" y="2574797"/>
              <a:ext cx="2051558" cy="25844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04556" y="2579369"/>
              <a:ext cx="563880" cy="309245"/>
            </a:xfrm>
            <a:custGeom>
              <a:avLst/>
              <a:gdLst/>
              <a:ahLst/>
              <a:cxnLst/>
              <a:rect l="l" t="t" r="r" b="b"/>
              <a:pathLst>
                <a:path w="563879" h="309244">
                  <a:moveTo>
                    <a:pt x="371983" y="3175"/>
                  </a:moveTo>
                  <a:lnTo>
                    <a:pt x="376809" y="3175"/>
                  </a:lnTo>
                  <a:lnTo>
                    <a:pt x="380746" y="3301"/>
                  </a:lnTo>
                  <a:lnTo>
                    <a:pt x="383921" y="3682"/>
                  </a:lnTo>
                  <a:lnTo>
                    <a:pt x="386969" y="3937"/>
                  </a:lnTo>
                  <a:lnTo>
                    <a:pt x="389509" y="4444"/>
                  </a:lnTo>
                  <a:lnTo>
                    <a:pt x="391287" y="5079"/>
                  </a:lnTo>
                  <a:lnTo>
                    <a:pt x="393192" y="5587"/>
                  </a:lnTo>
                  <a:lnTo>
                    <a:pt x="394462" y="6476"/>
                  </a:lnTo>
                  <a:lnTo>
                    <a:pt x="395224" y="7365"/>
                  </a:lnTo>
                  <a:lnTo>
                    <a:pt x="395986" y="8254"/>
                  </a:lnTo>
                  <a:lnTo>
                    <a:pt x="396367" y="9397"/>
                  </a:lnTo>
                  <a:lnTo>
                    <a:pt x="396367" y="10540"/>
                  </a:lnTo>
                  <a:lnTo>
                    <a:pt x="396367" y="204469"/>
                  </a:lnTo>
                  <a:lnTo>
                    <a:pt x="485267" y="204469"/>
                  </a:lnTo>
                  <a:lnTo>
                    <a:pt x="485267" y="10540"/>
                  </a:lnTo>
                  <a:lnTo>
                    <a:pt x="485267" y="9397"/>
                  </a:lnTo>
                  <a:lnTo>
                    <a:pt x="485648" y="8254"/>
                  </a:lnTo>
                  <a:lnTo>
                    <a:pt x="486537" y="7365"/>
                  </a:lnTo>
                  <a:lnTo>
                    <a:pt x="487299" y="6476"/>
                  </a:lnTo>
                  <a:lnTo>
                    <a:pt x="488569" y="5587"/>
                  </a:lnTo>
                  <a:lnTo>
                    <a:pt x="490474" y="5079"/>
                  </a:lnTo>
                  <a:lnTo>
                    <a:pt x="492378" y="4444"/>
                  </a:lnTo>
                  <a:lnTo>
                    <a:pt x="494792" y="3937"/>
                  </a:lnTo>
                  <a:lnTo>
                    <a:pt x="497967" y="3682"/>
                  </a:lnTo>
                  <a:lnTo>
                    <a:pt x="501142" y="3301"/>
                  </a:lnTo>
                  <a:lnTo>
                    <a:pt x="505078" y="3175"/>
                  </a:lnTo>
                  <a:lnTo>
                    <a:pt x="509777" y="3175"/>
                  </a:lnTo>
                  <a:lnTo>
                    <a:pt x="514603" y="3175"/>
                  </a:lnTo>
                  <a:lnTo>
                    <a:pt x="518668" y="3301"/>
                  </a:lnTo>
                  <a:lnTo>
                    <a:pt x="521716" y="3682"/>
                  </a:lnTo>
                  <a:lnTo>
                    <a:pt x="524891" y="3937"/>
                  </a:lnTo>
                  <a:lnTo>
                    <a:pt x="527303" y="4444"/>
                  </a:lnTo>
                  <a:lnTo>
                    <a:pt x="529209" y="5079"/>
                  </a:lnTo>
                  <a:lnTo>
                    <a:pt x="530987" y="5587"/>
                  </a:lnTo>
                  <a:lnTo>
                    <a:pt x="532384" y="6476"/>
                  </a:lnTo>
                  <a:lnTo>
                    <a:pt x="533019" y="7365"/>
                  </a:lnTo>
                  <a:lnTo>
                    <a:pt x="533781" y="8254"/>
                  </a:lnTo>
                  <a:lnTo>
                    <a:pt x="534162" y="9397"/>
                  </a:lnTo>
                  <a:lnTo>
                    <a:pt x="534162" y="10540"/>
                  </a:lnTo>
                  <a:lnTo>
                    <a:pt x="534162" y="204469"/>
                  </a:lnTo>
                  <a:lnTo>
                    <a:pt x="555371" y="204469"/>
                  </a:lnTo>
                  <a:lnTo>
                    <a:pt x="558546" y="204469"/>
                  </a:lnTo>
                  <a:lnTo>
                    <a:pt x="560577" y="205104"/>
                  </a:lnTo>
                  <a:lnTo>
                    <a:pt x="561848" y="206628"/>
                  </a:lnTo>
                  <a:lnTo>
                    <a:pt x="562991" y="208025"/>
                  </a:lnTo>
                  <a:lnTo>
                    <a:pt x="563626" y="210692"/>
                  </a:lnTo>
                  <a:lnTo>
                    <a:pt x="563626" y="214502"/>
                  </a:lnTo>
                  <a:lnTo>
                    <a:pt x="563626" y="301751"/>
                  </a:lnTo>
                  <a:lnTo>
                    <a:pt x="563626" y="303021"/>
                  </a:lnTo>
                  <a:lnTo>
                    <a:pt x="563245" y="304038"/>
                  </a:lnTo>
                  <a:lnTo>
                    <a:pt x="546608" y="308863"/>
                  </a:lnTo>
                  <a:lnTo>
                    <a:pt x="542417" y="308863"/>
                  </a:lnTo>
                  <a:lnTo>
                    <a:pt x="538099" y="308863"/>
                  </a:lnTo>
                  <a:lnTo>
                    <a:pt x="534670" y="308609"/>
                  </a:lnTo>
                  <a:lnTo>
                    <a:pt x="532002" y="308355"/>
                  </a:lnTo>
                  <a:lnTo>
                    <a:pt x="529209" y="308101"/>
                  </a:lnTo>
                  <a:lnTo>
                    <a:pt x="521843" y="304926"/>
                  </a:lnTo>
                  <a:lnTo>
                    <a:pt x="521081" y="304038"/>
                  </a:lnTo>
                  <a:lnTo>
                    <a:pt x="520826" y="303021"/>
                  </a:lnTo>
                  <a:lnTo>
                    <a:pt x="520826" y="301751"/>
                  </a:lnTo>
                  <a:lnTo>
                    <a:pt x="520826" y="244982"/>
                  </a:lnTo>
                  <a:lnTo>
                    <a:pt x="361569" y="244982"/>
                  </a:lnTo>
                  <a:lnTo>
                    <a:pt x="357250" y="244982"/>
                  </a:lnTo>
                  <a:lnTo>
                    <a:pt x="353822" y="243712"/>
                  </a:lnTo>
                  <a:lnTo>
                    <a:pt x="351282" y="241172"/>
                  </a:lnTo>
                  <a:lnTo>
                    <a:pt x="348742" y="238632"/>
                  </a:lnTo>
                  <a:lnTo>
                    <a:pt x="347472" y="234822"/>
                  </a:lnTo>
                  <a:lnTo>
                    <a:pt x="347472" y="229615"/>
                  </a:lnTo>
                  <a:lnTo>
                    <a:pt x="347472" y="10540"/>
                  </a:lnTo>
                  <a:lnTo>
                    <a:pt x="347472" y="9397"/>
                  </a:lnTo>
                  <a:lnTo>
                    <a:pt x="347852" y="8254"/>
                  </a:lnTo>
                  <a:lnTo>
                    <a:pt x="348615" y="7365"/>
                  </a:lnTo>
                  <a:lnTo>
                    <a:pt x="349376" y="6476"/>
                  </a:lnTo>
                  <a:lnTo>
                    <a:pt x="350774" y="5587"/>
                  </a:lnTo>
                  <a:lnTo>
                    <a:pt x="352678" y="5079"/>
                  </a:lnTo>
                  <a:lnTo>
                    <a:pt x="354457" y="4444"/>
                  </a:lnTo>
                  <a:lnTo>
                    <a:pt x="356997" y="3937"/>
                  </a:lnTo>
                  <a:lnTo>
                    <a:pt x="360172" y="3682"/>
                  </a:lnTo>
                  <a:lnTo>
                    <a:pt x="363347" y="3301"/>
                  </a:lnTo>
                  <a:lnTo>
                    <a:pt x="367284" y="3175"/>
                  </a:lnTo>
                  <a:lnTo>
                    <a:pt x="371983" y="3175"/>
                  </a:lnTo>
                  <a:close/>
                </a:path>
                <a:path w="563879" h="309244">
                  <a:moveTo>
                    <a:pt x="196976" y="0"/>
                  </a:moveTo>
                  <a:lnTo>
                    <a:pt x="243586" y="7492"/>
                  </a:lnTo>
                  <a:lnTo>
                    <a:pt x="278129" y="30099"/>
                  </a:lnTo>
                  <a:lnTo>
                    <a:pt x="299593" y="68325"/>
                  </a:lnTo>
                  <a:lnTo>
                    <a:pt x="306486" y="107455"/>
                  </a:lnTo>
                  <a:lnTo>
                    <a:pt x="306959" y="122554"/>
                  </a:lnTo>
                  <a:lnTo>
                    <a:pt x="306508" y="137273"/>
                  </a:lnTo>
                  <a:lnTo>
                    <a:pt x="299847" y="176402"/>
                  </a:lnTo>
                  <a:lnTo>
                    <a:pt x="278511" y="216153"/>
                  </a:lnTo>
                  <a:lnTo>
                    <a:pt x="243204" y="240791"/>
                  </a:lnTo>
                  <a:lnTo>
                    <a:pt x="193928" y="249300"/>
                  </a:lnTo>
                  <a:lnTo>
                    <a:pt x="181524" y="248872"/>
                  </a:lnTo>
                  <a:lnTo>
                    <a:pt x="139360" y="238585"/>
                  </a:lnTo>
                  <a:lnTo>
                    <a:pt x="109388" y="214604"/>
                  </a:lnTo>
                  <a:lnTo>
                    <a:pt x="91606" y="177236"/>
                  </a:lnTo>
                  <a:lnTo>
                    <a:pt x="86106" y="140588"/>
                  </a:lnTo>
                  <a:lnTo>
                    <a:pt x="49022" y="140588"/>
                  </a:lnTo>
                  <a:lnTo>
                    <a:pt x="49022" y="238632"/>
                  </a:lnTo>
                  <a:lnTo>
                    <a:pt x="49022" y="239902"/>
                  </a:lnTo>
                  <a:lnTo>
                    <a:pt x="48641" y="241045"/>
                  </a:lnTo>
                  <a:lnTo>
                    <a:pt x="47878" y="241934"/>
                  </a:lnTo>
                  <a:lnTo>
                    <a:pt x="46990" y="242824"/>
                  </a:lnTo>
                  <a:lnTo>
                    <a:pt x="45720" y="243585"/>
                  </a:lnTo>
                  <a:lnTo>
                    <a:pt x="43815" y="244220"/>
                  </a:lnTo>
                  <a:lnTo>
                    <a:pt x="42037" y="244855"/>
                  </a:lnTo>
                  <a:lnTo>
                    <a:pt x="39497" y="245363"/>
                  </a:lnTo>
                  <a:lnTo>
                    <a:pt x="36449" y="245617"/>
                  </a:lnTo>
                  <a:lnTo>
                    <a:pt x="33274" y="245999"/>
                  </a:lnTo>
                  <a:lnTo>
                    <a:pt x="29337" y="246125"/>
                  </a:lnTo>
                  <a:lnTo>
                    <a:pt x="24511" y="246125"/>
                  </a:lnTo>
                  <a:lnTo>
                    <a:pt x="19812" y="246125"/>
                  </a:lnTo>
                  <a:lnTo>
                    <a:pt x="15875" y="245999"/>
                  </a:lnTo>
                  <a:lnTo>
                    <a:pt x="12700" y="245617"/>
                  </a:lnTo>
                  <a:lnTo>
                    <a:pt x="9525" y="245363"/>
                  </a:lnTo>
                  <a:lnTo>
                    <a:pt x="6985" y="244855"/>
                  </a:lnTo>
                  <a:lnTo>
                    <a:pt x="5207" y="244220"/>
                  </a:lnTo>
                  <a:lnTo>
                    <a:pt x="3301" y="243585"/>
                  </a:lnTo>
                  <a:lnTo>
                    <a:pt x="1904" y="242824"/>
                  </a:lnTo>
                  <a:lnTo>
                    <a:pt x="1143" y="241934"/>
                  </a:lnTo>
                  <a:lnTo>
                    <a:pt x="381" y="241045"/>
                  </a:lnTo>
                  <a:lnTo>
                    <a:pt x="0" y="239902"/>
                  </a:lnTo>
                  <a:lnTo>
                    <a:pt x="0" y="238632"/>
                  </a:lnTo>
                  <a:lnTo>
                    <a:pt x="0" y="10540"/>
                  </a:lnTo>
                  <a:lnTo>
                    <a:pt x="0" y="9397"/>
                  </a:lnTo>
                  <a:lnTo>
                    <a:pt x="381" y="8254"/>
                  </a:lnTo>
                  <a:lnTo>
                    <a:pt x="1143" y="7365"/>
                  </a:lnTo>
                  <a:lnTo>
                    <a:pt x="1904" y="6476"/>
                  </a:lnTo>
                  <a:lnTo>
                    <a:pt x="3301" y="5587"/>
                  </a:lnTo>
                  <a:lnTo>
                    <a:pt x="5207" y="5079"/>
                  </a:lnTo>
                  <a:lnTo>
                    <a:pt x="7112" y="4444"/>
                  </a:lnTo>
                  <a:lnTo>
                    <a:pt x="9651" y="3937"/>
                  </a:lnTo>
                  <a:lnTo>
                    <a:pt x="12826" y="3682"/>
                  </a:lnTo>
                  <a:lnTo>
                    <a:pt x="15875" y="3301"/>
                  </a:lnTo>
                  <a:lnTo>
                    <a:pt x="19812" y="3175"/>
                  </a:lnTo>
                  <a:lnTo>
                    <a:pt x="24511" y="3175"/>
                  </a:lnTo>
                  <a:lnTo>
                    <a:pt x="29337" y="3175"/>
                  </a:lnTo>
                  <a:lnTo>
                    <a:pt x="33274" y="3301"/>
                  </a:lnTo>
                  <a:lnTo>
                    <a:pt x="36449" y="3682"/>
                  </a:lnTo>
                  <a:lnTo>
                    <a:pt x="39497" y="3937"/>
                  </a:lnTo>
                  <a:lnTo>
                    <a:pt x="42037" y="4444"/>
                  </a:lnTo>
                  <a:lnTo>
                    <a:pt x="43815" y="5079"/>
                  </a:lnTo>
                  <a:lnTo>
                    <a:pt x="45720" y="5587"/>
                  </a:lnTo>
                  <a:lnTo>
                    <a:pt x="46990" y="6476"/>
                  </a:lnTo>
                  <a:lnTo>
                    <a:pt x="47878" y="7365"/>
                  </a:lnTo>
                  <a:lnTo>
                    <a:pt x="48641" y="8254"/>
                  </a:lnTo>
                  <a:lnTo>
                    <a:pt x="49022" y="9397"/>
                  </a:lnTo>
                  <a:lnTo>
                    <a:pt x="49022" y="10540"/>
                  </a:lnTo>
                  <a:lnTo>
                    <a:pt x="49022" y="100837"/>
                  </a:lnTo>
                  <a:lnTo>
                    <a:pt x="86995" y="100837"/>
                  </a:lnTo>
                  <a:lnTo>
                    <a:pt x="88661" y="89503"/>
                  </a:lnTo>
                  <a:lnTo>
                    <a:pt x="90995" y="78739"/>
                  </a:lnTo>
                  <a:lnTo>
                    <a:pt x="107203" y="41576"/>
                  </a:lnTo>
                  <a:lnTo>
                    <a:pt x="143170" y="10997"/>
                  </a:lnTo>
                  <a:lnTo>
                    <a:pt x="184763" y="450"/>
                  </a:lnTo>
                  <a:lnTo>
                    <a:pt x="196976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7765" y="2945129"/>
              <a:ext cx="5636323" cy="2493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275963" y="2940558"/>
              <a:ext cx="2282698" cy="2584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3193" y="2940558"/>
              <a:ext cx="3267265" cy="25844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73722" y="2925190"/>
              <a:ext cx="80518" cy="33058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673722" y="2925190"/>
              <a:ext cx="80645" cy="330835"/>
            </a:xfrm>
            <a:custGeom>
              <a:avLst/>
              <a:gdLst/>
              <a:ahLst/>
              <a:cxnLst/>
              <a:rect l="l" t="t" r="r" b="b"/>
              <a:pathLst>
                <a:path w="80645" h="330835">
                  <a:moveTo>
                    <a:pt x="60198" y="0"/>
                  </a:moveTo>
                  <a:lnTo>
                    <a:pt x="64770" y="0"/>
                  </a:lnTo>
                  <a:lnTo>
                    <a:pt x="68325" y="254"/>
                  </a:lnTo>
                  <a:lnTo>
                    <a:pt x="71247" y="635"/>
                  </a:lnTo>
                  <a:lnTo>
                    <a:pt x="74041" y="1143"/>
                  </a:lnTo>
                  <a:lnTo>
                    <a:pt x="76200" y="1778"/>
                  </a:lnTo>
                  <a:lnTo>
                    <a:pt x="77724" y="2667"/>
                  </a:lnTo>
                  <a:lnTo>
                    <a:pt x="79248" y="3556"/>
                  </a:lnTo>
                  <a:lnTo>
                    <a:pt x="80009" y="4572"/>
                  </a:lnTo>
                  <a:lnTo>
                    <a:pt x="80263" y="5969"/>
                  </a:lnTo>
                  <a:lnTo>
                    <a:pt x="80391" y="7366"/>
                  </a:lnTo>
                  <a:lnTo>
                    <a:pt x="80263" y="8889"/>
                  </a:lnTo>
                  <a:lnTo>
                    <a:pt x="79628" y="10413"/>
                  </a:lnTo>
                  <a:lnTo>
                    <a:pt x="72294" y="28729"/>
                  </a:lnTo>
                  <a:lnTo>
                    <a:pt x="60483" y="66170"/>
                  </a:lnTo>
                  <a:lnTo>
                    <a:pt x="52506" y="104778"/>
                  </a:lnTo>
                  <a:lnTo>
                    <a:pt x="48506" y="144315"/>
                  </a:lnTo>
                  <a:lnTo>
                    <a:pt x="48005" y="164464"/>
                  </a:lnTo>
                  <a:lnTo>
                    <a:pt x="48506" y="184703"/>
                  </a:lnTo>
                  <a:lnTo>
                    <a:pt x="52506" y="224276"/>
                  </a:lnTo>
                  <a:lnTo>
                    <a:pt x="60533" y="262729"/>
                  </a:lnTo>
                  <a:lnTo>
                    <a:pt x="72205" y="300396"/>
                  </a:lnTo>
                  <a:lnTo>
                    <a:pt x="79375" y="318897"/>
                  </a:lnTo>
                  <a:lnTo>
                    <a:pt x="80136" y="320929"/>
                  </a:lnTo>
                  <a:lnTo>
                    <a:pt x="80518" y="322580"/>
                  </a:lnTo>
                  <a:lnTo>
                    <a:pt x="80518" y="323976"/>
                  </a:lnTo>
                  <a:lnTo>
                    <a:pt x="80518" y="325374"/>
                  </a:lnTo>
                  <a:lnTo>
                    <a:pt x="79882" y="326644"/>
                  </a:lnTo>
                  <a:lnTo>
                    <a:pt x="78485" y="327660"/>
                  </a:lnTo>
                  <a:lnTo>
                    <a:pt x="77088" y="328675"/>
                  </a:lnTo>
                  <a:lnTo>
                    <a:pt x="75056" y="329438"/>
                  </a:lnTo>
                  <a:lnTo>
                    <a:pt x="72262" y="329819"/>
                  </a:lnTo>
                  <a:lnTo>
                    <a:pt x="69469" y="330326"/>
                  </a:lnTo>
                  <a:lnTo>
                    <a:pt x="65531" y="330581"/>
                  </a:lnTo>
                  <a:lnTo>
                    <a:pt x="60578" y="330581"/>
                  </a:lnTo>
                  <a:lnTo>
                    <a:pt x="57150" y="330581"/>
                  </a:lnTo>
                  <a:lnTo>
                    <a:pt x="54101" y="330454"/>
                  </a:lnTo>
                  <a:lnTo>
                    <a:pt x="51688" y="330200"/>
                  </a:lnTo>
                  <a:lnTo>
                    <a:pt x="49149" y="329946"/>
                  </a:lnTo>
                  <a:lnTo>
                    <a:pt x="47117" y="329692"/>
                  </a:lnTo>
                  <a:lnTo>
                    <a:pt x="45466" y="329184"/>
                  </a:lnTo>
                  <a:lnTo>
                    <a:pt x="43815" y="328803"/>
                  </a:lnTo>
                  <a:lnTo>
                    <a:pt x="39624" y="325247"/>
                  </a:lnTo>
                  <a:lnTo>
                    <a:pt x="34742" y="315529"/>
                  </a:lnTo>
                  <a:lnTo>
                    <a:pt x="18547" y="276423"/>
                  </a:lnTo>
                  <a:lnTo>
                    <a:pt x="7449" y="236608"/>
                  </a:lnTo>
                  <a:lnTo>
                    <a:pt x="1339" y="196010"/>
                  </a:lnTo>
                  <a:lnTo>
                    <a:pt x="0" y="164846"/>
                  </a:lnTo>
                  <a:lnTo>
                    <a:pt x="146" y="154487"/>
                  </a:lnTo>
                  <a:lnTo>
                    <a:pt x="3925" y="113530"/>
                  </a:lnTo>
                  <a:lnTo>
                    <a:pt x="12672" y="73332"/>
                  </a:lnTo>
                  <a:lnTo>
                    <a:pt x="26211" y="33732"/>
                  </a:lnTo>
                  <a:lnTo>
                    <a:pt x="39624" y="4318"/>
                  </a:lnTo>
                  <a:lnTo>
                    <a:pt x="39877" y="3683"/>
                  </a:lnTo>
                  <a:lnTo>
                    <a:pt x="44450" y="1270"/>
                  </a:lnTo>
                  <a:lnTo>
                    <a:pt x="45974" y="762"/>
                  </a:lnTo>
                  <a:lnTo>
                    <a:pt x="47878" y="508"/>
                  </a:lnTo>
                  <a:lnTo>
                    <a:pt x="50419" y="254"/>
                  </a:lnTo>
                  <a:lnTo>
                    <a:pt x="52958" y="126"/>
                  </a:lnTo>
                  <a:lnTo>
                    <a:pt x="56260" y="0"/>
                  </a:lnTo>
                  <a:lnTo>
                    <a:pt x="60198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786626" y="2938779"/>
              <a:ext cx="315975" cy="25374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042784" y="3130550"/>
              <a:ext cx="64389" cy="6654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786626" y="2938652"/>
              <a:ext cx="248285" cy="252729"/>
            </a:xfrm>
            <a:custGeom>
              <a:avLst/>
              <a:gdLst/>
              <a:ahLst/>
              <a:cxnLst/>
              <a:rect l="l" t="t" r="r" b="b"/>
              <a:pathLst>
                <a:path w="248284" h="252730">
                  <a:moveTo>
                    <a:pt x="147320" y="70231"/>
                  </a:moveTo>
                  <a:lnTo>
                    <a:pt x="147320" y="180594"/>
                  </a:lnTo>
                  <a:lnTo>
                    <a:pt x="156718" y="179450"/>
                  </a:lnTo>
                  <a:lnTo>
                    <a:pt x="191134" y="157352"/>
                  </a:lnTo>
                  <a:lnTo>
                    <a:pt x="198500" y="132842"/>
                  </a:lnTo>
                  <a:lnTo>
                    <a:pt x="198500" y="125857"/>
                  </a:lnTo>
                  <a:lnTo>
                    <a:pt x="198500" y="118110"/>
                  </a:lnTo>
                  <a:lnTo>
                    <a:pt x="197612" y="110998"/>
                  </a:lnTo>
                  <a:lnTo>
                    <a:pt x="195833" y="104648"/>
                  </a:lnTo>
                  <a:lnTo>
                    <a:pt x="194182" y="98171"/>
                  </a:lnTo>
                  <a:lnTo>
                    <a:pt x="191262" y="92710"/>
                  </a:lnTo>
                  <a:lnTo>
                    <a:pt x="187325" y="88011"/>
                  </a:lnTo>
                  <a:lnTo>
                    <a:pt x="183388" y="83185"/>
                  </a:lnTo>
                  <a:lnTo>
                    <a:pt x="178053" y="79375"/>
                  </a:lnTo>
                  <a:lnTo>
                    <a:pt x="171576" y="76454"/>
                  </a:lnTo>
                  <a:lnTo>
                    <a:pt x="165100" y="73406"/>
                  </a:lnTo>
                  <a:lnTo>
                    <a:pt x="156972" y="71374"/>
                  </a:lnTo>
                  <a:lnTo>
                    <a:pt x="147320" y="70231"/>
                  </a:lnTo>
                  <a:close/>
                </a:path>
                <a:path w="248284" h="252730">
                  <a:moveTo>
                    <a:pt x="100456" y="70231"/>
                  </a:moveTo>
                  <a:lnTo>
                    <a:pt x="64643" y="83820"/>
                  </a:lnTo>
                  <a:lnTo>
                    <a:pt x="51943" y="104648"/>
                  </a:lnTo>
                  <a:lnTo>
                    <a:pt x="50165" y="110617"/>
                  </a:lnTo>
                  <a:lnTo>
                    <a:pt x="49275" y="116967"/>
                  </a:lnTo>
                  <a:lnTo>
                    <a:pt x="49275" y="123698"/>
                  </a:lnTo>
                  <a:lnTo>
                    <a:pt x="49275" y="131825"/>
                  </a:lnTo>
                  <a:lnTo>
                    <a:pt x="50165" y="139192"/>
                  </a:lnTo>
                  <a:lnTo>
                    <a:pt x="51943" y="145669"/>
                  </a:lnTo>
                  <a:lnTo>
                    <a:pt x="53721" y="152273"/>
                  </a:lnTo>
                  <a:lnTo>
                    <a:pt x="76326" y="174371"/>
                  </a:lnTo>
                  <a:lnTo>
                    <a:pt x="82803" y="177419"/>
                  </a:lnTo>
                  <a:lnTo>
                    <a:pt x="90931" y="179450"/>
                  </a:lnTo>
                  <a:lnTo>
                    <a:pt x="100456" y="180594"/>
                  </a:lnTo>
                  <a:lnTo>
                    <a:pt x="100456" y="70231"/>
                  </a:lnTo>
                  <a:close/>
                </a:path>
                <a:path w="248284" h="252730">
                  <a:moveTo>
                    <a:pt x="123825" y="0"/>
                  </a:moveTo>
                  <a:lnTo>
                    <a:pt x="128524" y="0"/>
                  </a:lnTo>
                  <a:lnTo>
                    <a:pt x="132333" y="126"/>
                  </a:lnTo>
                  <a:lnTo>
                    <a:pt x="146812" y="3683"/>
                  </a:lnTo>
                  <a:lnTo>
                    <a:pt x="147700" y="4572"/>
                  </a:lnTo>
                  <a:lnTo>
                    <a:pt x="148081" y="5587"/>
                  </a:lnTo>
                  <a:lnTo>
                    <a:pt x="148081" y="6858"/>
                  </a:lnTo>
                  <a:lnTo>
                    <a:pt x="148081" y="33274"/>
                  </a:lnTo>
                  <a:lnTo>
                    <a:pt x="191262" y="40767"/>
                  </a:lnTo>
                  <a:lnTo>
                    <a:pt x="228280" y="64099"/>
                  </a:lnTo>
                  <a:lnTo>
                    <a:pt x="246157" y="103552"/>
                  </a:lnTo>
                  <a:lnTo>
                    <a:pt x="247776" y="123825"/>
                  </a:lnTo>
                  <a:lnTo>
                    <a:pt x="247372" y="133758"/>
                  </a:lnTo>
                  <a:lnTo>
                    <a:pt x="233410" y="175974"/>
                  </a:lnTo>
                  <a:lnTo>
                    <a:pt x="200088" y="204426"/>
                  </a:lnTo>
                  <a:lnTo>
                    <a:pt x="159916" y="216390"/>
                  </a:lnTo>
                  <a:lnTo>
                    <a:pt x="148081" y="217677"/>
                  </a:lnTo>
                  <a:lnTo>
                    <a:pt x="148081" y="245491"/>
                  </a:lnTo>
                  <a:lnTo>
                    <a:pt x="148081" y="246761"/>
                  </a:lnTo>
                  <a:lnTo>
                    <a:pt x="147700" y="247904"/>
                  </a:lnTo>
                  <a:lnTo>
                    <a:pt x="146812" y="248793"/>
                  </a:lnTo>
                  <a:lnTo>
                    <a:pt x="146050" y="249682"/>
                  </a:lnTo>
                  <a:lnTo>
                    <a:pt x="135508" y="252222"/>
                  </a:lnTo>
                  <a:lnTo>
                    <a:pt x="132333" y="252475"/>
                  </a:lnTo>
                  <a:lnTo>
                    <a:pt x="128524" y="252602"/>
                  </a:lnTo>
                  <a:lnTo>
                    <a:pt x="123825" y="252602"/>
                  </a:lnTo>
                  <a:lnTo>
                    <a:pt x="119125" y="252602"/>
                  </a:lnTo>
                  <a:lnTo>
                    <a:pt x="115316" y="252475"/>
                  </a:lnTo>
                  <a:lnTo>
                    <a:pt x="112268" y="252222"/>
                  </a:lnTo>
                  <a:lnTo>
                    <a:pt x="109220" y="251968"/>
                  </a:lnTo>
                  <a:lnTo>
                    <a:pt x="100965" y="248920"/>
                  </a:lnTo>
                  <a:lnTo>
                    <a:pt x="100075" y="248031"/>
                  </a:lnTo>
                  <a:lnTo>
                    <a:pt x="99695" y="246887"/>
                  </a:lnTo>
                  <a:lnTo>
                    <a:pt x="99695" y="245491"/>
                  </a:lnTo>
                  <a:lnTo>
                    <a:pt x="99695" y="217677"/>
                  </a:lnTo>
                  <a:lnTo>
                    <a:pt x="56388" y="210438"/>
                  </a:lnTo>
                  <a:lnTo>
                    <a:pt x="19440" y="187065"/>
                  </a:lnTo>
                  <a:lnTo>
                    <a:pt x="1603" y="146780"/>
                  </a:lnTo>
                  <a:lnTo>
                    <a:pt x="0" y="125730"/>
                  </a:lnTo>
                  <a:lnTo>
                    <a:pt x="402" y="116320"/>
                  </a:lnTo>
                  <a:lnTo>
                    <a:pt x="14350" y="75390"/>
                  </a:lnTo>
                  <a:lnTo>
                    <a:pt x="47634" y="46872"/>
                  </a:lnTo>
                  <a:lnTo>
                    <a:pt x="87786" y="34655"/>
                  </a:lnTo>
                  <a:lnTo>
                    <a:pt x="99695" y="33274"/>
                  </a:lnTo>
                  <a:lnTo>
                    <a:pt x="99695" y="6858"/>
                  </a:lnTo>
                  <a:lnTo>
                    <a:pt x="99695" y="5587"/>
                  </a:lnTo>
                  <a:lnTo>
                    <a:pt x="100075" y="4572"/>
                  </a:lnTo>
                  <a:lnTo>
                    <a:pt x="100965" y="3683"/>
                  </a:lnTo>
                  <a:lnTo>
                    <a:pt x="101726" y="2794"/>
                  </a:lnTo>
                  <a:lnTo>
                    <a:pt x="119252" y="0"/>
                  </a:lnTo>
                  <a:lnTo>
                    <a:pt x="123825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239380" y="2875533"/>
              <a:ext cx="1087754" cy="31889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288276" y="2987166"/>
              <a:ext cx="64769" cy="81915"/>
            </a:xfrm>
            <a:custGeom>
              <a:avLst/>
              <a:gdLst/>
              <a:ahLst/>
              <a:cxnLst/>
              <a:rect l="l" t="t" r="r" b="b"/>
              <a:pathLst>
                <a:path w="64770" h="81914">
                  <a:moveTo>
                    <a:pt x="0" y="0"/>
                  </a:moveTo>
                  <a:lnTo>
                    <a:pt x="0" y="81661"/>
                  </a:lnTo>
                  <a:lnTo>
                    <a:pt x="21971" y="81661"/>
                  </a:lnTo>
                  <a:lnTo>
                    <a:pt x="29718" y="81661"/>
                  </a:lnTo>
                  <a:lnTo>
                    <a:pt x="36322" y="80645"/>
                  </a:lnTo>
                  <a:lnTo>
                    <a:pt x="41528" y="78486"/>
                  </a:lnTo>
                  <a:lnTo>
                    <a:pt x="46863" y="76454"/>
                  </a:lnTo>
                  <a:lnTo>
                    <a:pt x="64770" y="45085"/>
                  </a:lnTo>
                  <a:lnTo>
                    <a:pt x="64770" y="38862"/>
                  </a:lnTo>
                  <a:lnTo>
                    <a:pt x="64770" y="30480"/>
                  </a:lnTo>
                  <a:lnTo>
                    <a:pt x="63246" y="23495"/>
                  </a:lnTo>
                  <a:lnTo>
                    <a:pt x="60198" y="18034"/>
                  </a:lnTo>
                  <a:lnTo>
                    <a:pt x="57276" y="12573"/>
                  </a:lnTo>
                  <a:lnTo>
                    <a:pt x="53594" y="8509"/>
                  </a:lnTo>
                  <a:lnTo>
                    <a:pt x="49275" y="5969"/>
                  </a:lnTo>
                  <a:lnTo>
                    <a:pt x="44957" y="3302"/>
                  </a:lnTo>
                  <a:lnTo>
                    <a:pt x="40385" y="1650"/>
                  </a:lnTo>
                  <a:lnTo>
                    <a:pt x="35559" y="1016"/>
                  </a:lnTo>
                  <a:lnTo>
                    <a:pt x="30860" y="381"/>
                  </a:lnTo>
                  <a:lnTo>
                    <a:pt x="25907" y="0"/>
                  </a:lnTo>
                  <a:lnTo>
                    <a:pt x="20827" y="0"/>
                  </a:lnTo>
                  <a:lnTo>
                    <a:pt x="0" y="0"/>
                  </a:lnTo>
                  <a:close/>
                </a:path>
              </a:pathLst>
            </a:custGeom>
            <a:ln w="9143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72882" y="2980689"/>
              <a:ext cx="129286" cy="1779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239380" y="2948304"/>
              <a:ext cx="1087755" cy="243204"/>
            </a:xfrm>
            <a:custGeom>
              <a:avLst/>
              <a:gdLst/>
              <a:ahLst/>
              <a:cxnLst/>
              <a:rect l="l" t="t" r="r" b="b"/>
              <a:pathLst>
                <a:path w="1087754" h="243205">
                  <a:moveTo>
                    <a:pt x="16510" y="1143"/>
                  </a:moveTo>
                  <a:lnTo>
                    <a:pt x="73278" y="1143"/>
                  </a:lnTo>
                  <a:lnTo>
                    <a:pt x="78994" y="1143"/>
                  </a:lnTo>
                  <a:lnTo>
                    <a:pt x="84327" y="1270"/>
                  </a:lnTo>
                  <a:lnTo>
                    <a:pt x="89535" y="1778"/>
                  </a:lnTo>
                  <a:lnTo>
                    <a:pt x="94615" y="2159"/>
                  </a:lnTo>
                  <a:lnTo>
                    <a:pt x="100838" y="3175"/>
                  </a:lnTo>
                  <a:lnTo>
                    <a:pt x="108076" y="4572"/>
                  </a:lnTo>
                  <a:lnTo>
                    <a:pt x="115189" y="5969"/>
                  </a:lnTo>
                  <a:lnTo>
                    <a:pt x="122554" y="8636"/>
                  </a:lnTo>
                  <a:lnTo>
                    <a:pt x="129921" y="12446"/>
                  </a:lnTo>
                  <a:lnTo>
                    <a:pt x="137287" y="16256"/>
                  </a:lnTo>
                  <a:lnTo>
                    <a:pt x="160654" y="47752"/>
                  </a:lnTo>
                  <a:lnTo>
                    <a:pt x="164719" y="74168"/>
                  </a:lnTo>
                  <a:lnTo>
                    <a:pt x="164336" y="84052"/>
                  </a:lnTo>
                  <a:lnTo>
                    <a:pt x="150669" y="124491"/>
                  </a:lnTo>
                  <a:lnTo>
                    <a:pt x="118792" y="149613"/>
                  </a:lnTo>
                  <a:lnTo>
                    <a:pt x="80484" y="157906"/>
                  </a:lnTo>
                  <a:lnTo>
                    <a:pt x="68961" y="158242"/>
                  </a:lnTo>
                  <a:lnTo>
                    <a:pt x="48895" y="158242"/>
                  </a:lnTo>
                  <a:lnTo>
                    <a:pt x="48895" y="235077"/>
                  </a:lnTo>
                  <a:lnTo>
                    <a:pt x="48895" y="236347"/>
                  </a:lnTo>
                  <a:lnTo>
                    <a:pt x="48514" y="237490"/>
                  </a:lnTo>
                  <a:lnTo>
                    <a:pt x="47625" y="238506"/>
                  </a:lnTo>
                  <a:lnTo>
                    <a:pt x="46863" y="239522"/>
                  </a:lnTo>
                  <a:lnTo>
                    <a:pt x="36195" y="242443"/>
                  </a:lnTo>
                  <a:lnTo>
                    <a:pt x="33147" y="242824"/>
                  </a:lnTo>
                  <a:lnTo>
                    <a:pt x="29210" y="242950"/>
                  </a:lnTo>
                  <a:lnTo>
                    <a:pt x="24257" y="242950"/>
                  </a:lnTo>
                  <a:lnTo>
                    <a:pt x="19558" y="242950"/>
                  </a:lnTo>
                  <a:lnTo>
                    <a:pt x="1016" y="238506"/>
                  </a:lnTo>
                  <a:lnTo>
                    <a:pt x="253" y="237490"/>
                  </a:lnTo>
                  <a:lnTo>
                    <a:pt x="0" y="236347"/>
                  </a:lnTo>
                  <a:lnTo>
                    <a:pt x="0" y="235077"/>
                  </a:lnTo>
                  <a:lnTo>
                    <a:pt x="0" y="18542"/>
                  </a:lnTo>
                  <a:lnTo>
                    <a:pt x="0" y="12700"/>
                  </a:lnTo>
                  <a:lnTo>
                    <a:pt x="1524" y="8382"/>
                  </a:lnTo>
                  <a:lnTo>
                    <a:pt x="4445" y="5461"/>
                  </a:lnTo>
                  <a:lnTo>
                    <a:pt x="7493" y="2540"/>
                  </a:lnTo>
                  <a:lnTo>
                    <a:pt x="11557" y="1143"/>
                  </a:lnTo>
                  <a:lnTo>
                    <a:pt x="16510" y="1143"/>
                  </a:lnTo>
                  <a:close/>
                </a:path>
                <a:path w="1087754" h="243205">
                  <a:moveTo>
                    <a:pt x="822578" y="0"/>
                  </a:moveTo>
                  <a:lnTo>
                    <a:pt x="827151" y="0"/>
                  </a:lnTo>
                  <a:lnTo>
                    <a:pt x="830961" y="127"/>
                  </a:lnTo>
                  <a:lnTo>
                    <a:pt x="834009" y="508"/>
                  </a:lnTo>
                  <a:lnTo>
                    <a:pt x="837057" y="762"/>
                  </a:lnTo>
                  <a:lnTo>
                    <a:pt x="839470" y="1143"/>
                  </a:lnTo>
                  <a:lnTo>
                    <a:pt x="841248" y="1778"/>
                  </a:lnTo>
                  <a:lnTo>
                    <a:pt x="843152" y="2286"/>
                  </a:lnTo>
                  <a:lnTo>
                    <a:pt x="844550" y="3048"/>
                  </a:lnTo>
                  <a:lnTo>
                    <a:pt x="845312" y="3937"/>
                  </a:lnTo>
                  <a:lnTo>
                    <a:pt x="846074" y="4699"/>
                  </a:lnTo>
                  <a:lnTo>
                    <a:pt x="846454" y="5842"/>
                  </a:lnTo>
                  <a:lnTo>
                    <a:pt x="846454" y="7112"/>
                  </a:lnTo>
                  <a:lnTo>
                    <a:pt x="846454" y="202057"/>
                  </a:lnTo>
                  <a:lnTo>
                    <a:pt x="919226" y="202057"/>
                  </a:lnTo>
                  <a:lnTo>
                    <a:pt x="919226" y="7112"/>
                  </a:lnTo>
                  <a:lnTo>
                    <a:pt x="919226" y="5842"/>
                  </a:lnTo>
                  <a:lnTo>
                    <a:pt x="919607" y="4699"/>
                  </a:lnTo>
                  <a:lnTo>
                    <a:pt x="920496" y="3937"/>
                  </a:lnTo>
                  <a:lnTo>
                    <a:pt x="921258" y="3048"/>
                  </a:lnTo>
                  <a:lnTo>
                    <a:pt x="922527" y="2286"/>
                  </a:lnTo>
                  <a:lnTo>
                    <a:pt x="924433" y="1778"/>
                  </a:lnTo>
                  <a:lnTo>
                    <a:pt x="926211" y="1143"/>
                  </a:lnTo>
                  <a:lnTo>
                    <a:pt x="928624" y="762"/>
                  </a:lnTo>
                  <a:lnTo>
                    <a:pt x="931672" y="508"/>
                  </a:lnTo>
                  <a:lnTo>
                    <a:pt x="934847" y="127"/>
                  </a:lnTo>
                  <a:lnTo>
                    <a:pt x="938657" y="0"/>
                  </a:lnTo>
                  <a:lnTo>
                    <a:pt x="943101" y="0"/>
                  </a:lnTo>
                  <a:lnTo>
                    <a:pt x="947547" y="0"/>
                  </a:lnTo>
                  <a:lnTo>
                    <a:pt x="951229" y="127"/>
                  </a:lnTo>
                  <a:lnTo>
                    <a:pt x="954277" y="508"/>
                  </a:lnTo>
                  <a:lnTo>
                    <a:pt x="957326" y="762"/>
                  </a:lnTo>
                  <a:lnTo>
                    <a:pt x="959866" y="1143"/>
                  </a:lnTo>
                  <a:lnTo>
                    <a:pt x="961644" y="1778"/>
                  </a:lnTo>
                  <a:lnTo>
                    <a:pt x="963549" y="2286"/>
                  </a:lnTo>
                  <a:lnTo>
                    <a:pt x="964819" y="3048"/>
                  </a:lnTo>
                  <a:lnTo>
                    <a:pt x="965708" y="3937"/>
                  </a:lnTo>
                  <a:lnTo>
                    <a:pt x="966470" y="4699"/>
                  </a:lnTo>
                  <a:lnTo>
                    <a:pt x="966851" y="5842"/>
                  </a:lnTo>
                  <a:lnTo>
                    <a:pt x="966851" y="7112"/>
                  </a:lnTo>
                  <a:lnTo>
                    <a:pt x="966851" y="202057"/>
                  </a:lnTo>
                  <a:lnTo>
                    <a:pt x="1039749" y="202057"/>
                  </a:lnTo>
                  <a:lnTo>
                    <a:pt x="1039749" y="7112"/>
                  </a:lnTo>
                  <a:lnTo>
                    <a:pt x="1039749" y="5842"/>
                  </a:lnTo>
                  <a:lnTo>
                    <a:pt x="1040257" y="4699"/>
                  </a:lnTo>
                  <a:lnTo>
                    <a:pt x="1041019" y="3937"/>
                  </a:lnTo>
                  <a:lnTo>
                    <a:pt x="1041780" y="3048"/>
                  </a:lnTo>
                  <a:lnTo>
                    <a:pt x="1043177" y="2286"/>
                  </a:lnTo>
                  <a:lnTo>
                    <a:pt x="1044955" y="1778"/>
                  </a:lnTo>
                  <a:lnTo>
                    <a:pt x="1046861" y="1143"/>
                  </a:lnTo>
                  <a:lnTo>
                    <a:pt x="1049274" y="762"/>
                  </a:lnTo>
                  <a:lnTo>
                    <a:pt x="1052322" y="508"/>
                  </a:lnTo>
                  <a:lnTo>
                    <a:pt x="1055370" y="127"/>
                  </a:lnTo>
                  <a:lnTo>
                    <a:pt x="1059179" y="0"/>
                  </a:lnTo>
                  <a:lnTo>
                    <a:pt x="1063752" y="0"/>
                  </a:lnTo>
                  <a:lnTo>
                    <a:pt x="1068324" y="0"/>
                  </a:lnTo>
                  <a:lnTo>
                    <a:pt x="1072007" y="127"/>
                  </a:lnTo>
                  <a:lnTo>
                    <a:pt x="1075054" y="508"/>
                  </a:lnTo>
                  <a:lnTo>
                    <a:pt x="1078102" y="762"/>
                  </a:lnTo>
                  <a:lnTo>
                    <a:pt x="1080516" y="1143"/>
                  </a:lnTo>
                  <a:lnTo>
                    <a:pt x="1082421" y="1778"/>
                  </a:lnTo>
                  <a:lnTo>
                    <a:pt x="1084326" y="2286"/>
                  </a:lnTo>
                  <a:lnTo>
                    <a:pt x="1085596" y="3048"/>
                  </a:lnTo>
                  <a:lnTo>
                    <a:pt x="1086485" y="3937"/>
                  </a:lnTo>
                  <a:lnTo>
                    <a:pt x="1087374" y="4699"/>
                  </a:lnTo>
                  <a:lnTo>
                    <a:pt x="1087754" y="5842"/>
                  </a:lnTo>
                  <a:lnTo>
                    <a:pt x="1087754" y="7112"/>
                  </a:lnTo>
                  <a:lnTo>
                    <a:pt x="1087754" y="226441"/>
                  </a:lnTo>
                  <a:lnTo>
                    <a:pt x="1087754" y="231648"/>
                  </a:lnTo>
                  <a:lnTo>
                    <a:pt x="1086612" y="235458"/>
                  </a:lnTo>
                  <a:lnTo>
                    <a:pt x="1084072" y="237998"/>
                  </a:lnTo>
                  <a:lnTo>
                    <a:pt x="1081659" y="240537"/>
                  </a:lnTo>
                  <a:lnTo>
                    <a:pt x="1078102" y="241808"/>
                  </a:lnTo>
                  <a:lnTo>
                    <a:pt x="1073658" y="241808"/>
                  </a:lnTo>
                  <a:lnTo>
                    <a:pt x="813053" y="241808"/>
                  </a:lnTo>
                  <a:lnTo>
                    <a:pt x="808736" y="241808"/>
                  </a:lnTo>
                  <a:lnTo>
                    <a:pt x="805179" y="240537"/>
                  </a:lnTo>
                  <a:lnTo>
                    <a:pt x="802513" y="237998"/>
                  </a:lnTo>
                  <a:lnTo>
                    <a:pt x="799846" y="235458"/>
                  </a:lnTo>
                  <a:lnTo>
                    <a:pt x="798576" y="231648"/>
                  </a:lnTo>
                  <a:lnTo>
                    <a:pt x="798576" y="226441"/>
                  </a:lnTo>
                  <a:lnTo>
                    <a:pt x="798576" y="7112"/>
                  </a:lnTo>
                  <a:lnTo>
                    <a:pt x="798576" y="5842"/>
                  </a:lnTo>
                  <a:lnTo>
                    <a:pt x="798957" y="4699"/>
                  </a:lnTo>
                  <a:lnTo>
                    <a:pt x="799719" y="3937"/>
                  </a:lnTo>
                  <a:lnTo>
                    <a:pt x="800480" y="3048"/>
                  </a:lnTo>
                  <a:lnTo>
                    <a:pt x="801877" y="2286"/>
                  </a:lnTo>
                  <a:lnTo>
                    <a:pt x="803783" y="1778"/>
                  </a:lnTo>
                  <a:lnTo>
                    <a:pt x="805561" y="1143"/>
                  </a:lnTo>
                  <a:lnTo>
                    <a:pt x="808101" y="762"/>
                  </a:lnTo>
                  <a:lnTo>
                    <a:pt x="811149" y="508"/>
                  </a:lnTo>
                  <a:lnTo>
                    <a:pt x="814324" y="127"/>
                  </a:lnTo>
                  <a:lnTo>
                    <a:pt x="818007" y="0"/>
                  </a:lnTo>
                  <a:lnTo>
                    <a:pt x="822578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784972" y="2943733"/>
              <a:ext cx="204977" cy="25209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442072" y="2945129"/>
              <a:ext cx="307340" cy="249554"/>
            </a:xfrm>
            <a:custGeom>
              <a:avLst/>
              <a:gdLst/>
              <a:ahLst/>
              <a:cxnLst/>
              <a:rect l="l" t="t" r="r" b="b"/>
              <a:pathLst>
                <a:path w="307340" h="249555">
                  <a:moveTo>
                    <a:pt x="196976" y="0"/>
                  </a:moveTo>
                  <a:lnTo>
                    <a:pt x="243585" y="7493"/>
                  </a:lnTo>
                  <a:lnTo>
                    <a:pt x="278129" y="30099"/>
                  </a:lnTo>
                  <a:lnTo>
                    <a:pt x="299593" y="68325"/>
                  </a:lnTo>
                  <a:lnTo>
                    <a:pt x="306486" y="107455"/>
                  </a:lnTo>
                  <a:lnTo>
                    <a:pt x="306958" y="122555"/>
                  </a:lnTo>
                  <a:lnTo>
                    <a:pt x="306508" y="137273"/>
                  </a:lnTo>
                  <a:lnTo>
                    <a:pt x="299847" y="176403"/>
                  </a:lnTo>
                  <a:lnTo>
                    <a:pt x="278510" y="216154"/>
                  </a:lnTo>
                  <a:lnTo>
                    <a:pt x="243204" y="240792"/>
                  </a:lnTo>
                  <a:lnTo>
                    <a:pt x="193928" y="249300"/>
                  </a:lnTo>
                  <a:lnTo>
                    <a:pt x="181524" y="248872"/>
                  </a:lnTo>
                  <a:lnTo>
                    <a:pt x="139360" y="238585"/>
                  </a:lnTo>
                  <a:lnTo>
                    <a:pt x="109388" y="214604"/>
                  </a:lnTo>
                  <a:lnTo>
                    <a:pt x="91606" y="177236"/>
                  </a:lnTo>
                  <a:lnTo>
                    <a:pt x="86105" y="140589"/>
                  </a:lnTo>
                  <a:lnTo>
                    <a:pt x="49022" y="140589"/>
                  </a:lnTo>
                  <a:lnTo>
                    <a:pt x="49022" y="238633"/>
                  </a:lnTo>
                  <a:lnTo>
                    <a:pt x="49022" y="239903"/>
                  </a:lnTo>
                  <a:lnTo>
                    <a:pt x="48641" y="241046"/>
                  </a:lnTo>
                  <a:lnTo>
                    <a:pt x="47878" y="241935"/>
                  </a:lnTo>
                  <a:lnTo>
                    <a:pt x="46990" y="242824"/>
                  </a:lnTo>
                  <a:lnTo>
                    <a:pt x="45720" y="243586"/>
                  </a:lnTo>
                  <a:lnTo>
                    <a:pt x="43815" y="244221"/>
                  </a:lnTo>
                  <a:lnTo>
                    <a:pt x="42036" y="244856"/>
                  </a:lnTo>
                  <a:lnTo>
                    <a:pt x="39497" y="245364"/>
                  </a:lnTo>
                  <a:lnTo>
                    <a:pt x="36449" y="245618"/>
                  </a:lnTo>
                  <a:lnTo>
                    <a:pt x="33274" y="245999"/>
                  </a:lnTo>
                  <a:lnTo>
                    <a:pt x="29336" y="246125"/>
                  </a:lnTo>
                  <a:lnTo>
                    <a:pt x="24510" y="246125"/>
                  </a:lnTo>
                  <a:lnTo>
                    <a:pt x="19811" y="246125"/>
                  </a:lnTo>
                  <a:lnTo>
                    <a:pt x="15875" y="245999"/>
                  </a:lnTo>
                  <a:lnTo>
                    <a:pt x="12700" y="245618"/>
                  </a:lnTo>
                  <a:lnTo>
                    <a:pt x="9525" y="245364"/>
                  </a:lnTo>
                  <a:lnTo>
                    <a:pt x="6984" y="244856"/>
                  </a:lnTo>
                  <a:lnTo>
                    <a:pt x="5206" y="244221"/>
                  </a:lnTo>
                  <a:lnTo>
                    <a:pt x="3301" y="243586"/>
                  </a:lnTo>
                  <a:lnTo>
                    <a:pt x="1904" y="242824"/>
                  </a:lnTo>
                  <a:lnTo>
                    <a:pt x="1143" y="241935"/>
                  </a:lnTo>
                  <a:lnTo>
                    <a:pt x="380" y="241046"/>
                  </a:lnTo>
                  <a:lnTo>
                    <a:pt x="0" y="239903"/>
                  </a:lnTo>
                  <a:lnTo>
                    <a:pt x="0" y="238633"/>
                  </a:lnTo>
                  <a:lnTo>
                    <a:pt x="0" y="10541"/>
                  </a:lnTo>
                  <a:lnTo>
                    <a:pt x="0" y="9398"/>
                  </a:lnTo>
                  <a:lnTo>
                    <a:pt x="380" y="8255"/>
                  </a:lnTo>
                  <a:lnTo>
                    <a:pt x="1143" y="7366"/>
                  </a:lnTo>
                  <a:lnTo>
                    <a:pt x="1904" y="6477"/>
                  </a:lnTo>
                  <a:lnTo>
                    <a:pt x="3301" y="5587"/>
                  </a:lnTo>
                  <a:lnTo>
                    <a:pt x="5206" y="5080"/>
                  </a:lnTo>
                  <a:lnTo>
                    <a:pt x="7111" y="4445"/>
                  </a:lnTo>
                  <a:lnTo>
                    <a:pt x="9651" y="3937"/>
                  </a:lnTo>
                  <a:lnTo>
                    <a:pt x="12826" y="3683"/>
                  </a:lnTo>
                  <a:lnTo>
                    <a:pt x="15875" y="3302"/>
                  </a:lnTo>
                  <a:lnTo>
                    <a:pt x="19811" y="3175"/>
                  </a:lnTo>
                  <a:lnTo>
                    <a:pt x="24510" y="3175"/>
                  </a:lnTo>
                  <a:lnTo>
                    <a:pt x="29336" y="3175"/>
                  </a:lnTo>
                  <a:lnTo>
                    <a:pt x="33274" y="3302"/>
                  </a:lnTo>
                  <a:lnTo>
                    <a:pt x="36449" y="3683"/>
                  </a:lnTo>
                  <a:lnTo>
                    <a:pt x="39497" y="3937"/>
                  </a:lnTo>
                  <a:lnTo>
                    <a:pt x="42036" y="4445"/>
                  </a:lnTo>
                  <a:lnTo>
                    <a:pt x="43815" y="5080"/>
                  </a:lnTo>
                  <a:lnTo>
                    <a:pt x="45720" y="5587"/>
                  </a:lnTo>
                  <a:lnTo>
                    <a:pt x="46990" y="6477"/>
                  </a:lnTo>
                  <a:lnTo>
                    <a:pt x="47878" y="7366"/>
                  </a:lnTo>
                  <a:lnTo>
                    <a:pt x="48641" y="8255"/>
                  </a:lnTo>
                  <a:lnTo>
                    <a:pt x="49022" y="9398"/>
                  </a:lnTo>
                  <a:lnTo>
                    <a:pt x="49022" y="10541"/>
                  </a:lnTo>
                  <a:lnTo>
                    <a:pt x="49022" y="100837"/>
                  </a:lnTo>
                  <a:lnTo>
                    <a:pt x="86995" y="100837"/>
                  </a:lnTo>
                  <a:lnTo>
                    <a:pt x="88661" y="89503"/>
                  </a:lnTo>
                  <a:lnTo>
                    <a:pt x="90995" y="78740"/>
                  </a:lnTo>
                  <a:lnTo>
                    <a:pt x="107203" y="41576"/>
                  </a:lnTo>
                  <a:lnTo>
                    <a:pt x="143170" y="10997"/>
                  </a:lnTo>
                  <a:lnTo>
                    <a:pt x="184763" y="450"/>
                  </a:lnTo>
                  <a:lnTo>
                    <a:pt x="196976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817230" y="2870834"/>
              <a:ext cx="144272" cy="704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371078" y="2925190"/>
              <a:ext cx="80518" cy="33058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371078" y="2925190"/>
              <a:ext cx="80645" cy="330835"/>
            </a:xfrm>
            <a:custGeom>
              <a:avLst/>
              <a:gdLst/>
              <a:ahLst/>
              <a:cxnLst/>
              <a:rect l="l" t="t" r="r" b="b"/>
              <a:pathLst>
                <a:path w="80645" h="330835">
                  <a:moveTo>
                    <a:pt x="20447" y="0"/>
                  </a:moveTo>
                  <a:lnTo>
                    <a:pt x="24256" y="0"/>
                  </a:lnTo>
                  <a:lnTo>
                    <a:pt x="27431" y="126"/>
                  </a:lnTo>
                  <a:lnTo>
                    <a:pt x="29972" y="254"/>
                  </a:lnTo>
                  <a:lnTo>
                    <a:pt x="32385" y="508"/>
                  </a:lnTo>
                  <a:lnTo>
                    <a:pt x="34544" y="762"/>
                  </a:lnTo>
                  <a:lnTo>
                    <a:pt x="36068" y="1270"/>
                  </a:lnTo>
                  <a:lnTo>
                    <a:pt x="37719" y="1650"/>
                  </a:lnTo>
                  <a:lnTo>
                    <a:pt x="38862" y="2159"/>
                  </a:lnTo>
                  <a:lnTo>
                    <a:pt x="39497" y="2667"/>
                  </a:lnTo>
                  <a:lnTo>
                    <a:pt x="40258" y="3175"/>
                  </a:lnTo>
                  <a:lnTo>
                    <a:pt x="58150" y="43576"/>
                  </a:lnTo>
                  <a:lnTo>
                    <a:pt x="70485" y="83312"/>
                  </a:lnTo>
                  <a:lnTo>
                    <a:pt x="78025" y="123602"/>
                  </a:lnTo>
                  <a:lnTo>
                    <a:pt x="80518" y="164846"/>
                  </a:lnTo>
                  <a:lnTo>
                    <a:pt x="80373" y="175297"/>
                  </a:lnTo>
                  <a:lnTo>
                    <a:pt x="76775" y="216415"/>
                  </a:lnTo>
                  <a:lnTo>
                    <a:pt x="68173" y="256611"/>
                  </a:lnTo>
                  <a:lnTo>
                    <a:pt x="54685" y="296046"/>
                  </a:lnTo>
                  <a:lnTo>
                    <a:pt x="41148" y="325247"/>
                  </a:lnTo>
                  <a:lnTo>
                    <a:pt x="40767" y="326136"/>
                  </a:lnTo>
                  <a:lnTo>
                    <a:pt x="40131" y="326898"/>
                  </a:lnTo>
                  <a:lnTo>
                    <a:pt x="39116" y="327533"/>
                  </a:lnTo>
                  <a:lnTo>
                    <a:pt x="38226" y="328168"/>
                  </a:lnTo>
                  <a:lnTo>
                    <a:pt x="36956" y="328803"/>
                  </a:lnTo>
                  <a:lnTo>
                    <a:pt x="35305" y="329184"/>
                  </a:lnTo>
                  <a:lnTo>
                    <a:pt x="33527" y="329692"/>
                  </a:lnTo>
                  <a:lnTo>
                    <a:pt x="31496" y="329946"/>
                  </a:lnTo>
                  <a:lnTo>
                    <a:pt x="29082" y="330200"/>
                  </a:lnTo>
                  <a:lnTo>
                    <a:pt x="26543" y="330454"/>
                  </a:lnTo>
                  <a:lnTo>
                    <a:pt x="23622" y="330581"/>
                  </a:lnTo>
                  <a:lnTo>
                    <a:pt x="20066" y="330581"/>
                  </a:lnTo>
                  <a:lnTo>
                    <a:pt x="14986" y="330581"/>
                  </a:lnTo>
                  <a:lnTo>
                    <a:pt x="11049" y="330326"/>
                  </a:lnTo>
                  <a:lnTo>
                    <a:pt x="8254" y="329819"/>
                  </a:lnTo>
                  <a:lnTo>
                    <a:pt x="5461" y="329438"/>
                  </a:lnTo>
                  <a:lnTo>
                    <a:pt x="3428" y="328675"/>
                  </a:lnTo>
                  <a:lnTo>
                    <a:pt x="2031" y="327660"/>
                  </a:lnTo>
                  <a:lnTo>
                    <a:pt x="635" y="326644"/>
                  </a:lnTo>
                  <a:lnTo>
                    <a:pt x="0" y="325374"/>
                  </a:lnTo>
                  <a:lnTo>
                    <a:pt x="0" y="323976"/>
                  </a:lnTo>
                  <a:lnTo>
                    <a:pt x="0" y="322580"/>
                  </a:lnTo>
                  <a:lnTo>
                    <a:pt x="380" y="320929"/>
                  </a:lnTo>
                  <a:lnTo>
                    <a:pt x="1143" y="318897"/>
                  </a:lnTo>
                  <a:lnTo>
                    <a:pt x="8403" y="300561"/>
                  </a:lnTo>
                  <a:lnTo>
                    <a:pt x="14747" y="281939"/>
                  </a:lnTo>
                  <a:lnTo>
                    <a:pt x="24638" y="243839"/>
                  </a:lnTo>
                  <a:lnTo>
                    <a:pt x="30749" y="204676"/>
                  </a:lnTo>
                  <a:lnTo>
                    <a:pt x="32766" y="164464"/>
                  </a:lnTo>
                  <a:lnTo>
                    <a:pt x="32265" y="144315"/>
                  </a:lnTo>
                  <a:lnTo>
                    <a:pt x="28265" y="104778"/>
                  </a:lnTo>
                  <a:lnTo>
                    <a:pt x="20266" y="66170"/>
                  </a:lnTo>
                  <a:lnTo>
                    <a:pt x="8316" y="28729"/>
                  </a:lnTo>
                  <a:lnTo>
                    <a:pt x="889" y="10413"/>
                  </a:lnTo>
                  <a:lnTo>
                    <a:pt x="380" y="8889"/>
                  </a:lnTo>
                  <a:lnTo>
                    <a:pt x="126" y="7366"/>
                  </a:lnTo>
                  <a:lnTo>
                    <a:pt x="253" y="5969"/>
                  </a:lnTo>
                  <a:lnTo>
                    <a:pt x="507" y="4572"/>
                  </a:lnTo>
                  <a:lnTo>
                    <a:pt x="1397" y="3556"/>
                  </a:lnTo>
                  <a:lnTo>
                    <a:pt x="2921" y="2667"/>
                  </a:lnTo>
                  <a:lnTo>
                    <a:pt x="4445" y="1778"/>
                  </a:lnTo>
                  <a:lnTo>
                    <a:pt x="6603" y="1143"/>
                  </a:lnTo>
                  <a:lnTo>
                    <a:pt x="9398" y="635"/>
                  </a:lnTo>
                  <a:lnTo>
                    <a:pt x="12192" y="254"/>
                  </a:lnTo>
                  <a:lnTo>
                    <a:pt x="15875" y="0"/>
                  </a:lnTo>
                  <a:lnTo>
                    <a:pt x="20447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535940" y="3711651"/>
            <a:ext cx="7815580" cy="15805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3000" dirty="0">
                <a:latin typeface="Calibri" panose="020F0502020204030204"/>
                <a:cs typeface="Calibri" panose="020F0502020204030204"/>
              </a:rPr>
              <a:t>Эпителий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0" dirty="0">
                <a:latin typeface="Calibri" panose="020F0502020204030204"/>
                <a:cs typeface="Calibri" panose="020F0502020204030204"/>
              </a:rPr>
              <a:t>входит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в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состав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почти</a:t>
            </a:r>
            <a:r>
              <a:rPr sz="3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всех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органов, </a:t>
            </a:r>
            <a:r>
              <a:rPr sz="3000" dirty="0">
                <a:latin typeface="Calibri" panose="020F0502020204030204"/>
                <a:cs typeface="Calibri" panose="020F0502020204030204"/>
              </a:rPr>
              <a:t>вызывая</a:t>
            </a:r>
            <a:r>
              <a:rPr sz="300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значительной</a:t>
            </a:r>
            <a:r>
              <a:rPr sz="30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мере</a:t>
            </a:r>
            <a:r>
              <a:rPr sz="3000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специфику</a:t>
            </a:r>
            <a:r>
              <a:rPr sz="3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25" dirty="0">
                <a:latin typeface="Calibri" panose="020F0502020204030204"/>
                <a:cs typeface="Calibri" panose="020F0502020204030204"/>
              </a:rPr>
              <a:t>их </a:t>
            </a:r>
            <a:r>
              <a:rPr sz="3000" dirty="0">
                <a:latin typeface="Calibri" panose="020F0502020204030204"/>
                <a:cs typeface="Calibri" panose="020F0502020204030204"/>
              </a:rPr>
              <a:t>строения</a:t>
            </a:r>
            <a:r>
              <a:rPr sz="3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и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функции.</a:t>
            </a:r>
            <a:r>
              <a:rPr sz="3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Из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этой</a:t>
            </a:r>
            <a:r>
              <a:rPr sz="3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dirty="0">
                <a:latin typeface="Calibri" panose="020F0502020204030204"/>
                <a:cs typeface="Calibri" panose="020F0502020204030204"/>
              </a:rPr>
              <a:t>ткани</a:t>
            </a:r>
            <a:r>
              <a:rPr sz="3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построено </a:t>
            </a:r>
            <a:r>
              <a:rPr sz="3000" dirty="0">
                <a:latin typeface="Calibri" panose="020F0502020204030204"/>
                <a:cs typeface="Calibri" panose="020F0502020204030204"/>
              </a:rPr>
              <a:t>большинство</a:t>
            </a:r>
            <a:r>
              <a:rPr sz="3000" spc="-135" dirty="0">
                <a:latin typeface="Calibri" panose="020F0502020204030204"/>
                <a:cs typeface="Calibri" panose="020F0502020204030204"/>
              </a:rPr>
              <a:t> </a:t>
            </a:r>
            <a:r>
              <a:rPr sz="3000" spc="-10" dirty="0">
                <a:latin typeface="Calibri" panose="020F0502020204030204"/>
                <a:cs typeface="Calibri" panose="020F0502020204030204"/>
              </a:rPr>
              <a:t>желез.</a:t>
            </a:r>
            <a:endParaRPr sz="3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8185">
              <a:lnSpc>
                <a:spcPct val="100000"/>
              </a:lnSpc>
              <a:spcBef>
                <a:spcPts val="95"/>
              </a:spcBef>
            </a:pPr>
            <a:r>
              <a:rPr dirty="0"/>
              <a:t>Диффероны</a:t>
            </a:r>
            <a:r>
              <a:rPr spc="-215" dirty="0"/>
              <a:t> </a:t>
            </a:r>
            <a:r>
              <a:rPr spc="-10" dirty="0"/>
              <a:t>эпидермиса: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07642"/>
            <a:ext cx="7886700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19100" algn="l"/>
              </a:tabLst>
            </a:pPr>
            <a:r>
              <a:rPr sz="3200" b="1" spc="-35" dirty="0">
                <a:latin typeface="Calibri" panose="020F0502020204030204"/>
                <a:cs typeface="Calibri" panose="020F0502020204030204"/>
              </a:rPr>
              <a:t>Кожно-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эктодермальный</a:t>
            </a:r>
            <a:r>
              <a:rPr sz="32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дифферон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5600" marR="300990">
              <a:lnSpc>
                <a:spcPct val="100000"/>
              </a:lnSpc>
            </a:pPr>
            <a:r>
              <a:rPr sz="3200" b="1" spc="-10" dirty="0">
                <a:latin typeface="Calibri" panose="020F0502020204030204"/>
                <a:cs typeface="Calibri" panose="020F0502020204030204"/>
              </a:rPr>
              <a:t>кератоцитов</a:t>
            </a:r>
            <a:r>
              <a:rPr sz="32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–</a:t>
            </a:r>
            <a:r>
              <a:rPr sz="3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самый</a:t>
            </a:r>
            <a:r>
              <a:rPr sz="3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многочисленный.</a:t>
            </a:r>
            <a:r>
              <a:rPr sz="32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В </a:t>
            </a:r>
            <a:r>
              <a:rPr sz="3200" dirty="0">
                <a:latin typeface="Calibri" panose="020F0502020204030204"/>
                <a:cs typeface="Calibri" panose="020F0502020204030204"/>
              </a:rPr>
              <a:t>него</a:t>
            </a:r>
            <a:r>
              <a:rPr sz="3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входит</a:t>
            </a:r>
            <a:r>
              <a:rPr sz="3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85%</a:t>
            </a:r>
            <a:r>
              <a:rPr sz="3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всех</a:t>
            </a:r>
            <a:r>
              <a:rPr sz="3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3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spc="-10" dirty="0">
                <a:latin typeface="Calibri" panose="020F0502020204030204"/>
                <a:cs typeface="Calibri" panose="020F0502020204030204"/>
              </a:rPr>
              <a:t>эпидермиса.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355600" algn="l"/>
                <a:tab pos="419100" algn="l"/>
              </a:tabLst>
            </a:pPr>
            <a:r>
              <a:rPr sz="3200" b="1" dirty="0">
                <a:latin typeface="Calibri" panose="020F0502020204030204"/>
                <a:cs typeface="Calibri" panose="020F0502020204030204"/>
              </a:rPr>
              <a:t>	</a:t>
            </a:r>
            <a:r>
              <a:rPr sz="3200" b="1" spc="-35" dirty="0">
                <a:latin typeface="Calibri" panose="020F0502020204030204"/>
                <a:cs typeface="Calibri" panose="020F0502020204030204"/>
              </a:rPr>
              <a:t>Гематогенный</a:t>
            </a:r>
            <a:r>
              <a:rPr sz="32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дифферон</a:t>
            </a:r>
            <a:r>
              <a:rPr sz="32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эпидермальных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макрофагов</a:t>
            </a:r>
            <a:r>
              <a:rPr sz="32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32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лимфоцитов.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419100" indent="-40640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419100" algn="l"/>
              </a:tabLst>
            </a:pPr>
            <a:r>
              <a:rPr sz="3200" b="1" dirty="0">
                <a:latin typeface="Calibri" panose="020F0502020204030204"/>
                <a:cs typeface="Calibri" panose="020F0502020204030204"/>
              </a:rPr>
              <a:t>Нейрогенный</a:t>
            </a:r>
            <a:r>
              <a:rPr sz="32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дифферон</a:t>
            </a:r>
            <a:r>
              <a:rPr sz="32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меланоцитов.</a:t>
            </a:r>
            <a:endParaRPr sz="3200">
              <a:latin typeface="Calibri" panose="020F0502020204030204"/>
              <a:cs typeface="Calibri" panose="020F0502020204030204"/>
            </a:endParaRPr>
          </a:p>
          <a:p>
            <a:pPr marL="355600" marR="1064260" indent="-342900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355600" algn="l"/>
                <a:tab pos="419100" algn="l"/>
              </a:tabLst>
            </a:pPr>
            <a:r>
              <a:rPr sz="3200" b="1" dirty="0">
                <a:latin typeface="Calibri" panose="020F0502020204030204"/>
                <a:cs typeface="Calibri" panose="020F0502020204030204"/>
              </a:rPr>
              <a:t>	Нейрогенный</a:t>
            </a:r>
            <a:r>
              <a:rPr sz="3200" b="1" spc="-110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дифферон</a:t>
            </a:r>
            <a:r>
              <a:rPr sz="3200" b="1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сенсорных </a:t>
            </a:r>
            <a:r>
              <a:rPr sz="3200" b="1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3200" b="1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3200" b="1" spc="-10" dirty="0">
                <a:latin typeface="Calibri" panose="020F0502020204030204"/>
                <a:cs typeface="Calibri" panose="020F0502020204030204"/>
              </a:rPr>
              <a:t>Меркеля.</a:t>
            </a:r>
            <a:endParaRPr sz="3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39" y="463125"/>
            <a:ext cx="7633334" cy="538099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52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Общие</a:t>
            </a:r>
            <a:r>
              <a:rPr sz="24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морфофункциональные</a:t>
            </a:r>
            <a:r>
              <a:rPr sz="24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характеристики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280035">
              <a:lnSpc>
                <a:spcPct val="100000"/>
              </a:lnSpc>
              <a:spcBef>
                <a:spcPts val="420"/>
              </a:spcBef>
            </a:pPr>
            <a:r>
              <a:rPr sz="2400" b="1" dirty="0">
                <a:latin typeface="Calibri" panose="020F0502020204030204"/>
                <a:cs typeface="Calibri" panose="020F0502020204030204"/>
              </a:rPr>
              <a:t>дифферона</a:t>
            </a:r>
            <a:r>
              <a:rPr sz="24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кератиноцитов</a:t>
            </a:r>
            <a:r>
              <a:rPr sz="24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(стволовая</a:t>
            </a:r>
            <a:r>
              <a:rPr sz="2400" b="1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кл.</a:t>
            </a:r>
            <a:r>
              <a:rPr sz="24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dirty="0">
                <a:latin typeface="Calibri" panose="020F0502020204030204"/>
                <a:cs typeface="Calibri" panose="020F0502020204030204"/>
              </a:rPr>
              <a:t>-</a:t>
            </a:r>
            <a:r>
              <a:rPr sz="2400" b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400" b="1" spc="-10" dirty="0">
                <a:latin typeface="Calibri" panose="020F0502020204030204"/>
                <a:cs typeface="Calibri" panose="020F0502020204030204"/>
              </a:rPr>
              <a:t>СКЭК).</a:t>
            </a:r>
            <a:endParaRPr sz="2400">
              <a:latin typeface="Calibri" panose="020F0502020204030204"/>
              <a:cs typeface="Calibri" panose="020F0502020204030204"/>
            </a:endParaRPr>
          </a:p>
          <a:p>
            <a:pPr marL="12700" marR="6350" indent="387985">
              <a:lnSpc>
                <a:spcPct val="90000"/>
              </a:lnSpc>
              <a:spcBef>
                <a:spcPts val="2185"/>
              </a:spcBef>
              <a:buAutoNum type="arabicPeriod"/>
              <a:tabLst>
                <a:tab pos="400685" algn="l"/>
              </a:tabLst>
            </a:pPr>
            <a:r>
              <a:rPr sz="2700" b="1" dirty="0">
                <a:latin typeface="Calibri" panose="020F0502020204030204"/>
                <a:cs typeface="Calibri" panose="020F0502020204030204"/>
              </a:rPr>
              <a:t>Кератиноциты</a:t>
            </a:r>
            <a:r>
              <a:rPr sz="27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–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это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i="1" dirty="0">
                <a:latin typeface="Calibri" panose="020F0502020204030204"/>
                <a:cs typeface="Calibri" panose="020F0502020204030204"/>
              </a:rPr>
              <a:t>эпителиоциты</a:t>
            </a:r>
            <a:r>
              <a:rPr sz="2700" dirty="0">
                <a:latin typeface="Calibri" panose="020F0502020204030204"/>
                <a:cs typeface="Calibri" panose="020F0502020204030204"/>
              </a:rPr>
              <a:t>,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i="1" spc="-10" dirty="0">
                <a:latin typeface="Calibri" panose="020F0502020204030204"/>
                <a:cs typeface="Calibri" panose="020F0502020204030204"/>
              </a:rPr>
              <a:t>способные </a:t>
            </a:r>
            <a:r>
              <a:rPr sz="2700" dirty="0">
                <a:latin typeface="Calibri" panose="020F0502020204030204"/>
                <a:cs typeface="Calibri" panose="020F0502020204030204"/>
              </a:rPr>
              <a:t>к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генетически</a:t>
            </a:r>
            <a:r>
              <a:rPr sz="27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запрограммированному</a:t>
            </a:r>
            <a:r>
              <a:rPr sz="27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i="1" spc="-10" dirty="0">
                <a:latin typeface="Calibri" panose="020F0502020204030204"/>
                <a:cs typeface="Calibri" panose="020F0502020204030204"/>
              </a:rPr>
              <a:t>ороговению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. </a:t>
            </a:r>
            <a:r>
              <a:rPr sz="2700" dirty="0">
                <a:latin typeface="Calibri" panose="020F0502020204030204"/>
                <a:cs typeface="Calibri" panose="020F0502020204030204"/>
              </a:rPr>
              <a:t>Они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синтезируют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роговые</a:t>
            </a:r>
            <a:r>
              <a:rPr sz="27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вещества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b="1" spc="-10" dirty="0">
                <a:latin typeface="Calibri" panose="020F0502020204030204"/>
                <a:cs typeface="Calibri" panose="020F0502020204030204"/>
              </a:rPr>
              <a:t>кератины</a:t>
            </a:r>
            <a:r>
              <a:rPr sz="27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-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270"/>
              </a:lnSpc>
            </a:pPr>
            <a:r>
              <a:rPr sz="2700" dirty="0">
                <a:latin typeface="Calibri" panose="020F0502020204030204"/>
                <a:cs typeface="Calibri" panose="020F0502020204030204"/>
              </a:rPr>
              <a:t>особые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серосодержащие</a:t>
            </a:r>
            <a:r>
              <a:rPr sz="27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белковые</a:t>
            </a:r>
            <a:r>
              <a:rPr sz="27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биополимеры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ts val="2915"/>
              </a:lnSpc>
            </a:pPr>
            <a:r>
              <a:rPr sz="2700" dirty="0">
                <a:latin typeface="Calibri" panose="020F0502020204030204"/>
                <a:cs typeface="Calibri" panose="020F0502020204030204"/>
              </a:rPr>
              <a:t>большой</a:t>
            </a:r>
            <a:r>
              <a:rPr sz="27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твердости,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прочности</a:t>
            </a:r>
            <a:r>
              <a:rPr sz="27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плотности.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12700" marR="33020" indent="45720">
              <a:lnSpc>
                <a:spcPct val="80000"/>
              </a:lnSpc>
              <a:spcBef>
                <a:spcPts val="650"/>
              </a:spcBef>
            </a:pPr>
            <a:r>
              <a:rPr sz="2700" dirty="0">
                <a:latin typeface="Calibri" panose="020F0502020204030204"/>
                <a:cs typeface="Calibri" panose="020F0502020204030204"/>
              </a:rPr>
              <a:t>Кератиновые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белки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постепенно</a:t>
            </a:r>
            <a:r>
              <a:rPr sz="27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последовательно </a:t>
            </a:r>
            <a:r>
              <a:rPr sz="2700" dirty="0">
                <a:latin typeface="Calibri" panose="020F0502020204030204"/>
                <a:cs typeface="Calibri" panose="020F0502020204030204"/>
              </a:rPr>
              <a:t>замещают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собой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цитоплазму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</a:t>
            </a:r>
            <a:r>
              <a:rPr sz="27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межклеточные </a:t>
            </a:r>
            <a:r>
              <a:rPr sz="2700" dirty="0">
                <a:latin typeface="Calibri" panose="020F0502020204030204"/>
                <a:cs typeface="Calibri" panose="020F0502020204030204"/>
              </a:rPr>
              <a:t>пространства</a:t>
            </a:r>
            <a:r>
              <a:rPr sz="27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кератиноцитов.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12700" marR="5080" indent="387985" algn="just">
              <a:lnSpc>
                <a:spcPct val="80000"/>
              </a:lnSpc>
              <a:spcBef>
                <a:spcPts val="645"/>
              </a:spcBef>
              <a:buFont typeface="Calibri" panose="020F0502020204030204"/>
              <a:buAutoNum type="arabicPeriod" startAt="2"/>
              <a:tabLst>
                <a:tab pos="400685" algn="l"/>
              </a:tabLst>
            </a:pPr>
            <a:r>
              <a:rPr sz="2700" spc="-10" dirty="0">
                <a:latin typeface="Calibri" panose="020F0502020204030204"/>
                <a:cs typeface="Calibri" panose="020F0502020204030204"/>
              </a:rPr>
              <a:t>Кератиноциты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расположены</a:t>
            </a:r>
            <a:r>
              <a:rPr sz="2700" u="sng" spc="-75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слоями</a:t>
            </a:r>
            <a:r>
              <a:rPr sz="27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</a:t>
            </a:r>
            <a:r>
              <a:rPr sz="27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переходят </a:t>
            </a:r>
            <a:r>
              <a:rPr sz="2700" dirty="0">
                <a:latin typeface="Calibri" panose="020F0502020204030204"/>
                <a:cs typeface="Calibri" panose="020F0502020204030204"/>
              </a:rPr>
              <a:t>(выдавливаются)</a:t>
            </a:r>
            <a:r>
              <a:rPr sz="27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из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одного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слоя</a:t>
            </a:r>
            <a:r>
              <a:rPr sz="27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в</a:t>
            </a:r>
            <a:r>
              <a:rPr sz="27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вышележащий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25" dirty="0">
                <a:latin typeface="Calibri" panose="020F0502020204030204"/>
                <a:cs typeface="Calibri" panose="020F0502020204030204"/>
              </a:rPr>
              <a:t>за </a:t>
            </a:r>
            <a:r>
              <a:rPr sz="2700" dirty="0">
                <a:latin typeface="Calibri" panose="020F0502020204030204"/>
                <a:cs typeface="Calibri" panose="020F0502020204030204"/>
              </a:rPr>
              <a:t>счет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постоянно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получаемого</a:t>
            </a:r>
            <a:r>
              <a:rPr sz="27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избытка</a:t>
            </a:r>
            <a:r>
              <a:rPr sz="27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клеток,</a:t>
            </a:r>
            <a:endParaRPr sz="2700">
              <a:latin typeface="Calibri" panose="020F0502020204030204"/>
              <a:cs typeface="Calibri" panose="020F0502020204030204"/>
            </a:endParaRPr>
          </a:p>
          <a:p>
            <a:pPr marL="12700" algn="just">
              <a:lnSpc>
                <a:spcPts val="2595"/>
              </a:lnSpc>
            </a:pPr>
            <a:r>
              <a:rPr sz="2700" spc="-20" dirty="0">
                <a:latin typeface="Calibri" panose="020F0502020204030204"/>
                <a:cs typeface="Calibri" panose="020F0502020204030204"/>
              </a:rPr>
              <a:t>результат</a:t>
            </a:r>
            <a:r>
              <a:rPr sz="2700" spc="-12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dirty="0">
                <a:latin typeface="Calibri" panose="020F0502020204030204"/>
                <a:cs typeface="Calibri" panose="020F0502020204030204"/>
              </a:rPr>
              <a:t>митозов</a:t>
            </a:r>
            <a:r>
              <a:rPr sz="27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молодых</a:t>
            </a:r>
            <a:r>
              <a:rPr sz="27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700" spc="-10" dirty="0">
                <a:latin typeface="Calibri" panose="020F0502020204030204"/>
                <a:cs typeface="Calibri" panose="020F0502020204030204"/>
              </a:rPr>
              <a:t>кератиноцитов.</a:t>
            </a:r>
            <a:endParaRPr sz="27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2134" y="190880"/>
            <a:ext cx="73971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215" marR="5080" indent="-145415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Общие</a:t>
            </a:r>
            <a:r>
              <a:rPr sz="2200" spc="-55" dirty="0"/>
              <a:t> </a:t>
            </a:r>
            <a:r>
              <a:rPr sz="2200" spc="-10" dirty="0"/>
              <a:t>морфофункциональные</a:t>
            </a:r>
            <a:r>
              <a:rPr sz="2200" spc="-35" dirty="0"/>
              <a:t> </a:t>
            </a:r>
            <a:r>
              <a:rPr sz="2200" spc="-10" dirty="0"/>
              <a:t>характеристики</a:t>
            </a:r>
            <a:r>
              <a:rPr sz="2200" spc="-30" dirty="0"/>
              <a:t> </a:t>
            </a:r>
            <a:r>
              <a:rPr sz="2200" spc="-10" dirty="0"/>
              <a:t>дифферона кератоцитов</a:t>
            </a:r>
            <a:r>
              <a:rPr sz="2200" spc="-15" dirty="0"/>
              <a:t> </a:t>
            </a:r>
            <a:r>
              <a:rPr sz="2200" dirty="0"/>
              <a:t>-</a:t>
            </a:r>
            <a:r>
              <a:rPr sz="2200" spc="-55" dirty="0"/>
              <a:t> </a:t>
            </a:r>
            <a:r>
              <a:rPr sz="2200" dirty="0"/>
              <a:t>(стволовая кл.</a:t>
            </a:r>
            <a:r>
              <a:rPr sz="2200" spc="-55" dirty="0"/>
              <a:t> </a:t>
            </a:r>
            <a:r>
              <a:rPr sz="2200" dirty="0"/>
              <a:t>-</a:t>
            </a:r>
            <a:r>
              <a:rPr sz="2200" spc="-55" dirty="0"/>
              <a:t> </a:t>
            </a:r>
            <a:r>
              <a:rPr sz="2200" spc="-10" dirty="0"/>
              <a:t>СКЭК).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535940" y="942289"/>
            <a:ext cx="7985125" cy="52095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05740" marR="1417320" indent="-200025" algn="just">
              <a:lnSpc>
                <a:spcPct val="80000"/>
              </a:lnSpc>
              <a:spcBef>
                <a:spcPts val="585"/>
              </a:spcBef>
              <a:buSzPct val="95000"/>
              <a:buFont typeface="Calibri" panose="020F0502020204030204"/>
              <a:buAutoNum type="arabicPeriod" startAt="3"/>
              <a:tabLst>
                <a:tab pos="355600" algn="l"/>
              </a:tabLst>
            </a:pPr>
            <a:r>
              <a:rPr sz="2000" i="1" u="sng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Кератиноциты</a:t>
            </a:r>
            <a:r>
              <a:rPr sz="2000" i="1" u="sng" spc="-80" dirty="0">
                <a:uFill>
                  <a:solidFill>
                    <a:srgbClr val="000000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базального</a:t>
            </a:r>
            <a:r>
              <a:rPr sz="20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шиповатого</a:t>
            </a:r>
            <a:r>
              <a:rPr sz="20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слоев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молодые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камбиальные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–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способны</a:t>
            </a:r>
            <a:r>
              <a:rPr sz="2000" i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i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митозу</a:t>
            </a:r>
            <a:r>
              <a:rPr sz="2000" dirty="0">
                <a:latin typeface="Calibri" panose="020F0502020204030204"/>
                <a:cs typeface="Calibri" panose="020F0502020204030204"/>
              </a:rPr>
              <a:t>.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Иногда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эти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два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слоя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объединяются</a:t>
            </a:r>
            <a:r>
              <a:rPr sz="20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общим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названием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-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ростковый</a:t>
            </a:r>
            <a:r>
              <a:rPr sz="20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слой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139700" lvl="1" indent="-342900" algn="just">
              <a:lnSpc>
                <a:spcPct val="80000"/>
              </a:lnSpc>
              <a:spcBef>
                <a:spcPts val="48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кератиноцитах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этих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слоев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развиты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органеллы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внутриклеточных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синтезов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имеются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пигментные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включения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(захваченный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меланин).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772160" algn="just">
              <a:lnSpc>
                <a:spcPct val="8000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Эти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кератиноциты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восполняют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клеточный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состав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эпидермиса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в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процессе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физиологической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репаративной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регенерации.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В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algn="just">
              <a:lnSpc>
                <a:spcPts val="192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последующих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слоях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способность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митозу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исчезает.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66065" marR="177800" indent="-253365">
              <a:lnSpc>
                <a:spcPct val="80000"/>
              </a:lnSpc>
              <a:spcBef>
                <a:spcPts val="480"/>
              </a:spcBef>
              <a:buFont typeface="Calibri" panose="020F0502020204030204"/>
              <a:buAutoNum type="arabicPeriod" startAt="4"/>
              <a:tabLst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базальном</a:t>
            </a:r>
            <a:r>
              <a:rPr sz="20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слое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базальными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малодифференцированными 	кератоцитами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имеются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стволовые</a:t>
            </a:r>
            <a:r>
              <a:rPr sz="20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0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этого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дифферона,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(СКЭК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–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стволовая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кожно-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эктодермальная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клетка).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коже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плода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их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до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5%</a:t>
            </a:r>
            <a:r>
              <a:rPr sz="2000" dirty="0">
                <a:latin typeface="Calibri" panose="020F0502020204030204"/>
                <a:cs typeface="Calibri" panose="020F0502020204030204"/>
              </a:rPr>
              <a:t>,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у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	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взрослого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менее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1%.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266065" indent="-253365">
              <a:lnSpc>
                <a:spcPts val="2160"/>
              </a:lnSpc>
              <a:buFont typeface="Calibri" panose="020F0502020204030204"/>
              <a:buAutoNum type="arabicPeriod" startAt="4"/>
              <a:tabLst>
                <a:tab pos="266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клеточных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слоях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идут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нарастающие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от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слоя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слою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920"/>
              </a:lnSpc>
            </a:pPr>
            <a:r>
              <a:rPr sz="2000" i="1" dirty="0">
                <a:latin typeface="Calibri" panose="020F0502020204030204"/>
                <a:cs typeface="Calibri" panose="020F0502020204030204"/>
              </a:rPr>
              <a:t>запрограммированные</a:t>
            </a:r>
            <a:r>
              <a:rPr sz="2000" i="1" spc="-10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необратимые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структурные</a:t>
            </a:r>
            <a:r>
              <a:rPr sz="20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перестройки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кератиноцитов,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сопряженные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процессами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ороговения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3–4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-недели).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lvl="1" indent="-342265">
              <a:lnSpc>
                <a:spcPts val="2160"/>
              </a:lnSpc>
              <a:spcBef>
                <a:spcPts val="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Кератиноциты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утрачивают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свойства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живых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клеток.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Увеличение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152400" algn="just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latin typeface="Calibri" panose="020F0502020204030204"/>
                <a:cs typeface="Calibri" panose="020F0502020204030204"/>
              </a:rPr>
              <a:t>размеров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изменение формы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кератиноцитов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(от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призматической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в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базальном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слое,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крыловидной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шиповатом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слое,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до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плоской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14-ти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- </a:t>
            </a:r>
            <a:r>
              <a:rPr sz="2000" dirty="0">
                <a:latin typeface="Calibri" panose="020F0502020204030204"/>
                <a:cs typeface="Calibri" panose="020F0502020204030204"/>
              </a:rPr>
              <a:t>гранной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i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роговом</a:t>
            </a:r>
            <a:r>
              <a:rPr sz="2000" dirty="0">
                <a:latin typeface="Calibri" panose="020F0502020204030204"/>
                <a:cs typeface="Calibri" panose="020F0502020204030204"/>
              </a:rPr>
              <a:t>).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Разрушение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ядра</a:t>
            </a:r>
            <a:r>
              <a:rPr sz="20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органелл,</a:t>
            </a:r>
            <a:r>
              <a:rPr sz="20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утрата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algn="just">
              <a:lnSpc>
                <a:spcPts val="1920"/>
              </a:lnSpc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способности</a:t>
            </a:r>
            <a:r>
              <a:rPr sz="2000" b="1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митозу</a:t>
            </a:r>
            <a:r>
              <a:rPr sz="20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(начиная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зернистого</a:t>
            </a:r>
            <a:r>
              <a:rPr sz="20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слоя).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378" y="447878"/>
            <a:ext cx="80683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Общие</a:t>
            </a:r>
            <a:r>
              <a:rPr sz="2400" spc="-45" dirty="0"/>
              <a:t> </a:t>
            </a:r>
            <a:r>
              <a:rPr sz="2400" spc="-10" dirty="0"/>
              <a:t>морфофункциональные</a:t>
            </a:r>
            <a:r>
              <a:rPr sz="2400" spc="-40" dirty="0"/>
              <a:t> </a:t>
            </a:r>
            <a:r>
              <a:rPr sz="2400" dirty="0"/>
              <a:t>характеристики</a:t>
            </a:r>
            <a:r>
              <a:rPr sz="2400" spc="-45" dirty="0"/>
              <a:t> </a:t>
            </a:r>
            <a:r>
              <a:rPr sz="2400" spc="-10" dirty="0"/>
              <a:t>дифферона</a:t>
            </a:r>
            <a:endParaRPr sz="2400"/>
          </a:p>
          <a:p>
            <a:pPr marL="635" algn="ctr">
              <a:lnSpc>
                <a:spcPct val="100000"/>
              </a:lnSpc>
            </a:pPr>
            <a:r>
              <a:rPr sz="2400" spc="-10" dirty="0"/>
              <a:t>кератоцитов</a:t>
            </a:r>
            <a:r>
              <a:rPr sz="2400" spc="-40" dirty="0"/>
              <a:t> </a:t>
            </a:r>
            <a:r>
              <a:rPr sz="2400" dirty="0"/>
              <a:t>-</a:t>
            </a:r>
            <a:r>
              <a:rPr sz="2400" spc="-65" dirty="0"/>
              <a:t> </a:t>
            </a:r>
            <a:r>
              <a:rPr sz="2400" dirty="0"/>
              <a:t>(стволовая</a:t>
            </a:r>
            <a:r>
              <a:rPr sz="2400" spc="-65" dirty="0"/>
              <a:t> </a:t>
            </a:r>
            <a:r>
              <a:rPr sz="2400" dirty="0"/>
              <a:t>кл.</a:t>
            </a:r>
            <a:r>
              <a:rPr sz="2400" spc="-65" dirty="0"/>
              <a:t> </a:t>
            </a:r>
            <a:r>
              <a:rPr sz="2400" dirty="0"/>
              <a:t>-</a:t>
            </a:r>
            <a:r>
              <a:rPr sz="2400" spc="-55" dirty="0"/>
              <a:t> </a:t>
            </a:r>
            <a:r>
              <a:rPr sz="2400" spc="-10" dirty="0"/>
              <a:t>СКЭК).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5940" y="1165936"/>
            <a:ext cx="7850505" cy="518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Calibri" panose="020F0502020204030204"/>
              <a:buAutoNum type="arabicPeriod" startAt="6"/>
              <a:tabLst>
                <a:tab pos="2413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Изменение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от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слоя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слою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видов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межклеточных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контактов: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27432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базальном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слое: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926465" lvl="1" indent="-342900">
              <a:lnSpc>
                <a:spcPct val="80000"/>
              </a:lnSpc>
              <a:spcBef>
                <a:spcPts val="43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Базальные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полюса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кератиноцитов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крепятся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базальной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мембране полудесмосомами.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4965" lvl="1" indent="-342265">
              <a:lnSpc>
                <a:spcPct val="100000"/>
              </a:lnSpc>
              <a:buFont typeface="Wingdings" panose="05000000000000000000"/>
              <a:buChar char=""/>
              <a:tabLst>
                <a:tab pos="354965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Боковые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поверхности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соседними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кератиноцитами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–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десмосомами.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4965" lvl="1" indent="-342265">
              <a:lnSpc>
                <a:spcPct val="100000"/>
              </a:lnSpc>
              <a:buFont typeface="Wingdings" panose="05000000000000000000"/>
              <a:buChar char=""/>
              <a:tabLst>
                <a:tab pos="354965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Апикальные</a:t>
            </a:r>
            <a:r>
              <a:rPr sz="1800" spc="3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полюса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клетками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шиповатого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слоя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–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десмосомами.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7973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шиповатом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слое: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26390" marR="3930650" lvl="1" indent="-314325">
              <a:lnSpc>
                <a:spcPct val="100000"/>
              </a:lnSpc>
              <a:buFont typeface="Wingdings" panose="05000000000000000000"/>
              <a:buChar char=""/>
              <a:tabLst>
                <a:tab pos="326390" algn="l"/>
                <a:tab pos="354965" algn="l"/>
              </a:tabLst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800" spc="-10" dirty="0">
                <a:latin typeface="Tahoma" panose="020B0604030504040204"/>
                <a:cs typeface="Tahoma" panose="020B0604030504040204"/>
              </a:rPr>
              <a:t>▬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Увеличение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количества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десмосом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1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последующих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слоях: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4965" lvl="1" indent="-34226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"/>
              <a:tabLst>
                <a:tab pos="354965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Десмосомы</a:t>
            </a:r>
            <a:r>
              <a:rPr sz="18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исчезают.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749300" lvl="1" indent="-342900">
              <a:lnSpc>
                <a:spcPct val="80000"/>
              </a:lnSpc>
              <a:spcBef>
                <a:spcPts val="43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Соединение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осуществляется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цементирующими</a:t>
            </a:r>
            <a:r>
              <a:rPr sz="18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кератинами </a:t>
            </a:r>
            <a:r>
              <a:rPr sz="1800" dirty="0">
                <a:latin typeface="Calibri" panose="020F0502020204030204"/>
                <a:cs typeface="Calibri" panose="020F0502020204030204"/>
              </a:rPr>
              <a:t>(аморфным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матриксом).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Эти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кератины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содержат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i="1" dirty="0">
                <a:latin typeface="Calibri" panose="020F0502020204030204"/>
                <a:cs typeface="Calibri" panose="020F0502020204030204"/>
              </a:rPr>
              <a:t>липиды</a:t>
            </a:r>
            <a:r>
              <a:rPr sz="18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–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поэтому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непроницаемы</a:t>
            </a:r>
            <a:r>
              <a:rPr sz="18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для</a:t>
            </a:r>
            <a:r>
              <a:rPr sz="18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воды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проницаемы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для</a:t>
            </a:r>
            <a:r>
              <a:rPr sz="18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жиров</a:t>
            </a:r>
            <a:r>
              <a:rPr sz="18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dirty="0">
                <a:latin typeface="Calibri" panose="020F0502020204030204"/>
                <a:cs typeface="Calibri" panose="020F0502020204030204"/>
              </a:rPr>
              <a:t>(мази,</a:t>
            </a:r>
            <a:r>
              <a:rPr sz="1800" b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b="1" spc="-10" dirty="0">
                <a:latin typeface="Calibri" panose="020F0502020204030204"/>
                <a:cs typeface="Calibri" panose="020F0502020204030204"/>
              </a:rPr>
              <a:t>кремы).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Перемещение</a:t>
            </a:r>
            <a:r>
              <a:rPr sz="18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кератиноцитов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из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слоя</a:t>
            </a:r>
            <a:r>
              <a:rPr sz="18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слой</a:t>
            </a:r>
            <a:r>
              <a:rPr sz="18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возможно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только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после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разрушения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межклеточных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контактов.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800" spc="-20" dirty="0">
                <a:latin typeface="Calibri" panose="020F0502020204030204"/>
                <a:cs typeface="Calibri" panose="020F0502020204030204"/>
              </a:rPr>
              <a:t>Полудесмосомы</a:t>
            </a:r>
            <a:r>
              <a:rPr sz="18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и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десмосомы</a:t>
            </a:r>
            <a:r>
              <a:rPr sz="18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разрушаются</a:t>
            </a:r>
            <a:r>
              <a:rPr sz="1800" dirty="0">
                <a:latin typeface="Calibri" panose="020F0502020204030204"/>
                <a:cs typeface="Calibri" panose="020F0502020204030204"/>
              </a:rPr>
              <a:t> эпидермальными</a:t>
            </a:r>
            <a:r>
              <a:rPr sz="18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макрофагами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После</a:t>
            </a:r>
            <a:r>
              <a:rPr sz="18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перемещения</a:t>
            </a:r>
            <a:r>
              <a:rPr sz="18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десмосомы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могут</a:t>
            </a:r>
            <a:r>
              <a:rPr sz="18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восстанавливаться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355600" marR="784860" indent="-342900">
              <a:lnSpc>
                <a:spcPct val="80000"/>
              </a:lnSpc>
              <a:spcBef>
                <a:spcPts val="430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1800" dirty="0">
                <a:latin typeface="Calibri" panose="020F0502020204030204"/>
                <a:cs typeface="Calibri" panose="020F0502020204030204"/>
              </a:rPr>
              <a:t>Аморфный</a:t>
            </a:r>
            <a:r>
              <a:rPr sz="18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цементирующий</a:t>
            </a:r>
            <a:r>
              <a:rPr sz="18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матрикс</a:t>
            </a:r>
            <a:r>
              <a:rPr sz="18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dirty="0">
                <a:latin typeface="Calibri" panose="020F0502020204030204"/>
                <a:cs typeface="Calibri" panose="020F0502020204030204"/>
              </a:rPr>
              <a:t>разрушается</a:t>
            </a:r>
            <a:r>
              <a:rPr sz="1800" spc="285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лизосомальными </a:t>
            </a:r>
            <a:r>
              <a:rPr sz="1800" i="1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ферментами</a:t>
            </a:r>
            <a:r>
              <a:rPr sz="1800" i="1" spc="-55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800" i="1" spc="-10" dirty="0">
                <a:solidFill>
                  <a:srgbClr val="001F5F"/>
                </a:solidFill>
                <a:latin typeface="Calibri" panose="020F0502020204030204"/>
                <a:cs typeface="Calibri" panose="020F0502020204030204"/>
              </a:rPr>
              <a:t>кератиноцитов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378" y="447878"/>
            <a:ext cx="80683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Общие</a:t>
            </a:r>
            <a:r>
              <a:rPr sz="2400" spc="-45" dirty="0"/>
              <a:t> </a:t>
            </a:r>
            <a:r>
              <a:rPr sz="2400" spc="-10" dirty="0"/>
              <a:t>морфофункциональные</a:t>
            </a:r>
            <a:r>
              <a:rPr sz="2400" spc="-40" dirty="0"/>
              <a:t> </a:t>
            </a:r>
            <a:r>
              <a:rPr sz="2400" dirty="0"/>
              <a:t>характеристики</a:t>
            </a:r>
            <a:r>
              <a:rPr sz="2400" spc="-45" dirty="0"/>
              <a:t> </a:t>
            </a:r>
            <a:r>
              <a:rPr sz="2400" spc="-10" dirty="0"/>
              <a:t>дифферона</a:t>
            </a:r>
            <a:endParaRPr sz="2400"/>
          </a:p>
          <a:p>
            <a:pPr algn="ctr">
              <a:lnSpc>
                <a:spcPct val="100000"/>
              </a:lnSpc>
            </a:pPr>
            <a:r>
              <a:rPr sz="2400" spc="-10" dirty="0"/>
              <a:t>кератоцитов</a:t>
            </a:r>
            <a:r>
              <a:rPr sz="2400" spc="-40" dirty="0"/>
              <a:t> </a:t>
            </a:r>
            <a:r>
              <a:rPr sz="2400" dirty="0"/>
              <a:t>-</a:t>
            </a:r>
            <a:r>
              <a:rPr sz="2400" spc="-65" dirty="0"/>
              <a:t> </a:t>
            </a:r>
            <a:r>
              <a:rPr sz="2400" dirty="0"/>
              <a:t>(стволовая</a:t>
            </a:r>
            <a:r>
              <a:rPr sz="2400" spc="-65" dirty="0"/>
              <a:t> </a:t>
            </a:r>
            <a:r>
              <a:rPr sz="2400" dirty="0"/>
              <a:t>кл.</a:t>
            </a:r>
            <a:r>
              <a:rPr sz="2400" spc="-65" dirty="0"/>
              <a:t> </a:t>
            </a:r>
            <a:r>
              <a:rPr sz="2400" dirty="0"/>
              <a:t>-</a:t>
            </a:r>
            <a:r>
              <a:rPr sz="2400" spc="-55" dirty="0"/>
              <a:t> </a:t>
            </a:r>
            <a:r>
              <a:rPr sz="2400" spc="-10" dirty="0"/>
              <a:t>СКЭК)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0830" marR="92710" indent="-278130">
              <a:lnSpc>
                <a:spcPct val="80000"/>
              </a:lnSpc>
              <a:spcBef>
                <a:spcPts val="620"/>
              </a:spcBef>
              <a:buFont typeface="Calibri" panose="020F0502020204030204"/>
              <a:buAutoNum type="arabicPeriod" startAt="7"/>
              <a:tabLst>
                <a:tab pos="355600" algn="l"/>
              </a:tabLst>
            </a:pPr>
            <a:r>
              <a:rPr dirty="0"/>
              <a:t>Итогом</a:t>
            </a:r>
            <a:r>
              <a:rPr spc="-70" dirty="0"/>
              <a:t> </a:t>
            </a:r>
            <a:r>
              <a:rPr spc="-10" dirty="0"/>
              <a:t>ороговения</a:t>
            </a:r>
            <a:r>
              <a:rPr spc="-85" dirty="0"/>
              <a:t> </a:t>
            </a:r>
            <a:r>
              <a:rPr dirty="0"/>
              <a:t>является</a:t>
            </a:r>
            <a:r>
              <a:rPr spc="-85" dirty="0"/>
              <a:t> </a:t>
            </a:r>
            <a:r>
              <a:rPr dirty="0"/>
              <a:t>образование</a:t>
            </a:r>
            <a:r>
              <a:rPr spc="-70" dirty="0"/>
              <a:t> </a:t>
            </a:r>
            <a:r>
              <a:rPr spc="-10" dirty="0"/>
              <a:t>постклеточных</a:t>
            </a:r>
            <a:r>
              <a:rPr spc="-60" dirty="0"/>
              <a:t> </a:t>
            </a:r>
            <a:r>
              <a:rPr spc="-20" dirty="0"/>
              <a:t>форм </a:t>
            </a:r>
            <a:r>
              <a:rPr spc="-20" dirty="0"/>
              <a:t>	</a:t>
            </a:r>
            <a:r>
              <a:rPr spc="-10" dirty="0"/>
              <a:t>кератиноцитов</a:t>
            </a:r>
            <a:r>
              <a:rPr spc="-60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b="1" dirty="0">
                <a:latin typeface="Calibri" panose="020F0502020204030204"/>
                <a:cs typeface="Calibri" panose="020F0502020204030204"/>
              </a:rPr>
              <a:t>роговых</a:t>
            </a:r>
            <a:r>
              <a:rPr b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b="1" dirty="0">
                <a:latin typeface="Calibri" panose="020F0502020204030204"/>
                <a:cs typeface="Calibri" panose="020F0502020204030204"/>
              </a:rPr>
              <a:t>чешуек</a:t>
            </a:r>
            <a:r>
              <a:rPr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(корнеоцитов)</a:t>
            </a:r>
            <a:r>
              <a:rPr spc="-10" dirty="0"/>
              <a:t>,</a:t>
            </a:r>
            <a:r>
              <a:rPr dirty="0"/>
              <a:t> </a:t>
            </a:r>
            <a:r>
              <a:rPr spc="-10" dirty="0"/>
              <a:t>которые </a:t>
            </a:r>
            <a:r>
              <a:rPr spc="-10" dirty="0"/>
              <a:t>	</a:t>
            </a:r>
            <a:r>
              <a:rPr dirty="0"/>
              <a:t>составляют</a:t>
            </a:r>
            <a:r>
              <a:rPr spc="-55" dirty="0"/>
              <a:t> </a:t>
            </a:r>
            <a:r>
              <a:rPr dirty="0"/>
              <a:t>роговой</a:t>
            </a:r>
            <a:r>
              <a:rPr spc="-45" dirty="0"/>
              <a:t> </a:t>
            </a:r>
            <a:r>
              <a:rPr dirty="0"/>
              <a:t>слой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слущиваются</a:t>
            </a:r>
            <a:r>
              <a:rPr spc="-35" dirty="0"/>
              <a:t> </a:t>
            </a:r>
            <a:r>
              <a:rPr dirty="0"/>
              <a:t>в</a:t>
            </a:r>
            <a:r>
              <a:rPr spc="-50" dirty="0"/>
              <a:t> </a:t>
            </a:r>
            <a:r>
              <a:rPr dirty="0"/>
              <a:t>пространство</a:t>
            </a:r>
            <a:r>
              <a:rPr spc="-45" dirty="0"/>
              <a:t> </a:t>
            </a:r>
            <a:r>
              <a:rPr spc="-10" dirty="0"/>
              <a:t>после 	разрушения</a:t>
            </a:r>
            <a:r>
              <a:rPr spc="-30" dirty="0"/>
              <a:t> </a:t>
            </a:r>
            <a:r>
              <a:rPr spc="-20" dirty="0"/>
              <a:t>цементирующего</a:t>
            </a:r>
            <a:r>
              <a:rPr spc="15" dirty="0"/>
              <a:t> </a:t>
            </a:r>
            <a:r>
              <a:rPr spc="-10" dirty="0"/>
              <a:t>вещества.</a:t>
            </a:r>
            <a:endParaRPr spc="-10" dirty="0"/>
          </a:p>
          <a:p>
            <a:pPr marL="290830" indent="-278130">
              <a:lnSpc>
                <a:spcPct val="100000"/>
              </a:lnSpc>
              <a:buFont typeface="Calibri" panose="020F0502020204030204"/>
              <a:buAutoNum type="arabicPeriod" startAt="7"/>
              <a:tabLst>
                <a:tab pos="290830" algn="l"/>
              </a:tabLst>
            </a:pPr>
            <a:r>
              <a:rPr dirty="0"/>
              <a:t>Слущенные</a:t>
            </a:r>
            <a:r>
              <a:rPr spc="-40" dirty="0"/>
              <a:t> </a:t>
            </a:r>
            <a:r>
              <a:rPr spc="-10" dirty="0"/>
              <a:t>корнеоциты</a:t>
            </a:r>
            <a:r>
              <a:rPr spc="-55" dirty="0"/>
              <a:t> </a:t>
            </a:r>
            <a:r>
              <a:rPr spc="-10" dirty="0"/>
              <a:t>постоянно</a:t>
            </a:r>
            <a:r>
              <a:rPr spc="-70" dirty="0"/>
              <a:t> </a:t>
            </a:r>
            <a:r>
              <a:rPr spc="-10" dirty="0"/>
              <a:t>заменяются</a:t>
            </a:r>
            <a:r>
              <a:rPr spc="-75" dirty="0"/>
              <a:t> </a:t>
            </a:r>
            <a:r>
              <a:rPr spc="-10" dirty="0"/>
              <a:t>новыми.</a:t>
            </a:r>
            <a:endParaRPr spc="-10" dirty="0"/>
          </a:p>
          <a:p>
            <a:pPr marL="76200">
              <a:lnSpc>
                <a:spcPts val="2375"/>
              </a:lnSpc>
              <a:spcBef>
                <a:spcPts val="5"/>
              </a:spcBef>
            </a:pPr>
            <a:r>
              <a:rPr i="1" dirty="0">
                <a:latin typeface="Calibri" panose="020F0502020204030204"/>
                <a:cs typeface="Calibri" panose="020F0502020204030204"/>
              </a:rPr>
              <a:t>Полное</a:t>
            </a:r>
            <a:r>
              <a:rPr i="1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i="1" dirty="0">
                <a:latin typeface="Calibri" panose="020F0502020204030204"/>
                <a:cs typeface="Calibri" panose="020F0502020204030204"/>
              </a:rPr>
              <a:t>обновление</a:t>
            </a:r>
            <a:r>
              <a:rPr i="1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pc="-10" dirty="0"/>
              <a:t>(естественное)</a:t>
            </a:r>
            <a:r>
              <a:rPr spc="-45" dirty="0"/>
              <a:t> </a:t>
            </a:r>
            <a:r>
              <a:rPr dirty="0"/>
              <a:t>эпидермиса</a:t>
            </a:r>
            <a:r>
              <a:rPr spc="-50" dirty="0"/>
              <a:t> </a:t>
            </a:r>
            <a:r>
              <a:rPr spc="-10" dirty="0"/>
              <a:t>происходит</a:t>
            </a:r>
            <a:r>
              <a:rPr spc="-70" dirty="0"/>
              <a:t> </a:t>
            </a:r>
            <a:r>
              <a:rPr dirty="0"/>
              <a:t>за</a:t>
            </a:r>
            <a:r>
              <a:rPr spc="-55" dirty="0"/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3-</a:t>
            </a:r>
            <a:r>
              <a:rPr b="1" spc="-50" dirty="0">
                <a:latin typeface="Calibri" panose="020F0502020204030204"/>
                <a:cs typeface="Calibri" panose="020F0502020204030204"/>
              </a:rPr>
              <a:t>4</a:t>
            </a:r>
            <a:endParaRPr b="1" spc="-50" dirty="0">
              <a:latin typeface="Calibri" panose="020F0502020204030204"/>
              <a:cs typeface="Calibri" panose="020F0502020204030204"/>
            </a:endParaRPr>
          </a:p>
          <a:p>
            <a:pPr marL="355600" marR="833755">
              <a:lnSpc>
                <a:spcPct val="80000"/>
              </a:lnSpc>
              <a:spcBef>
                <a:spcPts val="265"/>
              </a:spcBef>
            </a:pPr>
            <a:r>
              <a:rPr b="1" spc="-10" dirty="0">
                <a:latin typeface="Calibri" panose="020F0502020204030204"/>
                <a:cs typeface="Calibri" panose="020F0502020204030204"/>
              </a:rPr>
              <a:t>недели.</a:t>
            </a:r>
            <a:r>
              <a:rPr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dirty="0"/>
              <a:t>Мытье</a:t>
            </a:r>
            <a:r>
              <a:rPr spc="-65" dirty="0"/>
              <a:t> </a:t>
            </a:r>
            <a:r>
              <a:rPr dirty="0"/>
              <a:t>(особенное</a:t>
            </a:r>
            <a:r>
              <a:rPr spc="-55" dirty="0"/>
              <a:t> </a:t>
            </a:r>
            <a:r>
              <a:rPr dirty="0"/>
              <a:t>в</a:t>
            </a:r>
            <a:r>
              <a:rPr spc="-80" dirty="0"/>
              <a:t> </a:t>
            </a:r>
            <a:r>
              <a:rPr dirty="0"/>
              <a:t>парной</a:t>
            </a:r>
            <a:r>
              <a:rPr spc="-75" dirty="0"/>
              <a:t> </a:t>
            </a:r>
            <a:r>
              <a:rPr dirty="0"/>
              <a:t>бане)</a:t>
            </a:r>
            <a:r>
              <a:rPr spc="-70" dirty="0"/>
              <a:t> </a:t>
            </a:r>
            <a:r>
              <a:rPr dirty="0"/>
              <a:t>ускоряет</a:t>
            </a:r>
            <a:r>
              <a:rPr spc="-65" dirty="0"/>
              <a:t> </a:t>
            </a:r>
            <a:r>
              <a:rPr spc="-20" dirty="0"/>
              <a:t>этот </a:t>
            </a:r>
            <a:r>
              <a:rPr spc="-10" dirty="0"/>
              <a:t>процесс.</a:t>
            </a:r>
            <a:endParaRPr spc="-10" dirty="0"/>
          </a:p>
          <a:p>
            <a:pPr marL="12700">
              <a:lnSpc>
                <a:spcPct val="100000"/>
              </a:lnSpc>
            </a:pPr>
            <a:r>
              <a:rPr b="1" dirty="0">
                <a:latin typeface="Calibri" panose="020F0502020204030204"/>
                <a:cs typeface="Calibri" panose="020F0502020204030204"/>
              </a:rPr>
              <a:t>Функции</a:t>
            </a:r>
            <a:r>
              <a:rPr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latin typeface="Calibri" panose="020F0502020204030204"/>
                <a:cs typeface="Calibri" panose="020F0502020204030204"/>
              </a:rPr>
              <a:t>кератиноцитов</a:t>
            </a:r>
            <a:endParaRPr b="1" spc="-10" dirty="0">
              <a:latin typeface="Calibri" panose="020F0502020204030204"/>
              <a:cs typeface="Calibri" panose="020F0502020204030204"/>
            </a:endParaRPr>
          </a:p>
          <a:p>
            <a:pPr marL="667385" lvl="1" indent="-273685">
              <a:lnSpc>
                <a:spcPct val="100000"/>
              </a:lnSpc>
              <a:buAutoNum type="arabicPeriod"/>
              <a:tabLst>
                <a:tab pos="667385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Защитная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67385" lvl="1" indent="-273685">
              <a:lnSpc>
                <a:spcPct val="100000"/>
              </a:lnSpc>
              <a:buAutoNum type="arabicPeriod"/>
              <a:tabLst>
                <a:tab pos="66738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Барьерная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(избирательная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проницаемость: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жиры,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вода)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67385" lvl="1" indent="-273685">
              <a:lnSpc>
                <a:spcPct val="100000"/>
              </a:lnSpc>
              <a:buAutoNum type="arabicPeriod"/>
              <a:tabLst>
                <a:tab pos="667385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Макрофагическая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(захват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меланина)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67385" lvl="1" indent="-273685">
              <a:lnSpc>
                <a:spcPct val="100000"/>
              </a:lnSpc>
              <a:buAutoNum type="arabicPeriod"/>
              <a:tabLst>
                <a:tab pos="667385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Регенераторная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67385" lvl="1" indent="-273685">
              <a:lnSpc>
                <a:spcPts val="2375"/>
              </a:lnSpc>
              <a:spcBef>
                <a:spcPts val="5"/>
              </a:spcBef>
              <a:buAutoNum type="arabicPeriod"/>
              <a:tabLst>
                <a:tab pos="667385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Микроокружение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для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лимфоцитов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(в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эмбриогенезе</a:t>
            </a:r>
            <a:r>
              <a:rPr sz="2200" spc="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–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0" dirty="0">
                <a:latin typeface="Calibri" panose="020F0502020204030204"/>
                <a:cs typeface="Calibri" panose="020F0502020204030204"/>
              </a:rPr>
              <a:t>кожа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375"/>
              </a:lnSpc>
            </a:pPr>
            <a:r>
              <a:rPr dirty="0"/>
              <a:t>кроветворный</a:t>
            </a:r>
            <a:r>
              <a:rPr spc="-110" dirty="0"/>
              <a:t> </a:t>
            </a:r>
            <a:r>
              <a:rPr spc="-10" dirty="0"/>
              <a:t>орган)</a:t>
            </a:r>
            <a:endParaRPr spc="-1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27050"/>
            <a:ext cx="7823834" cy="539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Эпидермальные</a:t>
            </a:r>
            <a:r>
              <a:rPr sz="2000" b="1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(внутриэпидермальные)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макрофаги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1875"/>
              </a:spcBef>
              <a:buFont typeface="Tahoma" panose="020B0604030504040204"/>
              <a:buChar char="•"/>
            </a:pPr>
            <a:endParaRPr sz="2000">
              <a:latin typeface="Calibri" panose="020F0502020204030204"/>
              <a:cs typeface="Calibri" panose="020F0502020204030204"/>
            </a:endParaRPr>
          </a:p>
          <a:p>
            <a:pPr marL="548640" lvl="1" indent="-194945">
              <a:lnSpc>
                <a:spcPct val="100000"/>
              </a:lnSpc>
              <a:buSzPct val="95000"/>
              <a:buAutoNum type="arabicPeriod"/>
              <a:tabLst>
                <a:tab pos="54864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Крупные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отростчатые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большим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количеством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10" dirty="0">
                <a:latin typeface="Calibri" panose="020F0502020204030204"/>
                <a:cs typeface="Calibri" panose="020F0502020204030204"/>
              </a:rPr>
              <a:t>лизосом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661035" lvl="1" indent="-248920">
              <a:lnSpc>
                <a:spcPct val="100000"/>
              </a:lnSpc>
              <a:spcBef>
                <a:spcPts val="5"/>
              </a:spcBef>
              <a:buSzPct val="95000"/>
              <a:buAutoNum type="arabicPeriod"/>
              <a:tabLst>
                <a:tab pos="66103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Ряд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 дифференцирования:</a:t>
            </a:r>
            <a:r>
              <a:rPr sz="2000" dirty="0">
                <a:latin typeface="Calibri" panose="020F0502020204030204"/>
                <a:cs typeface="Calibri" panose="020F0502020204030204"/>
              </a:rPr>
              <a:t> СКК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▬►</a:t>
            </a:r>
            <a:r>
              <a:rPr sz="2000" spc="-185" dirty="0">
                <a:latin typeface="Tahoma" panose="020B0604030504040204"/>
                <a:cs typeface="Tahoma" panose="020B060403050404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моноцит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▬►</a:t>
            </a:r>
            <a:r>
              <a:rPr sz="2000" spc="-18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макрофаг.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661035" lvl="1" indent="-248920">
              <a:lnSpc>
                <a:spcPts val="2160"/>
              </a:lnSpc>
              <a:buSzPct val="95000"/>
              <a:buAutoNum type="arabicPeriod"/>
              <a:tabLst>
                <a:tab pos="66103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Расположены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кератиноцитами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базальном</a:t>
            </a:r>
            <a:r>
              <a:rPr sz="2000" i="1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i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i="1" spc="-10" dirty="0">
                <a:latin typeface="Calibri" panose="020F0502020204030204"/>
                <a:cs typeface="Calibri" panose="020F0502020204030204"/>
              </a:rPr>
              <a:t>шиповатом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слоях,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не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образуя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постоянных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контактов.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547370" lvl="1" indent="-195580">
              <a:lnSpc>
                <a:spcPts val="2160"/>
              </a:lnSpc>
              <a:buSzPct val="95000"/>
              <a:buAutoNum type="arabicPeriod" startAt="4"/>
              <a:tabLst>
                <a:tab pos="547370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Подвижны.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Мигрируют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из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дермы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кожи.</a:t>
            </a:r>
            <a:r>
              <a:rPr sz="2000" spc="3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Могут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возвращаться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мигрировать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лимфатические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узлы.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 marR="517525" indent="-342900">
              <a:lnSpc>
                <a:spcPts val="1920"/>
              </a:lnSpc>
              <a:spcBef>
                <a:spcPts val="46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5.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Могут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утрачивать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свою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подвижность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(перегрузка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меланином,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токсические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вещества.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т.ч.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татуировочные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краски)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Tahoma" panose="020B0604030504040204"/>
                <a:cs typeface="Tahoma" panose="020B0604030504040204"/>
              </a:rPr>
              <a:t>▬►</a:t>
            </a:r>
            <a:endParaRPr sz="2000">
              <a:latin typeface="Tahoma" panose="020B0604030504040204"/>
              <a:cs typeface="Tahoma" panose="020B0604030504040204"/>
            </a:endParaRPr>
          </a:p>
          <a:p>
            <a:pPr marL="355600">
              <a:lnSpc>
                <a:spcPts val="1695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прикрепление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базальной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мембране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Tahoma" panose="020B0604030504040204"/>
                <a:cs typeface="Tahoma" panose="020B0604030504040204"/>
              </a:rPr>
              <a:t>▬►</a:t>
            </a:r>
            <a:r>
              <a:rPr sz="2000" spc="-185" dirty="0">
                <a:latin typeface="Tahoma" panose="020B0604030504040204"/>
                <a:cs typeface="Tahoma" panose="020B060403050404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пигментные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пятна,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татуировочный</a:t>
            </a:r>
            <a:r>
              <a:rPr sz="2000" spc="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рисунок.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412115">
              <a:lnSpc>
                <a:spcPct val="100000"/>
              </a:lnSpc>
            </a:pPr>
            <a:r>
              <a:rPr sz="2000" b="1" spc="-10" dirty="0">
                <a:latin typeface="Calibri" panose="020F0502020204030204"/>
                <a:cs typeface="Calibri" panose="020F0502020204030204"/>
              </a:rPr>
              <a:t>Функции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Расщепление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межклеточных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контактов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кератиноцитов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Регуляция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пролиферативной</a:t>
            </a:r>
            <a:r>
              <a:rPr sz="20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активности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(фактор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роста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эпителия)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Регуляция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процессов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ороговения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4965" indent="-342265">
              <a:lnSpc>
                <a:spcPts val="2160"/>
              </a:lnSpc>
              <a:spcBef>
                <a:spcPts val="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2000" spc="-10" dirty="0">
                <a:latin typeface="Calibri" panose="020F0502020204030204"/>
                <a:cs typeface="Calibri" panose="020F0502020204030204"/>
              </a:rPr>
              <a:t>Захват,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разрушение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антигенов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представление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их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лимфоцитам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для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 panose="020F0502020204030204"/>
                <a:cs typeface="Calibri" panose="020F0502020204030204"/>
              </a:rPr>
              <a:t>включения</a:t>
            </a:r>
            <a:r>
              <a:rPr sz="2000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иммунологических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реакций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76327"/>
            <a:ext cx="6739255" cy="5429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b="1" spc="-10" dirty="0">
                <a:latin typeface="Times New Roman" panose="02020603050405020304" charset="0"/>
                <a:cs typeface="Times New Roman" panose="02020603050405020304" charset="0"/>
              </a:rPr>
              <a:t>Эпидермальные</a:t>
            </a:r>
            <a:r>
              <a:rPr sz="1600" b="1" spc="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b="1" spc="-10" dirty="0">
                <a:latin typeface="Times New Roman" panose="02020603050405020304" charset="0"/>
                <a:cs typeface="Times New Roman" panose="02020603050405020304" charset="0"/>
              </a:rPr>
              <a:t>лимфоциты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b="1" dirty="0">
                <a:latin typeface="Times New Roman" panose="02020603050405020304" charset="0"/>
                <a:cs typeface="Times New Roman" panose="02020603050405020304" charset="0"/>
              </a:rPr>
              <a:t>Общие</a:t>
            </a:r>
            <a:r>
              <a:rPr sz="1600" b="1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b="1" spc="-10" dirty="0">
                <a:latin typeface="Times New Roman" panose="02020603050405020304" charset="0"/>
                <a:cs typeface="Times New Roman" panose="02020603050405020304" charset="0"/>
              </a:rPr>
              <a:t>морфофункциональные</a:t>
            </a:r>
            <a:r>
              <a:rPr sz="1600" b="1" spc="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b="1" spc="-10" dirty="0">
                <a:latin typeface="Times New Roman" panose="02020603050405020304" charset="0"/>
                <a:cs typeface="Times New Roman" panose="02020603050405020304" charset="0"/>
              </a:rPr>
              <a:t>характеристики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b="1" spc="-10" dirty="0">
                <a:latin typeface="Times New Roman" panose="02020603050405020304" charset="0"/>
                <a:cs typeface="Times New Roman" panose="02020603050405020304" charset="0"/>
              </a:rPr>
              <a:t>Лимфоциты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b="1" spc="-10" dirty="0">
                <a:latin typeface="Times New Roman" panose="02020603050405020304" charset="0"/>
                <a:cs typeface="Times New Roman" panose="02020603050405020304" charset="0"/>
              </a:rPr>
              <a:t>Кератиноциты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sz="16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Представлены</a:t>
            </a:r>
            <a:r>
              <a:rPr sz="16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преимущественно</a:t>
            </a:r>
            <a:r>
              <a:rPr sz="1600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Т-лимфоцитами. </a:t>
            </a:r>
            <a:r>
              <a:rPr sz="1600" b="1" dirty="0">
                <a:latin typeface="Times New Roman" panose="02020603050405020304" charset="0"/>
                <a:cs typeface="Times New Roman" panose="02020603050405020304" charset="0"/>
              </a:rPr>
              <a:t>Рис.</a:t>
            </a:r>
            <a:r>
              <a:rPr sz="1600" b="1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b="1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sz="1600" b="1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sz="16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Расположены</a:t>
            </a:r>
            <a:r>
              <a:rPr sz="16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между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 кератиноцитами</a:t>
            </a:r>
            <a:r>
              <a:rPr sz="16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росткового</a:t>
            </a:r>
            <a:r>
              <a:rPr sz="16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20" dirty="0">
                <a:latin typeface="Times New Roman" panose="02020603050405020304" charset="0"/>
                <a:cs typeface="Times New Roman" panose="02020603050405020304" charset="0"/>
              </a:rPr>
              <a:t>слоя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sz="16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sz="16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образуют</a:t>
            </a:r>
            <a:r>
              <a:rPr sz="16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постоянных</a:t>
            </a:r>
            <a:r>
              <a:rPr sz="16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контактов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sz="16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Мигрируют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 из</a:t>
            </a:r>
            <a:r>
              <a:rPr sz="16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дермы</a:t>
            </a:r>
            <a:r>
              <a:rPr sz="1600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кожи▬►возвращаются</a:t>
            </a:r>
            <a:r>
              <a:rPr sz="16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600" spc="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мигрируют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 в</a:t>
            </a:r>
            <a:r>
              <a:rPr sz="1600" spc="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лим.узлы.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Функции: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sz="16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Осуществляют</a:t>
            </a:r>
            <a:r>
              <a:rPr sz="1600" spc="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иммунологический</a:t>
            </a:r>
            <a:r>
              <a:rPr sz="16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контроль</a:t>
            </a:r>
            <a:r>
              <a:rPr sz="1600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sz="16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структурными</a:t>
            </a:r>
            <a:r>
              <a:rPr sz="16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преобразованиями</a:t>
            </a:r>
            <a:r>
              <a:rPr sz="1600" spc="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кератиноцитов.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sz="16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Обеспечивают</a:t>
            </a:r>
            <a:r>
              <a:rPr sz="1600" spc="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уничтожение</a:t>
            </a:r>
            <a:r>
              <a:rPr sz="16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мутированных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3.Передают</a:t>
            </a:r>
            <a:r>
              <a:rPr sz="16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информацию</a:t>
            </a:r>
            <a:r>
              <a:rPr sz="16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совместно</a:t>
            </a:r>
            <a:r>
              <a:rPr sz="16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16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макрофагами</a:t>
            </a:r>
            <a:r>
              <a:rPr sz="16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В-систему</a:t>
            </a:r>
            <a:r>
              <a:rPr sz="16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о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 бактериологическом</a:t>
            </a:r>
            <a:r>
              <a:rPr sz="1600" dirty="0">
                <a:latin typeface="Times New Roman" panose="02020603050405020304" charset="0"/>
                <a:cs typeface="Times New Roman" panose="02020603050405020304" charset="0"/>
              </a:rPr>
              <a:t> состоянии</a:t>
            </a:r>
            <a:r>
              <a:rPr sz="16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600" spc="-10" dirty="0">
                <a:latin typeface="Times New Roman" panose="02020603050405020304" charset="0"/>
                <a:cs typeface="Times New Roman" panose="02020603050405020304" charset="0"/>
              </a:rPr>
              <a:t>кожи.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ct val="100000"/>
              </a:lnSpc>
            </a:pPr>
            <a:r>
              <a:rPr sz="1600" spc="-50" dirty="0">
                <a:latin typeface="Times New Roman" panose="02020603050405020304" charset="0"/>
                <a:cs typeface="Times New Roman" panose="02020603050405020304" charset="0"/>
              </a:rPr>
              <a:t>•</a:t>
            </a:r>
            <a:endParaRPr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427857"/>
            <a:ext cx="7900034" cy="299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925060" indent="-5080">
              <a:lnSpc>
                <a:spcPct val="100000"/>
              </a:lnSpc>
              <a:spcBef>
                <a:spcPts val="95"/>
              </a:spcBef>
              <a:buSzPct val="90000"/>
              <a:buChar char="●"/>
              <a:tabLst>
                <a:tab pos="431800" algn="l"/>
              </a:tabLst>
            </a:pPr>
            <a:r>
              <a:rPr sz="1000" b="1" dirty="0">
                <a:latin typeface="Calibri" panose="020F0502020204030204"/>
                <a:cs typeface="Calibri" panose="020F0502020204030204"/>
              </a:rPr>
              <a:t>	</a:t>
            </a:r>
            <a:r>
              <a:rPr sz="1200" b="1" dirty="0">
                <a:latin typeface="Times New Roman" panose="02020603050405020304" charset="0"/>
                <a:cs typeface="Times New Roman" panose="02020603050405020304" charset="0"/>
              </a:rPr>
              <a:t>Нейрогенный</a:t>
            </a:r>
            <a:r>
              <a:rPr sz="1200" b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b="1" dirty="0">
                <a:latin typeface="Times New Roman" panose="02020603050405020304" charset="0"/>
                <a:cs typeface="Times New Roman" panose="02020603050405020304" charset="0"/>
              </a:rPr>
              <a:t>дифферон</a:t>
            </a:r>
            <a:r>
              <a:rPr sz="1200" b="1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b="1" spc="-10" dirty="0">
                <a:latin typeface="Times New Roman" panose="02020603050405020304" charset="0"/>
                <a:cs typeface="Times New Roman" panose="02020603050405020304" charset="0"/>
              </a:rPr>
              <a:t>меланоцитов</a:t>
            </a:r>
            <a:r>
              <a:rPr sz="1200" b="1" spc="5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b="1" dirty="0">
                <a:latin typeface="Times New Roman" panose="02020603050405020304" charset="0"/>
                <a:cs typeface="Times New Roman" panose="02020603050405020304" charset="0"/>
              </a:rPr>
              <a:t>Общие</a:t>
            </a:r>
            <a:r>
              <a:rPr sz="1200" b="1" spc="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b="1" spc="-10" dirty="0">
                <a:latin typeface="Times New Roman" panose="02020603050405020304" charset="0"/>
                <a:cs typeface="Times New Roman" panose="02020603050405020304" charset="0"/>
              </a:rPr>
              <a:t>морфофунциональные</a:t>
            </a:r>
            <a:r>
              <a:rPr sz="1200" b="1" spc="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b="1" spc="-10" dirty="0">
                <a:latin typeface="Times New Roman" panose="02020603050405020304" charset="0"/>
                <a:cs typeface="Times New Roman" panose="02020603050405020304" charset="0"/>
              </a:rPr>
              <a:t>характеристики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478790" indent="-123190">
              <a:lnSpc>
                <a:spcPct val="100000"/>
              </a:lnSpc>
              <a:buAutoNum type="arabicPeriod"/>
              <a:tabLst>
                <a:tab pos="478790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Крупные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отростчатые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клетки.</a:t>
            </a:r>
            <a:r>
              <a:rPr sz="1200" spc="18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200" b="1" dirty="0">
                <a:latin typeface="Times New Roman" panose="02020603050405020304" charset="0"/>
                <a:cs typeface="Times New Roman" panose="02020603050405020304" charset="0"/>
              </a:rPr>
              <a:t>Рис.</a:t>
            </a:r>
            <a:r>
              <a:rPr sz="1200" b="1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b="1" spc="-25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sz="1200" spc="-25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478790" indent="-123190">
              <a:lnSpc>
                <a:spcPct val="100000"/>
              </a:lnSpc>
              <a:buAutoNum type="arabicPeriod"/>
              <a:tabLst>
                <a:tab pos="478790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Тела расположены в</a:t>
            </a:r>
            <a:r>
              <a:rPr sz="1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базальном</a:t>
            </a:r>
            <a:r>
              <a:rPr sz="12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слое</a:t>
            </a:r>
            <a:r>
              <a:rPr sz="1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между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кератиноцитами</a:t>
            </a:r>
            <a:r>
              <a:rPr sz="1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(10%)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478790" indent="-123190">
              <a:lnSpc>
                <a:spcPct val="100000"/>
              </a:lnSpc>
              <a:buAutoNum type="arabicPeriod"/>
              <a:tabLst>
                <a:tab pos="478790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Образуют</a:t>
            </a:r>
            <a:r>
              <a:rPr sz="1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постоянных</a:t>
            </a:r>
            <a:r>
              <a:rPr sz="12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десмосомные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контакты</a:t>
            </a:r>
            <a:r>
              <a:rPr sz="12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12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кератиноцитами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451485" indent="-109855">
              <a:lnSpc>
                <a:spcPct val="100000"/>
              </a:lnSpc>
              <a:buAutoNum type="arabicPeriod"/>
              <a:tabLst>
                <a:tab pos="450850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Развиты</a:t>
            </a:r>
            <a:r>
              <a:rPr sz="1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органеллы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внутриклеточных</a:t>
            </a:r>
            <a:r>
              <a:rPr sz="1200" spc="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синтезов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468630" indent="123190">
              <a:lnSpc>
                <a:spcPts val="960"/>
              </a:lnSpc>
              <a:spcBef>
                <a:spcPts val="235"/>
              </a:spcBef>
              <a:buAutoNum type="arabicPeriod"/>
              <a:tabLst>
                <a:tab pos="478790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Имеются гранулы</a:t>
            </a:r>
            <a:r>
              <a:rPr sz="1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меланина</a:t>
            </a:r>
            <a:r>
              <a:rPr sz="12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(меланосомы), которые</a:t>
            </a:r>
            <a:r>
              <a:rPr sz="1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перемещаются</a:t>
            </a:r>
            <a:r>
              <a:rPr sz="12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отростки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подвергаются</a:t>
            </a:r>
            <a:r>
              <a:rPr sz="1200" spc="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экзоцитозу▬►фагоцитируются кератиноцитами</a:t>
            </a:r>
            <a:r>
              <a:rPr sz="12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макрофагами▬►один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меланоцит</a:t>
            </a:r>
            <a:r>
              <a:rPr sz="12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обеспечивает</a:t>
            </a:r>
            <a:r>
              <a:rPr sz="1200" spc="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пигментными</a:t>
            </a:r>
            <a:r>
              <a:rPr sz="1200" spc="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гранулами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sz="12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b="1" dirty="0">
                <a:latin typeface="Times New Roman" panose="02020603050405020304" charset="0"/>
                <a:cs typeface="Times New Roman" panose="02020603050405020304" charset="0"/>
              </a:rPr>
              <a:t>40</a:t>
            </a:r>
            <a:r>
              <a:rPr sz="1200" b="1" spc="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кератиноцитов.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spcBef>
                <a:spcPts val="10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1200" b="1" dirty="0"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sz="1200" b="1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регулируются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меланинстимулирующим</a:t>
            </a:r>
            <a:r>
              <a:rPr sz="12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гормоном</a:t>
            </a:r>
            <a:r>
              <a:rPr sz="1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гипофиза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мелатонином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эпифиза.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Синтез</a:t>
            </a:r>
            <a:r>
              <a:rPr sz="1200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меланина▬►участие</a:t>
            </a:r>
            <a:r>
              <a:rPr sz="1200" spc="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пигментном</a:t>
            </a:r>
            <a:r>
              <a:rPr sz="1200" spc="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обмене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sz="1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Защита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1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УФО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(Загар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увеличение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количества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гранул</a:t>
            </a:r>
            <a:r>
              <a:rPr sz="1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меланина,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sz="1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самих</a:t>
            </a:r>
            <a:r>
              <a:rPr sz="12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меланоцитов,</a:t>
            </a:r>
            <a:r>
              <a:rPr sz="12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т.к.</a:t>
            </a:r>
            <a:r>
              <a:rPr sz="1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они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sz="1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делятся).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 Антитоксическая</a:t>
            </a:r>
            <a:r>
              <a:rPr sz="12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(нейтрализация</a:t>
            </a:r>
            <a:r>
              <a:rPr sz="1200" spc="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действия</a:t>
            </a:r>
            <a:r>
              <a:rPr sz="12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солей</a:t>
            </a:r>
            <a:r>
              <a:rPr sz="12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тяжелых</a:t>
            </a:r>
            <a:r>
              <a:rPr sz="1200" spc="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металлов)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ct val="100000"/>
              </a:lnSpc>
              <a:buFont typeface="Tahoma" panose="020B0604030504040204"/>
              <a:buChar char="•"/>
              <a:tabLst>
                <a:tab pos="354965" algn="l"/>
              </a:tabLst>
            </a:pP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Злокачественные</a:t>
            </a:r>
            <a:r>
              <a:rPr sz="1200" spc="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опухоли</a:t>
            </a:r>
            <a:r>
              <a:rPr sz="12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1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меланомы</a:t>
            </a:r>
            <a:r>
              <a:rPr sz="12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1200" b="1" dirty="0">
                <a:latin typeface="Times New Roman" panose="02020603050405020304" charset="0"/>
                <a:cs typeface="Times New Roman" panose="02020603050405020304" charset="0"/>
              </a:rPr>
              <a:t>90%</a:t>
            </a:r>
            <a:r>
              <a:rPr sz="1200" b="1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летальности)</a:t>
            </a:r>
            <a:r>
              <a:rPr sz="12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метастазированиемеланоцитов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 в</a:t>
            </a:r>
            <a:r>
              <a:rPr sz="12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родственные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ткани</a:t>
            </a:r>
            <a:r>
              <a:rPr sz="12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sz="12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dirty="0">
                <a:latin typeface="Times New Roman" panose="02020603050405020304" charset="0"/>
                <a:cs typeface="Times New Roman" panose="02020603050405020304" charset="0"/>
              </a:rPr>
              <a:t>нервной</a:t>
            </a:r>
            <a:r>
              <a:rPr sz="12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200" spc="-10" dirty="0">
                <a:latin typeface="Times New Roman" panose="02020603050405020304" charset="0"/>
                <a:cs typeface="Times New Roman" panose="02020603050405020304" charset="0"/>
              </a:rPr>
              <a:t>системы.</a:t>
            </a:r>
            <a:endParaRPr sz="1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840" y="1561541"/>
            <a:ext cx="8041640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3065" indent="-342265">
              <a:lnSpc>
                <a:spcPts val="2160"/>
              </a:lnSpc>
              <a:spcBef>
                <a:spcPts val="105"/>
              </a:spcBef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Нейрогенный</a:t>
            </a:r>
            <a:r>
              <a:rPr sz="20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дифферон</a:t>
            </a:r>
            <a:r>
              <a:rPr sz="20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сенсорных</a:t>
            </a:r>
            <a:r>
              <a:rPr sz="2000" b="1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2000" b="1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Меркеля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700">
              <a:lnSpc>
                <a:spcPts val="2160"/>
              </a:lnSpc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Рис.</a:t>
            </a:r>
            <a:r>
              <a:rPr sz="20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4.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b="1" dirty="0">
                <a:latin typeface="Calibri" panose="020F0502020204030204"/>
                <a:cs typeface="Calibri" panose="020F0502020204030204"/>
              </a:rPr>
              <a:t>Общие</a:t>
            </a:r>
            <a:r>
              <a:rPr sz="2000" b="1" spc="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морфофунциональные</a:t>
            </a:r>
            <a:r>
              <a:rPr sz="2000" b="1" spc="-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характеристики.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1.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Крупные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короткими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отростками.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2.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Развиты</a:t>
            </a:r>
            <a:r>
              <a:rPr sz="20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большинство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органелл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общего</a:t>
            </a:r>
            <a:r>
              <a:rPr sz="20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значения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3.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Имеют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гранулы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БАВ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(медиаторы,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местные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гормоны)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4.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Расположены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преимущественно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базальном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слое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20</a:t>
            </a:r>
            <a:r>
              <a:rPr sz="2000" b="1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dirty="0">
                <a:latin typeface="Calibri" panose="020F0502020204030204"/>
                <a:cs typeface="Calibri" panose="020F0502020204030204"/>
              </a:rPr>
              <a:t>на</a:t>
            </a:r>
            <a:r>
              <a:rPr sz="2000" b="1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b="1" spc="-10" dirty="0">
                <a:latin typeface="Calibri" panose="020F0502020204030204"/>
                <a:cs typeface="Calibri" panose="020F0502020204030204"/>
              </a:rPr>
              <a:t>1мм</a:t>
            </a:r>
            <a:r>
              <a:rPr sz="1950" b="1" spc="-15" baseline="26000" dirty="0">
                <a:latin typeface="Calibri" panose="020F0502020204030204"/>
                <a:cs typeface="Calibri" panose="020F0502020204030204"/>
              </a:rPr>
              <a:t>2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).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5.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Образуют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постоянные</a:t>
            </a:r>
            <a:r>
              <a:rPr sz="20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контакты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корнеоцитами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по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типу</a:t>
            </a:r>
            <a:r>
              <a:rPr sz="20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десмосом.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6.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Контактируют</a:t>
            </a:r>
            <a:r>
              <a:rPr sz="20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с</a:t>
            </a:r>
            <a:r>
              <a:rPr sz="20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дендритами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чувствительных нейронов.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spcBef>
                <a:spcPts val="5"/>
              </a:spcBef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b="1" spc="-10" dirty="0">
                <a:latin typeface="Calibri" panose="020F0502020204030204"/>
                <a:cs typeface="Calibri" panose="020F0502020204030204"/>
              </a:rPr>
              <a:t>Функции: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1.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Рецепторная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(тонкое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осязание,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холодовая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рецепция?)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2.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Регуляция</a:t>
            </a:r>
            <a:r>
              <a:rPr sz="20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активности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внутриэпидермальных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макрофагов</a:t>
            </a:r>
            <a:endParaRPr sz="2000">
              <a:latin typeface="Calibri" panose="020F0502020204030204"/>
              <a:cs typeface="Calibri" panose="020F0502020204030204"/>
            </a:endParaRPr>
          </a:p>
          <a:p>
            <a:pPr marL="393065" indent="-342265">
              <a:lnSpc>
                <a:spcPct val="100000"/>
              </a:lnSpc>
              <a:buFont typeface="Tahoma" panose="020B0604030504040204"/>
              <a:buChar char="•"/>
              <a:tabLst>
                <a:tab pos="393065" algn="l"/>
              </a:tabLst>
            </a:pPr>
            <a:r>
              <a:rPr sz="2000" dirty="0">
                <a:latin typeface="Calibri" panose="020F0502020204030204"/>
                <a:cs typeface="Calibri" panose="020F0502020204030204"/>
              </a:rPr>
              <a:t>3.</a:t>
            </a:r>
            <a:r>
              <a:rPr sz="20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Регуляция</a:t>
            </a:r>
            <a:r>
              <a:rPr sz="20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тонуса</a:t>
            </a:r>
            <a:r>
              <a:rPr sz="20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10" dirty="0">
                <a:latin typeface="Calibri" panose="020F0502020204030204"/>
                <a:cs typeface="Calibri" panose="020F0502020204030204"/>
              </a:rPr>
              <a:t>сосудов</a:t>
            </a:r>
            <a:r>
              <a:rPr sz="20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dirty="0">
                <a:latin typeface="Calibri" panose="020F0502020204030204"/>
                <a:cs typeface="Calibri" panose="020F0502020204030204"/>
              </a:rPr>
              <a:t>МЦР</a:t>
            </a:r>
            <a:r>
              <a:rPr sz="20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000" spc="-20" dirty="0">
                <a:latin typeface="Calibri" panose="020F0502020204030204"/>
                <a:cs typeface="Calibri" panose="020F0502020204030204"/>
              </a:rPr>
              <a:t>кожи</a:t>
            </a:r>
            <a:endParaRPr sz="20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hlinkClick r:id="rId1"/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950" y="1958174"/>
            <a:ext cx="38481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4777"/>
            <a:ext cx="8019415" cy="2235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9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500" dirty="0">
                <a:latin typeface="Calibri" panose="020F0502020204030204"/>
                <a:cs typeface="Calibri" panose="020F0502020204030204"/>
              </a:rPr>
              <a:t>В</a:t>
            </a:r>
            <a:r>
              <a:rPr sz="25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зависимости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от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формы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и</a:t>
            </a:r>
            <a:r>
              <a:rPr sz="25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количества</a:t>
            </a:r>
            <a:r>
              <a:rPr sz="25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клеточных </a:t>
            </a:r>
            <a:r>
              <a:rPr sz="2500" dirty="0">
                <a:latin typeface="Calibri" panose="020F0502020204030204"/>
                <a:cs typeface="Calibri" panose="020F0502020204030204"/>
              </a:rPr>
              <a:t>слоев</a:t>
            </a:r>
            <a:r>
              <a:rPr sz="25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эпителий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делится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на</a:t>
            </a:r>
            <a:r>
              <a:rPr sz="25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несколько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типов.</a:t>
            </a:r>
            <a:r>
              <a:rPr sz="25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Наименее специализированным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из</a:t>
            </a:r>
            <a:r>
              <a:rPr sz="25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всех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является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b="1" i="1" spc="-10" dirty="0">
                <a:latin typeface="Calibri" panose="020F0502020204030204"/>
                <a:cs typeface="Calibri" panose="020F0502020204030204"/>
              </a:rPr>
              <a:t>кубический эпителий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.</a:t>
            </a:r>
            <a:r>
              <a:rPr sz="25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Его</a:t>
            </a:r>
            <a:r>
              <a:rPr sz="25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клетки,</a:t>
            </a:r>
            <a:r>
              <a:rPr sz="25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как</a:t>
            </a:r>
            <a:r>
              <a:rPr sz="25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следует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из</a:t>
            </a:r>
            <a:r>
              <a:rPr sz="25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названия,</a:t>
            </a:r>
            <a:r>
              <a:rPr sz="25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имеют</a:t>
            </a:r>
            <a:r>
              <a:rPr sz="25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50" dirty="0">
                <a:latin typeface="Calibri" panose="020F0502020204030204"/>
                <a:cs typeface="Calibri" panose="020F0502020204030204"/>
              </a:rPr>
              <a:t>в </a:t>
            </a:r>
            <a:r>
              <a:rPr sz="2500" dirty="0">
                <a:latin typeface="Calibri" panose="020F0502020204030204"/>
                <a:cs typeface="Calibri" panose="020F0502020204030204"/>
              </a:rPr>
              <a:t>поперечном</a:t>
            </a:r>
            <a:r>
              <a:rPr sz="25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разрезе</a:t>
            </a:r>
            <a:r>
              <a:rPr sz="25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кубическую</a:t>
            </a:r>
            <a:r>
              <a:rPr sz="25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форму.</a:t>
            </a:r>
            <a:r>
              <a:rPr sz="25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Этот</a:t>
            </a:r>
            <a:r>
              <a:rPr sz="2500" spc="-114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5" dirty="0">
                <a:latin typeface="Calibri" panose="020F0502020204030204"/>
                <a:cs typeface="Calibri" panose="020F0502020204030204"/>
              </a:rPr>
              <a:t>тип</a:t>
            </a:r>
            <a:endParaRPr sz="2500">
              <a:latin typeface="Calibri" panose="020F0502020204030204"/>
              <a:cs typeface="Calibri" panose="020F0502020204030204"/>
            </a:endParaRPr>
          </a:p>
          <a:p>
            <a:pPr marL="355600" marR="685165">
              <a:lnSpc>
                <a:spcPct val="80000"/>
              </a:lnSpc>
              <a:spcBef>
                <a:spcPts val="5"/>
              </a:spcBef>
            </a:pPr>
            <a:r>
              <a:rPr sz="2500" spc="-10" dirty="0">
                <a:latin typeface="Calibri" panose="020F0502020204030204"/>
                <a:cs typeface="Calibri" panose="020F0502020204030204"/>
              </a:rPr>
              <a:t>эпителия</a:t>
            </a:r>
            <a:r>
              <a:rPr sz="25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выстилает</a:t>
            </a:r>
            <a:r>
              <a:rPr sz="25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протоки</a:t>
            </a:r>
            <a:r>
              <a:rPr sz="25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многих</a:t>
            </a:r>
            <a:r>
              <a:rPr sz="25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желёз,</a:t>
            </a:r>
            <a:r>
              <a:rPr sz="25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а</a:t>
            </a:r>
            <a:r>
              <a:rPr sz="25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также выполняет</a:t>
            </a:r>
            <a:r>
              <a:rPr sz="25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10" dirty="0">
                <a:latin typeface="Calibri" panose="020F0502020204030204"/>
                <a:cs typeface="Calibri" panose="020F0502020204030204"/>
              </a:rPr>
              <a:t>секреторные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функции</a:t>
            </a:r>
            <a:r>
              <a:rPr sz="25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dirty="0">
                <a:latin typeface="Calibri" panose="020F0502020204030204"/>
                <a:cs typeface="Calibri" panose="020F0502020204030204"/>
              </a:rPr>
              <a:t>внутри</a:t>
            </a:r>
            <a:r>
              <a:rPr sz="25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500" spc="-20" dirty="0">
                <a:latin typeface="Calibri" panose="020F0502020204030204"/>
                <a:cs typeface="Calibri" panose="020F0502020204030204"/>
              </a:rPr>
              <a:t>них.</a:t>
            </a:r>
            <a:endParaRPr sz="25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95702" y="4221086"/>
            <a:ext cx="5718175" cy="1901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2841" y="175920"/>
            <a:ext cx="8255000" cy="299720"/>
            <a:chOff x="382841" y="175920"/>
            <a:chExt cx="8255000" cy="299720"/>
          </a:xfrm>
        </p:grpSpPr>
        <p:sp>
          <p:nvSpPr>
            <p:cNvPr id="3" name="object 3"/>
            <p:cNvSpPr/>
            <p:nvPr/>
          </p:nvSpPr>
          <p:spPr>
            <a:xfrm>
              <a:off x="395541" y="188620"/>
              <a:ext cx="8229600" cy="274320"/>
            </a:xfrm>
            <a:custGeom>
              <a:avLst/>
              <a:gdLst/>
              <a:ahLst/>
              <a:cxnLst/>
              <a:rect l="l" t="t" r="r" b="b"/>
              <a:pathLst>
                <a:path w="8229600" h="274320">
                  <a:moveTo>
                    <a:pt x="8229600" y="0"/>
                  </a:moveTo>
                  <a:lnTo>
                    <a:pt x="0" y="0"/>
                  </a:lnTo>
                  <a:lnTo>
                    <a:pt x="0" y="274040"/>
                  </a:lnTo>
                  <a:lnTo>
                    <a:pt x="8229600" y="27404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95541" y="188620"/>
              <a:ext cx="8229600" cy="274320"/>
            </a:xfrm>
            <a:custGeom>
              <a:avLst/>
              <a:gdLst/>
              <a:ahLst/>
              <a:cxnLst/>
              <a:rect l="l" t="t" r="r" b="b"/>
              <a:pathLst>
                <a:path w="8229600" h="274320">
                  <a:moveTo>
                    <a:pt x="0" y="274040"/>
                  </a:moveTo>
                  <a:lnTo>
                    <a:pt x="8229600" y="27404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27404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8005" y="102869"/>
            <a:ext cx="6384925" cy="396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Принципы</a:t>
            </a:r>
            <a:r>
              <a:rPr sz="2500" b="0" spc="-12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организации</a:t>
            </a:r>
            <a:r>
              <a:rPr sz="2500" b="0" spc="-1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эпителиальных</a:t>
            </a:r>
            <a:r>
              <a:rPr sz="2500" b="0" spc="-10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500" b="0" spc="-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endParaRPr sz="25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4762" y="440436"/>
            <a:ext cx="9153525" cy="6422390"/>
            <a:chOff x="-4762" y="440436"/>
            <a:chExt cx="9153525" cy="6422390"/>
          </a:xfrm>
        </p:grpSpPr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440436"/>
              <a:ext cx="9144000" cy="1082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48639"/>
              <a:ext cx="9144000" cy="63093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48639"/>
              <a:ext cx="9144000" cy="6309360"/>
            </a:xfrm>
            <a:custGeom>
              <a:avLst/>
              <a:gdLst/>
              <a:ahLst/>
              <a:cxnLst/>
              <a:rect l="l" t="t" r="r" b="b"/>
              <a:pathLst>
                <a:path w="9144000" h="6309359">
                  <a:moveTo>
                    <a:pt x="0" y="6309360"/>
                  </a:moveTo>
                  <a:lnTo>
                    <a:pt x="9144000" y="63093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309360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21640" y="510286"/>
            <a:ext cx="8547735" cy="5862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5955">
              <a:lnSpc>
                <a:spcPct val="100000"/>
              </a:lnSpc>
              <a:spcBef>
                <a:spcPts val="105"/>
              </a:spcBef>
            </a:pPr>
            <a:r>
              <a:rPr sz="2000" b="1" i="1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2000" b="1" i="1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 spc="-10" dirty="0">
                <a:latin typeface="Times New Roman" panose="02020603050405020304" charset="0"/>
                <a:cs typeface="Times New Roman" panose="02020603050405020304" charset="0"/>
              </a:rPr>
              <a:t>эпителиальных</a:t>
            </a:r>
            <a:r>
              <a:rPr sz="2000" b="1" i="1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 dirty="0"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r>
              <a:rPr sz="2000" b="1" i="1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 dirty="0">
                <a:latin typeface="Times New Roman" panose="02020603050405020304" charset="0"/>
                <a:cs typeface="Times New Roman" panose="02020603050405020304" charset="0"/>
              </a:rPr>
              <a:t>характерны</a:t>
            </a:r>
            <a:r>
              <a:rPr sz="2000" b="1" i="1" spc="3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 spc="-10" dirty="0">
                <a:latin typeface="Times New Roman" panose="02020603050405020304" charset="0"/>
                <a:cs typeface="Times New Roman" panose="02020603050405020304" charset="0"/>
              </a:rPr>
              <a:t>отличительные</a:t>
            </a:r>
            <a:r>
              <a:rPr sz="2000" b="1" i="1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 spc="-10" dirty="0">
                <a:latin typeface="Times New Roman" panose="02020603050405020304" charset="0"/>
                <a:cs typeface="Times New Roman" panose="02020603050405020304" charset="0"/>
              </a:rPr>
              <a:t>свойства</a:t>
            </a:r>
            <a:r>
              <a:rPr sz="2000" b="1" spc="-1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7150" indent="248920">
              <a:lnSpc>
                <a:spcPct val="80000"/>
              </a:lnSpc>
              <a:spcBef>
                <a:spcPts val="480"/>
              </a:spcBef>
              <a:buClr>
                <a:srgbClr val="000000"/>
              </a:buClr>
              <a:buSzPct val="90000"/>
              <a:buFont typeface="Calibri" panose="020F0502020204030204"/>
              <a:buAutoNum type="arabicPeriod"/>
              <a:tabLst>
                <a:tab pos="261620" algn="l"/>
              </a:tabLst>
            </a:pPr>
            <a:r>
              <a:rPr sz="2000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Пограничность</a:t>
            </a:r>
            <a:r>
              <a:rPr sz="2000" i="1" spc="-5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000" spc="409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покрывают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наружные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поверхности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органов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внутренние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поверхности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полостей,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т.е.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разграничивают</a:t>
            </a:r>
            <a:r>
              <a:rPr sz="20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внутреннюю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среду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организма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от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окружающей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среды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среды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полостей.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60985" indent="-248285">
              <a:lnSpc>
                <a:spcPts val="1685"/>
              </a:lnSpc>
              <a:buFont typeface="Calibri" panose="020F0502020204030204"/>
              <a:buAutoNum type="arabicPeriod"/>
              <a:tabLst>
                <a:tab pos="260985" algn="l"/>
              </a:tabLst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Состоит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только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клеток,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межклеточное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вещество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практически</a:t>
            </a:r>
            <a:r>
              <a:rPr sz="20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отсутствует.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60985" indent="-248285">
              <a:lnSpc>
                <a:spcPts val="1920"/>
              </a:lnSpc>
              <a:buFont typeface="Calibri" panose="020F0502020204030204"/>
              <a:buAutoNum type="arabicPeriod"/>
              <a:tabLst>
                <a:tab pos="260985" algn="l"/>
              </a:tabLst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лежат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плотно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друг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другу,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образуя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dirty="0">
                <a:latin typeface="Times New Roman" panose="02020603050405020304" charset="0"/>
                <a:cs typeface="Times New Roman" panose="02020603050405020304" charset="0"/>
              </a:rPr>
              <a:t>сплошной</a:t>
            </a:r>
            <a:r>
              <a:rPr sz="2000" i="1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spc="-10" dirty="0">
                <a:latin typeface="Times New Roman" panose="02020603050405020304" charset="0"/>
                <a:cs typeface="Times New Roman" panose="02020603050405020304" charset="0"/>
              </a:rPr>
              <a:t>пласт.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60985" indent="-248285">
              <a:lnSpc>
                <a:spcPts val="1920"/>
              </a:lnSpc>
              <a:buFont typeface="Calibri" panose="020F0502020204030204"/>
              <a:buAutoNum type="arabicPeriod"/>
              <a:tabLst>
                <a:tab pos="260985" algn="l"/>
              </a:tabLst>
            </a:pP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Эпителиальная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ткань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всегда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располагается</a:t>
            </a:r>
            <a:r>
              <a:rPr sz="2000" i="1" u="sng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000" i="1" u="sng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базальной</a:t>
            </a:r>
            <a:r>
              <a:rPr sz="2000" i="1" u="sng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мембране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487045">
              <a:lnSpc>
                <a:spcPct val="80000"/>
              </a:lnSpc>
              <a:spcBef>
                <a:spcPts val="240"/>
              </a:spcBef>
            </a:pP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(углеводно-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белковолипидный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комплекс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тончайшими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фибриллами)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им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отграничивается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подлежащей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рыхлой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соединительной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ткани.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65430" indent="-252730">
              <a:lnSpc>
                <a:spcPts val="1680"/>
              </a:lnSpc>
              <a:buFont typeface="Calibri" panose="020F0502020204030204"/>
              <a:buAutoNum type="arabicPeriod" startAt="5"/>
              <a:tabLst>
                <a:tab pos="265430" algn="l"/>
              </a:tabLst>
            </a:pP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имеет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собственных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кровеносных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сосудов,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питается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диффузно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1431290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базальную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мембрану,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за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счет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сосудов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подлежащей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рыхлой соединительной</a:t>
            </a:r>
            <a:r>
              <a:rPr sz="20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ткани.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782320" indent="248285">
              <a:lnSpc>
                <a:spcPct val="80000"/>
              </a:lnSpc>
              <a:buFont typeface="Calibri" panose="020F0502020204030204"/>
              <a:buAutoNum type="arabicPeriod" startAt="6"/>
              <a:tabLst>
                <a:tab pos="260985" algn="l"/>
              </a:tabLst>
            </a:pP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Эпителию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характерно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гетерополярность</a:t>
            </a:r>
            <a:r>
              <a:rPr sz="2000" i="1" spc="-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апикальные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(верхушка)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базальные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части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отличаются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строению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функции;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>
              <a:lnSpc>
                <a:spcPts val="1685"/>
              </a:lnSpc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многослойном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эпителии-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отличие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строении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слоев.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432435" indent="248285">
              <a:lnSpc>
                <a:spcPct val="80000"/>
              </a:lnSpc>
              <a:spcBef>
                <a:spcPts val="240"/>
              </a:spcBef>
              <a:buFont typeface="Calibri" panose="020F0502020204030204"/>
              <a:buAutoNum type="arabicPeriod" startAt="7"/>
              <a:tabLst>
                <a:tab pos="260985" algn="l"/>
              </a:tabLst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Характерно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повышенная</a:t>
            </a:r>
            <a:r>
              <a:rPr sz="2000" i="1" u="sng" spc="-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регенераторная</a:t>
            </a:r>
            <a:r>
              <a:rPr sz="2000" i="1" u="sng" spc="-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i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 charset="0"/>
                <a:cs typeface="Times New Roman" panose="02020603050405020304" charset="0"/>
              </a:rPr>
              <a:t>способность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обусловленная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пограничностью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чаще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чем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другие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ткани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подвергается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воздействию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396875">
              <a:lnSpc>
                <a:spcPct val="80000"/>
              </a:lnSpc>
            </a:pP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неблагоприятных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факторов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чаще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гибнут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клетки,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отсюда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необходимость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в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высокой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регенераторной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способности.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260985" indent="-248285">
              <a:lnSpc>
                <a:spcPts val="1920"/>
              </a:lnSpc>
              <a:buFont typeface="Calibri" panose="020F0502020204030204"/>
              <a:buAutoNum type="arabicPeriod" startAt="8"/>
              <a:tabLst>
                <a:tab pos="260985" algn="l"/>
              </a:tabLst>
            </a:pP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Эпителиоциты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могут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иметь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органоиды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специального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назначения: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68580">
              <a:lnSpc>
                <a:spcPts val="2160"/>
              </a:lnSpc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sz="2000" b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реснички</a:t>
            </a:r>
            <a:r>
              <a:rPr sz="2000" b="1" spc="-2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(эпителий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воздухоносных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путей);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47320" indent="-134620">
              <a:lnSpc>
                <a:spcPts val="1920"/>
              </a:lnSpc>
              <a:buClr>
                <a:srgbClr val="000000"/>
              </a:buClr>
              <a:buFont typeface="Calibri" panose="020F0502020204030204"/>
              <a:buChar char="-"/>
              <a:tabLst>
                <a:tab pos="147320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микроворсинки</a:t>
            </a:r>
            <a:r>
              <a:rPr sz="2000" b="1" spc="-6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кишечника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почек);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147320" indent="-134620">
              <a:lnSpc>
                <a:spcPts val="2160"/>
              </a:lnSpc>
              <a:buClr>
                <a:srgbClr val="000000"/>
              </a:buClr>
              <a:buFont typeface="Calibri" panose="020F0502020204030204"/>
              <a:buChar char="-"/>
              <a:tabLst>
                <a:tab pos="147320" algn="l"/>
              </a:tabLst>
            </a:pPr>
            <a:r>
              <a:rPr sz="2000" b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тонофибриллы</a:t>
            </a:r>
            <a:r>
              <a:rPr sz="2000" b="1" spc="-8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кожи).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5445"/>
            <a:ext cx="7926705" cy="3848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ts val="2375"/>
              </a:lnSpc>
              <a:spcBef>
                <a:spcPts val="95"/>
              </a:spcBef>
              <a:buFont typeface="Tahoma" panose="020B0604030504040204"/>
              <a:buChar char="•"/>
              <a:tabLst>
                <a:tab pos="354965" algn="l"/>
              </a:tabLst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Многослойный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плоский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неороговевающий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эпителий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15"/>
              </a:lnSpc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локализован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роговице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глаза,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полости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рта,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пищеводе,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114935">
              <a:lnSpc>
                <a:spcPct val="80000"/>
              </a:lnSpc>
              <a:spcBef>
                <a:spcPts val="265"/>
              </a:spcBef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влагалище,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анальной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части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прямой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кишки.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В</a:t>
            </a:r>
            <a:r>
              <a:rPr sz="2200" b="1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нем</a:t>
            </a:r>
            <a:r>
              <a:rPr sz="22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определяют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три</a:t>
            </a:r>
            <a:r>
              <a:rPr sz="2200" b="1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вида</a:t>
            </a:r>
            <a:r>
              <a:rPr sz="2200" b="1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latin typeface="Calibri" panose="020F0502020204030204"/>
                <a:cs typeface="Calibri" panose="020F0502020204030204"/>
              </a:rPr>
              <a:t>клеточных</a:t>
            </a:r>
            <a:r>
              <a:rPr sz="2200" b="1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b="1" spc="-10" dirty="0">
                <a:latin typeface="Calibri" panose="020F0502020204030204"/>
                <a:cs typeface="Calibri" panose="020F0502020204030204"/>
              </a:rPr>
              <a:t>слоев: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643255" lvl="1" indent="-287655">
              <a:lnSpc>
                <a:spcPts val="1850"/>
              </a:lnSpc>
              <a:buAutoNum type="arabicParenR"/>
              <a:tabLst>
                <a:tab pos="64325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базальный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-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цилиндрической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формы,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лежат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одним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15"/>
              </a:lnSpc>
            </a:pPr>
            <a:r>
              <a:rPr sz="2200" dirty="0">
                <a:latin typeface="Calibri" panose="020F0502020204030204"/>
                <a:cs typeface="Calibri" panose="020F0502020204030204"/>
              </a:rPr>
              <a:t>слоем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на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базальной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мембране,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делятся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митозом,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среди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них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2110"/>
              </a:lnSpc>
            </a:pPr>
            <a:r>
              <a:rPr sz="2200" dirty="0">
                <a:latin typeface="Calibri" panose="020F0502020204030204"/>
                <a:cs typeface="Calibri" panose="020F0502020204030204"/>
              </a:rPr>
              <a:t>стволовые,</a:t>
            </a:r>
            <a:r>
              <a:rPr sz="2200" spc="-9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поэтому</a:t>
            </a:r>
            <a:r>
              <a:rPr sz="22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этот</a:t>
            </a:r>
            <a:r>
              <a:rPr sz="22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слой</a:t>
            </a:r>
            <a:r>
              <a:rPr sz="22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является</a:t>
            </a:r>
            <a:r>
              <a:rPr sz="2200" spc="-10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камбиальных;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241300" lvl="1" indent="287655">
              <a:lnSpc>
                <a:spcPct val="80000"/>
              </a:lnSpc>
              <a:spcBef>
                <a:spcPts val="265"/>
              </a:spcBef>
              <a:buAutoNum type="arabicParenR" startAt="2"/>
              <a:tabLst>
                <a:tab pos="64325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остистый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-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клетки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полигональной</a:t>
            </a:r>
            <a:r>
              <a:rPr sz="2200" spc="-4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формы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отростками, которые</a:t>
            </a:r>
            <a:r>
              <a:rPr sz="22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вклиниваются</a:t>
            </a:r>
            <a:r>
              <a:rPr sz="22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между</a:t>
            </a:r>
            <a:r>
              <a:rPr sz="2200" spc="-6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апикальными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концами</a:t>
            </a:r>
            <a:r>
              <a:rPr sz="2200" spc="-8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клеток </a:t>
            </a:r>
            <a:r>
              <a:rPr sz="2200" dirty="0">
                <a:latin typeface="Calibri" panose="020F0502020204030204"/>
                <a:cs typeface="Calibri" panose="020F0502020204030204"/>
              </a:rPr>
              <a:t>базального</a:t>
            </a:r>
            <a:r>
              <a:rPr sz="2200" spc="-7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слоя,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располагаются</a:t>
            </a:r>
            <a:r>
              <a:rPr sz="2200" spc="-9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несколькими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слоями,</a:t>
            </a:r>
            <a:r>
              <a:rPr sz="2200" spc="-8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имеют цитоплазматические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отростки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виде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шипов</a:t>
            </a:r>
            <a:r>
              <a:rPr sz="2200" spc="-3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(остистые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>
              <a:lnSpc>
                <a:spcPts val="1850"/>
              </a:lnSpc>
            </a:pPr>
            <a:r>
              <a:rPr sz="2200" spc="-10" dirty="0">
                <a:latin typeface="Calibri" panose="020F0502020204030204"/>
                <a:cs typeface="Calibri" panose="020F0502020204030204"/>
              </a:rPr>
              <a:t>отростки);</a:t>
            </a:r>
            <a:endParaRPr sz="2200">
              <a:latin typeface="Calibri" panose="020F0502020204030204"/>
              <a:cs typeface="Calibri" panose="020F0502020204030204"/>
            </a:endParaRPr>
          </a:p>
          <a:p>
            <a:pPr marL="355600" marR="5080" lvl="1" indent="287655">
              <a:lnSpc>
                <a:spcPts val="2110"/>
              </a:lnSpc>
              <a:spcBef>
                <a:spcPts val="250"/>
              </a:spcBef>
              <a:buAutoNum type="arabicParenR" startAt="3"/>
              <a:tabLst>
                <a:tab pos="643255" algn="l"/>
              </a:tabLst>
            </a:pPr>
            <a:r>
              <a:rPr sz="2200" dirty="0">
                <a:latin typeface="Calibri" panose="020F0502020204030204"/>
                <a:cs typeface="Calibri" panose="020F0502020204030204"/>
              </a:rPr>
              <a:t>слой</a:t>
            </a:r>
            <a:r>
              <a:rPr sz="2200" spc="-6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плоских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клеток</a:t>
            </a:r>
            <a:r>
              <a:rPr sz="2200" spc="-2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-</a:t>
            </a:r>
            <a:r>
              <a:rPr sz="2200" spc="-7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поверхностные</a:t>
            </a:r>
            <a:r>
              <a:rPr sz="2200" spc="-50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слои</a:t>
            </a:r>
            <a:r>
              <a:rPr sz="2200" spc="-5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dirty="0">
                <a:latin typeface="Calibri" panose="020F0502020204030204"/>
                <a:cs typeface="Calibri" panose="020F0502020204030204"/>
              </a:rPr>
              <a:t>клеток,</a:t>
            </a:r>
            <a:r>
              <a:rPr sz="2200" spc="-4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отмирают </a:t>
            </a:r>
            <a:r>
              <a:rPr sz="2200" dirty="0">
                <a:latin typeface="Calibri" panose="020F0502020204030204"/>
                <a:cs typeface="Calibri" panose="020F0502020204030204"/>
              </a:rPr>
              <a:t>и</a:t>
            </a:r>
            <a:r>
              <a:rPr sz="2200" spc="-15" dirty="0">
                <a:latin typeface="Calibri" panose="020F0502020204030204"/>
                <a:cs typeface="Calibri" panose="020F0502020204030204"/>
              </a:rPr>
              <a:t> </a:t>
            </a:r>
            <a:r>
              <a:rPr sz="2200" spc="-10" dirty="0">
                <a:latin typeface="Calibri" panose="020F0502020204030204"/>
                <a:cs typeface="Calibri" panose="020F0502020204030204"/>
              </a:rPr>
              <a:t>отшелушиваются.</a:t>
            </a:r>
            <a:endParaRPr sz="22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170129"/>
            <a:ext cx="7144308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b="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эпителиальных</a:t>
            </a:r>
            <a:r>
              <a:rPr b="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endParaRPr b="0"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3568" y="1016508"/>
            <a:ext cx="8420100" cy="5177155"/>
            <a:chOff x="353568" y="1016508"/>
            <a:chExt cx="8420100" cy="517715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6" y="1097280"/>
              <a:ext cx="8324088" cy="5096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3568" y="1016508"/>
              <a:ext cx="8420100" cy="5068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124775"/>
              <a:ext cx="8229600" cy="50013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124775"/>
              <a:ext cx="8229600" cy="5001895"/>
            </a:xfrm>
            <a:custGeom>
              <a:avLst/>
              <a:gdLst/>
              <a:ahLst/>
              <a:cxnLst/>
              <a:rect l="l" t="t" r="r" b="b"/>
              <a:pathLst>
                <a:path w="8229600" h="5001895">
                  <a:moveTo>
                    <a:pt x="0" y="5001387"/>
                  </a:moveTo>
                  <a:lnTo>
                    <a:pt x="8229600" y="5001387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001387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5940" y="1086357"/>
            <a:ext cx="7998459" cy="481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Пограничное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положение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эпителия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определяет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важнейшие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функции: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54965" indent="-342265">
              <a:lnSpc>
                <a:spcPts val="2160"/>
              </a:lnSpc>
              <a:buFont typeface="Wingdings" panose="05000000000000000000"/>
              <a:buChar char=""/>
              <a:tabLst>
                <a:tab pos="354965" algn="l"/>
              </a:tabLst>
            </a:pPr>
            <a:r>
              <a:rPr sz="2000" b="1" i="1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Защитная</a:t>
            </a:r>
            <a:r>
              <a:rPr sz="2000" b="1" i="1" spc="-65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защита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организма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вредных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влияний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среды.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ts val="1920"/>
              </a:lnSpc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Поверхностные,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ороговевающие</a:t>
            </a:r>
            <a:r>
              <a:rPr sz="20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слои</a:t>
            </a:r>
            <a:r>
              <a:rPr sz="20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кожи,</a:t>
            </a:r>
            <a:r>
              <a:rPr sz="20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отличаясь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большой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>
              <a:lnSpc>
                <a:spcPct val="80000"/>
              </a:lnSpc>
              <a:spcBef>
                <a:spcPts val="240"/>
              </a:spcBef>
            </a:pP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прочностью,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защищают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повреждений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более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глубокие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слои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тканей. Эпителий,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выстилающий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внутреннюю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поверхность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пищеварительного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тракта,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предохраняет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его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стенку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переваривающего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действия пищеварительных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</a:rPr>
              <a:t> соков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396240" indent="-342900">
              <a:lnSpc>
                <a:spcPct val="80000"/>
              </a:lnSpc>
              <a:spcBef>
                <a:spcPts val="480"/>
              </a:spcBef>
              <a:buFont typeface="Wingdings" panose="05000000000000000000"/>
              <a:buChar char=""/>
              <a:tabLst>
                <a:tab pos="355600" algn="l"/>
                <a:tab pos="412115" algn="l"/>
              </a:tabLst>
            </a:pPr>
            <a:r>
              <a:rPr sz="2000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000" b="1" i="1" spc="-10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Осуществление</a:t>
            </a:r>
            <a:r>
              <a:rPr sz="2000" b="1" i="1" spc="-60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обмена</a:t>
            </a:r>
            <a:r>
              <a:rPr sz="2000" b="1" i="1" spc="-40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i="1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веществ</a:t>
            </a:r>
            <a:r>
              <a:rPr sz="2000" b="1" i="1" spc="-35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между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организмом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внешней средой.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458470" indent="-342900">
              <a:lnSpc>
                <a:spcPct val="80000"/>
              </a:lnSpc>
              <a:spcBef>
                <a:spcPts val="48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i="1" spc="-10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Трофическая</a:t>
            </a:r>
            <a:r>
              <a:rPr sz="2000" b="1" i="1" spc="-80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0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кишечный</a:t>
            </a:r>
            <a:r>
              <a:rPr sz="20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0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всасывание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переваренной</a:t>
            </a:r>
            <a:r>
              <a:rPr sz="200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пищи.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59435" indent="-342900">
              <a:lnSpc>
                <a:spcPts val="1920"/>
              </a:lnSpc>
              <a:spcBef>
                <a:spcPts val="465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i="1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Секреторная</a:t>
            </a:r>
            <a:r>
              <a:rPr sz="2000" b="1" i="1" spc="-65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некоторые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эпителиальные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0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выделяют вещества,</a:t>
            </a:r>
            <a:r>
              <a:rPr sz="2000" spc="-20" dirty="0">
                <a:latin typeface="Times New Roman" panose="02020603050405020304" charset="0"/>
                <a:cs typeface="Times New Roman" panose="02020603050405020304" charset="0"/>
              </a:rPr>
              <a:t> необходимые</a:t>
            </a:r>
            <a:r>
              <a:rPr sz="20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жизнедеятельности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организма.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Эти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вещества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секреты,</a:t>
            </a:r>
            <a:r>
              <a:rPr sz="20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0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их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вырабатывающие</a:t>
            </a:r>
            <a:r>
              <a:rPr sz="20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000" spc="3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железистые (секреторные)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37465" indent="-342900">
              <a:lnSpc>
                <a:spcPts val="1920"/>
              </a:lnSpc>
              <a:spcBef>
                <a:spcPts val="480"/>
              </a:spcBef>
              <a:buFont typeface="Wingdings" panose="05000000000000000000"/>
              <a:buChar char=""/>
              <a:tabLst>
                <a:tab pos="355600" algn="l"/>
              </a:tabLst>
            </a:pPr>
            <a:r>
              <a:rPr sz="2000" b="1" i="1" spc="-10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Выделительная</a:t>
            </a:r>
            <a:r>
              <a:rPr sz="2000" b="1" i="1" spc="-55" dirty="0">
                <a:solidFill>
                  <a:srgbClr val="6F2F9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через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железистые</a:t>
            </a:r>
            <a:r>
              <a:rPr sz="20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эпителия,</a:t>
            </a:r>
            <a:r>
              <a:rPr sz="20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выстилающего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почечные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канальцы,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0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выделение</a:t>
            </a:r>
            <a:r>
              <a:rPr sz="20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вредных</a:t>
            </a:r>
            <a:r>
              <a:rPr sz="20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продуктов </a:t>
            </a:r>
            <a:r>
              <a:rPr sz="2000" dirty="0">
                <a:latin typeface="Times New Roman" panose="02020603050405020304" charset="0"/>
                <a:cs typeface="Times New Roman" panose="02020603050405020304" charset="0"/>
              </a:rPr>
              <a:t>обмена</a:t>
            </a:r>
            <a:r>
              <a:rPr sz="20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spc="-10" dirty="0">
                <a:latin typeface="Times New Roman" panose="02020603050405020304" charset="0"/>
                <a:cs typeface="Times New Roman" panose="02020603050405020304" charset="0"/>
              </a:rPr>
              <a:t>веществ.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729" y="486917"/>
            <a:ext cx="585851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2800" b="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spc="-10" dirty="0">
                <a:latin typeface="Times New Roman" panose="02020603050405020304" charset="0"/>
                <a:cs typeface="Times New Roman" panose="02020603050405020304" charset="0"/>
              </a:rPr>
              <a:t>эпителиальных</a:t>
            </a:r>
            <a:r>
              <a:rPr sz="2800" b="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spc="-10" dirty="0">
                <a:latin typeface="Times New Roman" panose="02020603050405020304" charset="0"/>
                <a:cs typeface="Times New Roman" panose="02020603050405020304" charset="0"/>
              </a:rPr>
              <a:t>тканей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2608" y="1516380"/>
            <a:ext cx="8441690" cy="3766185"/>
            <a:chOff x="292608" y="1516380"/>
            <a:chExt cx="8441690" cy="376618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09956" y="1572768"/>
              <a:ext cx="8324088" cy="37094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8" y="1516380"/>
              <a:ext cx="7924800" cy="3563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600200"/>
              <a:ext cx="8229600" cy="36148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600200"/>
              <a:ext cx="8229600" cy="3615054"/>
            </a:xfrm>
            <a:custGeom>
              <a:avLst/>
              <a:gdLst/>
              <a:ahLst/>
              <a:cxnLst/>
              <a:rect l="l" t="t" r="r" b="b"/>
              <a:pathLst>
                <a:path w="8229600" h="3615054">
                  <a:moveTo>
                    <a:pt x="0" y="3614801"/>
                  </a:moveTo>
                  <a:lnTo>
                    <a:pt x="8229600" y="3614801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3614801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5940" y="1524723"/>
            <a:ext cx="7352665" cy="32867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0" dirty="0">
                <a:latin typeface="Calibri" panose="020F0502020204030204"/>
                <a:cs typeface="Calibri" panose="020F0502020204030204"/>
              </a:rPr>
              <a:t>С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уществует</a:t>
            </a:r>
            <a:r>
              <a:rPr sz="2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две</a:t>
            </a:r>
            <a:r>
              <a:rPr sz="2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классификации</a:t>
            </a:r>
            <a:r>
              <a:rPr sz="2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эпителиев: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55600" algn="l"/>
                <a:tab pos="363855" algn="l"/>
                <a:tab pos="5211445" algn="l"/>
              </a:tabLst>
            </a:pP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Филогенетическая</a:t>
            </a:r>
            <a:r>
              <a:rPr sz="2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(М.</a:t>
            </a:r>
            <a:r>
              <a:rPr sz="2800" spc="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Хлопин)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-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основе </a:t>
            </a:r>
            <a:r>
              <a:rPr sz="2800" spc="-20" dirty="0">
                <a:latin typeface="Times New Roman" panose="02020603050405020304" charset="0"/>
                <a:cs typeface="Times New Roman" panose="02020603050405020304" charset="0"/>
              </a:rPr>
              <a:t>происхождения</a:t>
            </a:r>
            <a:r>
              <a:rPr sz="28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различных</a:t>
            </a:r>
            <a:r>
              <a:rPr sz="28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видов</a:t>
            </a:r>
            <a:r>
              <a:rPr sz="28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эпителия</a:t>
            </a:r>
            <a:r>
              <a:rPr sz="28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25" dirty="0">
                <a:latin typeface="Times New Roman" panose="02020603050405020304" charset="0"/>
                <a:cs typeface="Times New Roman" panose="02020603050405020304" charset="0"/>
              </a:rPr>
              <a:t>из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sz="28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зародышевых</a:t>
            </a:r>
            <a:r>
              <a:rPr sz="28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листков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363855" indent="-35115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63855" algn="l"/>
                <a:tab pos="4161790" algn="l"/>
                <a:tab pos="4432935" algn="l"/>
              </a:tabLst>
            </a:pP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Морфофункциональная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sz="2800" spc="-5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	на</a:t>
            </a:r>
            <a:r>
              <a:rPr sz="28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основе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97155">
              <a:lnSpc>
                <a:spcPct val="100000"/>
              </a:lnSpc>
            </a:pP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особенностей</a:t>
            </a:r>
            <a:r>
              <a:rPr sz="2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строения</a:t>
            </a:r>
            <a:r>
              <a:rPr sz="2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функционирования различных</a:t>
            </a:r>
            <a:r>
              <a:rPr sz="28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  <a:cs typeface="Times New Roman" panose="02020603050405020304" charset="0"/>
              </a:rPr>
              <a:t>видов</a:t>
            </a:r>
            <a:r>
              <a:rPr sz="28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spc="-10" dirty="0">
                <a:latin typeface="Times New Roman" panose="02020603050405020304" charset="0"/>
                <a:cs typeface="Times New Roman" panose="02020603050405020304" charset="0"/>
              </a:rPr>
              <a:t>эпителия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1" y="32130"/>
            <a:ext cx="684022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Calibri" panose="020F0502020204030204"/>
                <a:cs typeface="Calibri" panose="020F0502020204030204"/>
              </a:rPr>
              <a:t>Ф</a:t>
            </a:r>
            <a:r>
              <a:rPr sz="2800" b="0" spc="-10" dirty="0">
                <a:latin typeface="Times New Roman" panose="02020603050405020304" charset="0"/>
                <a:cs typeface="Times New Roman" panose="02020603050405020304" charset="0"/>
              </a:rPr>
              <a:t>илогенетическая</a:t>
            </a:r>
            <a:r>
              <a:rPr sz="2800" b="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spc="-10" dirty="0"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2800" b="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spc="-10" dirty="0">
                <a:latin typeface="Times New Roman" panose="02020603050405020304" charset="0"/>
                <a:cs typeface="Times New Roman" panose="02020603050405020304" charset="0"/>
              </a:rPr>
              <a:t>эпителиев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392" y="435862"/>
            <a:ext cx="8979535" cy="6422390"/>
            <a:chOff x="88392" y="435862"/>
            <a:chExt cx="8979535" cy="642239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6115" y="472439"/>
              <a:ext cx="8811768" cy="6167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" y="435862"/>
              <a:ext cx="8979408" cy="6422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287" y="500024"/>
              <a:ext cx="8715375" cy="60722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4287" y="500024"/>
              <a:ext cx="8715375" cy="6072505"/>
            </a:xfrm>
            <a:custGeom>
              <a:avLst/>
              <a:gdLst/>
              <a:ahLst/>
              <a:cxnLst/>
              <a:rect l="l" t="t" r="r" b="b"/>
              <a:pathLst>
                <a:path w="8715375" h="6072505">
                  <a:moveTo>
                    <a:pt x="0" y="6072251"/>
                  </a:moveTo>
                  <a:lnTo>
                    <a:pt x="8715375" y="6072251"/>
                  </a:lnTo>
                  <a:lnTo>
                    <a:pt x="8715375" y="0"/>
                  </a:lnTo>
                  <a:lnTo>
                    <a:pt x="0" y="0"/>
                  </a:lnTo>
                  <a:lnTo>
                    <a:pt x="0" y="6072251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27" y="1036447"/>
              <a:ext cx="202692" cy="2042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27" y="2158111"/>
              <a:ext cx="202692" cy="2042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27" y="3279774"/>
              <a:ext cx="202692" cy="2042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27" y="4050918"/>
              <a:ext cx="202692" cy="2042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27" y="4822062"/>
              <a:ext cx="202692" cy="2042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5727" y="5593244"/>
              <a:ext cx="202692" cy="20421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2735" y="443230"/>
            <a:ext cx="8775700" cy="617220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Различают</a:t>
            </a:r>
            <a:r>
              <a:rPr sz="2300" spc="-1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r>
              <a:rPr sz="2300" spc="-1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следующих</a:t>
            </a:r>
            <a:r>
              <a:rPr sz="23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типов: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146050">
              <a:lnSpc>
                <a:spcPct val="100000"/>
              </a:lnSpc>
              <a:spcBef>
                <a:spcPts val="555"/>
              </a:spcBef>
            </a:pPr>
            <a:r>
              <a:rPr sz="2300" b="1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кожный</a:t>
            </a:r>
            <a:r>
              <a:rPr sz="2300" b="1" spc="-50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3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эктодермы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(Н.: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многослойный</a:t>
            </a:r>
            <a:r>
              <a:rPr sz="23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плоский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2300" spc="-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),</a:t>
            </a:r>
            <a:r>
              <a:rPr sz="23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локализация</a:t>
            </a:r>
            <a:r>
              <a:rPr sz="2300" spc="-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кожа,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ротовая</a:t>
            </a:r>
            <a:r>
              <a:rPr sz="23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полость,</a:t>
            </a:r>
            <a:r>
              <a:rPr sz="23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пищевод,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</a:pP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роговица</a:t>
            </a:r>
            <a:r>
              <a:rPr sz="2300" spc="-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глаза,</a:t>
            </a:r>
            <a:r>
              <a:rPr sz="23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влагалище;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74675" indent="66675">
              <a:lnSpc>
                <a:spcPct val="100000"/>
              </a:lnSpc>
              <a:spcBef>
                <a:spcPts val="550"/>
              </a:spcBef>
            </a:pPr>
            <a:r>
              <a:rPr sz="2300" b="1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кишечный</a:t>
            </a:r>
            <a:r>
              <a:rPr sz="2300" b="1" spc="-35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3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энтодермы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(н.: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однослойный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призматический</a:t>
            </a:r>
            <a:r>
              <a:rPr sz="23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эпителий),</a:t>
            </a:r>
            <a:r>
              <a:rPr sz="23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локализация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20" dirty="0">
                <a:latin typeface="Times New Roman" panose="02020603050405020304" charset="0"/>
                <a:cs typeface="Times New Roman" panose="02020603050405020304" charset="0"/>
              </a:rPr>
              <a:t>желудок,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тонкая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толстая</a:t>
            </a:r>
            <a:r>
              <a:rPr sz="2300" spc="-114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кишка;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  <a:spcBef>
                <a:spcPts val="555"/>
              </a:spcBef>
            </a:pPr>
            <a:r>
              <a:rPr sz="2300" b="1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почечный</a:t>
            </a:r>
            <a:r>
              <a:rPr sz="2300" b="1" spc="-30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3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мезодермы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(н.:</a:t>
            </a:r>
            <a:r>
              <a:rPr sz="23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однослойный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</a:pP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кубический),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локализация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почечные</a:t>
            </a:r>
            <a:r>
              <a:rPr sz="23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канальцы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421640" indent="66675">
              <a:lnSpc>
                <a:spcPct val="100000"/>
              </a:lnSpc>
              <a:spcBef>
                <a:spcPts val="555"/>
              </a:spcBef>
            </a:pPr>
            <a:r>
              <a:rPr sz="2300" b="1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целомический</a:t>
            </a:r>
            <a:r>
              <a:rPr sz="2300" b="1" spc="-45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3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мезодермы</a:t>
            </a:r>
            <a:r>
              <a:rPr sz="23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(н.:</a:t>
            </a:r>
            <a:r>
              <a:rPr sz="23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однослойный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плоский),</a:t>
            </a:r>
            <a:r>
              <a:rPr sz="23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локализация</a:t>
            </a:r>
            <a:r>
              <a:rPr sz="2300" spc="-7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серозные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оболочки;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  <a:spcBef>
                <a:spcPts val="555"/>
              </a:spcBef>
            </a:pPr>
            <a:r>
              <a:rPr sz="2300" b="1" spc="-10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эпендимглиальный</a:t>
            </a:r>
            <a:r>
              <a:rPr sz="2300" b="1" spc="-60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3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3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нервной</a:t>
            </a:r>
            <a:r>
              <a:rPr sz="23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трубки</a:t>
            </a:r>
            <a:r>
              <a:rPr sz="23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20" dirty="0">
                <a:latin typeface="Times New Roman" panose="02020603050405020304" charset="0"/>
                <a:cs typeface="Times New Roman" panose="02020603050405020304" charset="0"/>
              </a:rPr>
              <a:t>(н.: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>
              <a:lnSpc>
                <a:spcPct val="100000"/>
              </a:lnSpc>
              <a:tabLst>
                <a:tab pos="4537075" algn="l"/>
              </a:tabLst>
            </a:pP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однослойный</a:t>
            </a:r>
            <a:r>
              <a:rPr sz="2300" spc="-9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цилиндрический),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	локализация</a:t>
            </a:r>
            <a:r>
              <a:rPr sz="2300" spc="-8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полости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мозга;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  <a:p>
            <a:pPr marL="355600" marR="5080">
              <a:lnSpc>
                <a:spcPct val="100000"/>
              </a:lnSpc>
              <a:spcBef>
                <a:spcPts val="550"/>
              </a:spcBef>
            </a:pPr>
            <a:r>
              <a:rPr sz="2300" b="1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ангиодермальный</a:t>
            </a:r>
            <a:r>
              <a:rPr sz="2300" b="1" spc="-35" dirty="0">
                <a:solidFill>
                  <a:srgbClr val="94373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3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происходит</a:t>
            </a:r>
            <a:r>
              <a:rPr sz="23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из</a:t>
            </a:r>
            <a:r>
              <a:rPr sz="23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мезенхимы</a:t>
            </a:r>
            <a:r>
              <a:rPr sz="23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(н.:</a:t>
            </a:r>
            <a:r>
              <a:rPr sz="2300" spc="-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однослойный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плоский),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локализация</a:t>
            </a:r>
            <a:r>
              <a:rPr sz="23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–</a:t>
            </a:r>
            <a:r>
              <a:rPr sz="23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кровеносные</a:t>
            </a:r>
            <a:r>
              <a:rPr sz="23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300" spc="-2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лимфатические</a:t>
            </a:r>
            <a:r>
              <a:rPr sz="23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сосуды, сердце,</a:t>
            </a:r>
            <a:r>
              <a:rPr sz="2300" spc="-7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dirty="0">
                <a:latin typeface="Times New Roman" panose="02020603050405020304" charset="0"/>
                <a:cs typeface="Times New Roman" panose="02020603050405020304" charset="0"/>
              </a:rPr>
              <a:t>называется</a:t>
            </a:r>
            <a:r>
              <a:rPr sz="2300" spc="-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300" spc="-10" dirty="0">
                <a:latin typeface="Times New Roman" panose="02020603050405020304" charset="0"/>
                <a:cs typeface="Times New Roman" panose="02020603050405020304" charset="0"/>
              </a:rPr>
              <a:t>«эндотелий».</a:t>
            </a:r>
            <a:endParaRPr sz="23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586"/>
            <a:ext cx="8229600" cy="520700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285750">
              <a:lnSpc>
                <a:spcPct val="100000"/>
              </a:lnSpc>
              <a:spcBef>
                <a:spcPts val="710"/>
              </a:spcBef>
            </a:pPr>
            <a:r>
              <a:rPr sz="2800" b="0" spc="-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Морфофункциональная</a:t>
            </a:r>
            <a:r>
              <a:rPr sz="2800" b="0" spc="-2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классификация</a:t>
            </a:r>
            <a:r>
              <a:rPr sz="2800" b="0" spc="-6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эпителиев</a:t>
            </a:r>
            <a:endParaRPr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4500" y="1112075"/>
            <a:ext cx="8255000" cy="5027295"/>
            <a:chOff x="444500" y="1112075"/>
            <a:chExt cx="8255000" cy="5027295"/>
          </a:xfrm>
        </p:grpSpPr>
        <p:sp>
          <p:nvSpPr>
            <p:cNvPr id="4" name="object 4"/>
            <p:cNvSpPr/>
            <p:nvPr/>
          </p:nvSpPr>
          <p:spPr>
            <a:xfrm>
              <a:off x="457200" y="1124775"/>
              <a:ext cx="8229600" cy="5001895"/>
            </a:xfrm>
            <a:custGeom>
              <a:avLst/>
              <a:gdLst/>
              <a:ahLst/>
              <a:cxnLst/>
              <a:rect l="l" t="t" r="r" b="b"/>
              <a:pathLst>
                <a:path w="8229600" h="5001895">
                  <a:moveTo>
                    <a:pt x="8229600" y="0"/>
                  </a:moveTo>
                  <a:lnTo>
                    <a:pt x="0" y="0"/>
                  </a:lnTo>
                  <a:lnTo>
                    <a:pt x="0" y="5001387"/>
                  </a:lnTo>
                  <a:lnTo>
                    <a:pt x="8229600" y="5001387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200" y="1124775"/>
              <a:ext cx="8229600" cy="5001895"/>
            </a:xfrm>
            <a:custGeom>
              <a:avLst/>
              <a:gdLst/>
              <a:ahLst/>
              <a:cxnLst/>
              <a:rect l="l" t="t" r="r" b="b"/>
              <a:pathLst>
                <a:path w="8229600" h="5001895">
                  <a:moveTo>
                    <a:pt x="0" y="5001387"/>
                  </a:moveTo>
                  <a:lnTo>
                    <a:pt x="8229600" y="5001387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001387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5940" y="1141221"/>
            <a:ext cx="8073390" cy="1243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Tahoma" panose="020B0604030504040204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Согласно</a:t>
            </a:r>
            <a:r>
              <a:rPr sz="2000" b="1" spc="3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этой</a:t>
            </a:r>
            <a:r>
              <a:rPr sz="2000" b="1" spc="33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классификации</a:t>
            </a:r>
            <a:r>
              <a:rPr sz="2000" b="1" spc="3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эпителиальные</a:t>
            </a:r>
            <a:r>
              <a:rPr sz="2000" b="1" spc="3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ткани</a:t>
            </a:r>
            <a:r>
              <a:rPr sz="2000" b="1" spc="33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делят</a:t>
            </a:r>
            <a:r>
              <a:rPr sz="2000" b="1" spc="34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spc="-2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железистые</a:t>
            </a:r>
            <a:r>
              <a:rPr sz="2000" b="1" spc="3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2000" b="1" spc="31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покровные,</a:t>
            </a:r>
            <a:r>
              <a:rPr sz="2000" b="1" spc="30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sz="2000" b="1" spc="3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последние</a:t>
            </a:r>
            <a:r>
              <a:rPr sz="2000" b="1" spc="31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2000" b="1" spc="3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2000" b="1" spc="30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однослойные</a:t>
            </a:r>
            <a:r>
              <a:rPr sz="2000" b="1" spc="30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 spc="-5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многослойные</a:t>
            </a:r>
            <a:r>
              <a:rPr sz="2000" b="1" spc="-5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2000" b="1" spc="-2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признаку</a:t>
            </a:r>
            <a:r>
              <a:rPr sz="2000" b="1" spc="-5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отношения</a:t>
            </a:r>
            <a:r>
              <a:rPr sz="2000" b="1" spc="-3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sz="2000" b="1" spc="-25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базальной</a:t>
            </a:r>
            <a:r>
              <a:rPr sz="2000" b="1" spc="-5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мембране.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object 7">
            <a:hlinkClick r:id="rId1"/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" y="2348928"/>
            <a:ext cx="7635240" cy="37772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9845" y="170129"/>
            <a:ext cx="7144308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5316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Times New Roman" panose="02020603050405020304" charset="0"/>
                <a:cs typeface="Times New Roman" panose="02020603050405020304" charset="0"/>
              </a:rPr>
              <a:t>Однослойные</a:t>
            </a:r>
            <a:r>
              <a:rPr b="0" spc="-13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b="0" spc="-10" dirty="0">
                <a:latin typeface="Times New Roman" panose="02020603050405020304" charset="0"/>
                <a:cs typeface="Times New Roman" panose="02020603050405020304" charset="0"/>
              </a:rPr>
              <a:t>эпителии</a:t>
            </a:r>
            <a:endParaRPr b="0" spc="-1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1480" y="810768"/>
            <a:ext cx="8333740" cy="2486025"/>
            <a:chOff x="411480" y="810768"/>
            <a:chExt cx="8333740" cy="2486025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52628" y="829056"/>
              <a:ext cx="8199120" cy="24033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480" y="810768"/>
              <a:ext cx="8333232" cy="24856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7" y="857250"/>
              <a:ext cx="8104378" cy="230835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00037" y="857250"/>
            <a:ext cx="8104505" cy="2246630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Однослойный</a:t>
            </a:r>
            <a:r>
              <a:rPr sz="1800" spc="37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1800" spc="37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подразделяют</a:t>
            </a:r>
            <a:r>
              <a:rPr sz="1800" spc="37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37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однорядный</a:t>
            </a:r>
            <a:r>
              <a:rPr sz="1800" spc="37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37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1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многорядный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sz="1800" b="1" i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Однорядный</a:t>
            </a:r>
            <a:r>
              <a:rPr sz="1800" b="1" i="1" spc="-5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1800" b="1" i="1" spc="-4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(изоморфный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все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имеют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одинаковую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форму,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а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ядра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всех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расположены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одном</a:t>
            </a:r>
            <a:r>
              <a:rPr sz="1800" spc="-6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уровне,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образуя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один</a:t>
            </a:r>
            <a:r>
              <a:rPr sz="1800" spc="-5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ряд.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" marR="1341755" algn="just">
              <a:lnSpc>
                <a:spcPct val="100000"/>
              </a:lnSpc>
            </a:pP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По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форме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клеток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такой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подразделяют</a:t>
            </a:r>
            <a:r>
              <a:rPr sz="1800" spc="-6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цилиндрический (столбчатый,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призматический),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кубический,</a:t>
            </a:r>
            <a:r>
              <a:rPr sz="1800" spc="-4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плоский.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  <a:p>
            <a:pPr marL="91440" marR="83820" algn="just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Многорядный</a:t>
            </a:r>
            <a:r>
              <a:rPr sz="1800" b="1" i="1" spc="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i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эпителий</a:t>
            </a:r>
            <a:r>
              <a:rPr sz="1800" b="1" i="1" spc="-2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(анизоморфный</a:t>
            </a:r>
            <a:r>
              <a:rPr sz="1800" b="1" spc="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sz="1800" spc="-15" dirty="0">
                <a:solidFill>
                  <a:srgbClr val="001F5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содержит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клетки</a:t>
            </a:r>
            <a:r>
              <a:rPr sz="1800" spc="-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разной</a:t>
            </a:r>
            <a:r>
              <a:rPr sz="1800" spc="-2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формы ,</a:t>
            </a:r>
            <a:r>
              <a:rPr sz="1800" spc="-1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25" dirty="0">
                <a:latin typeface="Times New Roman" panose="02020603050405020304" charset="0"/>
                <a:cs typeface="Times New Roman" panose="02020603050405020304" charset="0"/>
              </a:rPr>
              <a:t>их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ядра</a:t>
            </a:r>
            <a:r>
              <a:rPr sz="1800" spc="1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расположены</a:t>
            </a:r>
            <a:r>
              <a:rPr sz="1800" spc="10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sz="18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разных</a:t>
            </a:r>
            <a:r>
              <a:rPr sz="1800" spc="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уровнях</a:t>
            </a:r>
            <a:r>
              <a:rPr sz="18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sz="18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образуют</a:t>
            </a:r>
            <a:r>
              <a:rPr sz="1800" spc="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несколько</a:t>
            </a:r>
            <a:r>
              <a:rPr sz="1800" spc="11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рядов.</a:t>
            </a:r>
            <a:r>
              <a:rPr sz="1800" spc="8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Все</a:t>
            </a:r>
            <a:r>
              <a:rPr sz="1800" spc="9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клетки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имеют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связь</a:t>
            </a:r>
            <a:r>
              <a:rPr sz="1800" spc="-3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sz="1800" spc="-45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dirty="0">
                <a:latin typeface="Times New Roman" panose="02020603050405020304" charset="0"/>
                <a:cs typeface="Times New Roman" panose="02020603050405020304" charset="0"/>
              </a:rPr>
              <a:t>базальной</a:t>
            </a:r>
            <a:r>
              <a:rPr sz="1800" spc="-5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0" dirty="0">
                <a:latin typeface="Times New Roman" panose="02020603050405020304" charset="0"/>
                <a:cs typeface="Times New Roman" panose="02020603050405020304" charset="0"/>
              </a:rPr>
              <a:t>мембраной.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9546" y="3140964"/>
            <a:ext cx="8147050" cy="3345179"/>
            <a:chOff x="539546" y="3140964"/>
            <a:chExt cx="8147050" cy="334517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546" y="3140964"/>
              <a:ext cx="4464558" cy="17282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18" y="4581131"/>
              <a:ext cx="4762500" cy="19050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27701" y="3303523"/>
            <a:ext cx="1790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Однослойный</a:t>
            </a:r>
            <a:endParaRPr sz="18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 panose="020F0502020204030204"/>
                <a:cs typeface="Calibri" panose="020F0502020204030204"/>
              </a:rPr>
              <a:t>плоский</a:t>
            </a:r>
            <a:r>
              <a:rPr sz="1800" spc="-30" dirty="0">
                <a:latin typeface="Calibri" panose="020F0502020204030204"/>
                <a:cs typeface="Calibri" panose="020F0502020204030204"/>
              </a:rPr>
              <a:t> </a:t>
            </a:r>
            <a:r>
              <a:rPr sz="1800" spc="-10" dirty="0">
                <a:latin typeface="Calibri" panose="020F0502020204030204"/>
                <a:cs typeface="Calibri" panose="020F0502020204030204"/>
              </a:rPr>
              <a:t>эпителий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0716" y="5752591"/>
            <a:ext cx="1414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 panose="020F0502020204030204"/>
                <a:cs typeface="Calibri" panose="020F0502020204030204"/>
              </a:rPr>
              <a:t>Многорядный эпителий</a:t>
            </a:r>
            <a:endParaRPr sz="18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28108</Words>
  <Application>WPS Presentation</Application>
  <PresentationFormat>On-screen Show (4:3)</PresentationFormat>
  <Paragraphs>473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7" baseType="lpstr">
      <vt:lpstr>Arial</vt:lpstr>
      <vt:lpstr>SimSun</vt:lpstr>
      <vt:lpstr>Wingdings</vt:lpstr>
      <vt:lpstr>Calibri</vt:lpstr>
      <vt:lpstr>Tahoma</vt:lpstr>
      <vt:lpstr>Wingdings</vt:lpstr>
      <vt:lpstr>Times New Roman</vt:lpstr>
      <vt:lpstr>Microsoft YaHei</vt:lpstr>
      <vt:lpstr>Arial Unicode MS</vt:lpstr>
      <vt:lpstr>Arial Narrow</vt:lpstr>
      <vt:lpstr>Comic Sans MS</vt:lpstr>
      <vt:lpstr>Franklin Gothic Demi</vt:lpstr>
      <vt:lpstr>Microsoft JhengHei UI</vt:lpstr>
      <vt:lpstr>MS Gothic</vt:lpstr>
      <vt:lpstr>Segoe Print</vt:lpstr>
      <vt:lpstr>Times New Roman</vt:lpstr>
      <vt:lpstr>Office Theme</vt:lpstr>
      <vt:lpstr>PowerPoint 演示文稿</vt:lpstr>
      <vt:lpstr>План лекции</vt:lpstr>
      <vt:lpstr>PowerPoint 演示文稿</vt:lpstr>
      <vt:lpstr>Принципы организации эпителиальных тканей</vt:lpstr>
      <vt:lpstr>Функции эпителиальных тканей</vt:lpstr>
      <vt:lpstr>Классификация эпителиальных тканей</vt:lpstr>
      <vt:lpstr>Филогенетическая классификация эпителиев</vt:lpstr>
      <vt:lpstr>Морфофункциональная классификация эпителиев</vt:lpstr>
      <vt:lpstr>Однослойные эпителии</vt:lpstr>
      <vt:lpstr>Однослойные эпителии</vt:lpstr>
      <vt:lpstr>Однослойные эпителии</vt:lpstr>
      <vt:lpstr>Многослойные эпителии</vt:lpstr>
      <vt:lpstr>Многослойные эпителии</vt:lpstr>
      <vt:lpstr>Многослойный плоский ороговевающий эпителий (эпидермис) покрывает поверхность кожи</vt:lpstr>
      <vt:lpstr>ЖЕЛЕЗИСТЫЕ ЭПИТЕЛИИ</vt:lpstr>
      <vt:lpstr>Секреторный цикл</vt:lpstr>
      <vt:lpstr>Классификация желез</vt:lpstr>
      <vt:lpstr>Классификация желез</vt:lpstr>
      <vt:lpstr>Классификация желез</vt:lpstr>
      <vt:lpstr>Классификация желез</vt:lpstr>
      <vt:lpstr>Экзокринные железы</vt:lpstr>
      <vt:lpstr>Базальная мембрана</vt:lpstr>
      <vt:lpstr>Базальная мембрана</vt:lpstr>
      <vt:lpstr>Соединения между клетками в составе тканей и органов многоклеточных организмов могут образовываться специальными структурами, которые называют межклеточными контактами.</vt:lpstr>
      <vt:lpstr>Межклеточные взаимодействия (контакты)</vt:lpstr>
      <vt:lpstr>Межклеточные взаимодействия (контакты)</vt:lpstr>
      <vt:lpstr>Регенерация эпителиев</vt:lpstr>
      <vt:lpstr>Регенерация эпителиев</vt:lpstr>
      <vt:lpstr>Эпидермис – многодифферонная система</vt:lpstr>
      <vt:lpstr>Диффероны эпидермиса:</vt:lpstr>
      <vt:lpstr>PowerPoint 演示文稿</vt:lpstr>
      <vt:lpstr>Общие морфофункциональные характеристики дифферона кератоцитов - (стволовая кл. - СКЭК).</vt:lpstr>
      <vt:lpstr>кератоцитов - (стволовая кл. - СКЭК).</vt:lpstr>
      <vt:lpstr>кератоцитов - (стволовая кл. - СКЭК)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Эпителиальные ткани</dc:title>
  <dc:creator>shilkova</dc:creator>
  <cp:lastModifiedBy>Ирина</cp:lastModifiedBy>
  <cp:revision>1</cp:revision>
  <dcterms:created xsi:type="dcterms:W3CDTF">2025-09-17T04:52:43Z</dcterms:created>
  <dcterms:modified xsi:type="dcterms:W3CDTF">2025-09-17T04:52:43Z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2019-12-09T05:00:00Z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2025-09-17T05:00:00Z</vt:filetime>
  </property>
  <property fmtid="{D5CDD505-2E9C-101B-9397-08002B2CF9AE}" pid="5" name="Producer">
    <vt:lpwstr>Microsoft® PowerPoint® 2010</vt:lpwstr>
  </property>
  <property fmtid="{D5CDD505-2E9C-101B-9397-08002B2CF9AE}" pid="6" name="ICV">
    <vt:lpwstr>EBA3E2E8C60F43869BE558991CBF81A6_12</vt:lpwstr>
  </property>
  <property fmtid="{D5CDD505-2E9C-101B-9397-08002B2CF9AE}" pid="7" name="KSOProductBuildVer">
    <vt:lpwstr>1049-12.2.0.22549</vt:lpwstr>
  </property>
</Properties>
</file>