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83" r:id="rId3"/>
    <p:sldId id="279" r:id="rId4"/>
    <p:sldId id="257" r:id="rId5"/>
    <p:sldId id="258" r:id="rId6"/>
    <p:sldId id="282" r:id="rId7"/>
    <p:sldId id="260" r:id="rId8"/>
    <p:sldId id="262" r:id="rId9"/>
    <p:sldId id="264" r:id="rId10"/>
    <p:sldId id="263" r:id="rId11"/>
    <p:sldId id="265" r:id="rId12"/>
    <p:sldId id="276" r:id="rId13"/>
    <p:sldId id="275" r:id="rId14"/>
    <p:sldId id="266" r:id="rId15"/>
    <p:sldId id="271" r:id="rId16"/>
    <p:sldId id="280" r:id="rId17"/>
    <p:sldId id="281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82C969-9FBF-4A6F-AD6C-8D39AEA024E7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B73418-8E1D-4CD1-ADD6-28084446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A48CA-B46D-423E-9004-FF71F05A21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1767-25C8-47DD-8B58-D9C924740E0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8375-4344-4BE8-BFA5-CA4C39151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4353-34C2-40BB-B3BA-9CD1692C997F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D5A6-A25C-433D-B4EB-9CF64347E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32A2-779D-4F27-B083-351306016F0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5CC1-BFAB-4B29-8362-AE6D03FFA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90C2-CB33-4457-B9E7-C788678E3F9C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5E97-F777-4126-9A30-EA8730CF8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8C5-E7B6-41FC-BAEC-C01F6047E55A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357-5AC4-4BDD-84CD-836804FD2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FB2A-33EE-472F-97CA-D0D5DDFA4C7A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E30C-A37E-4987-B002-0DC805559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6699-EA65-42C9-A616-056CFB194ACC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65EF-4299-4F95-98AD-DF021450E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68F2-2CDA-43B4-B564-85AEB6DBE79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E588-2830-4265-9A7B-13E06069D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1FB9-FEEE-46DB-9F09-8059FC6BCCA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6B0D-FBA8-4D9E-BEE5-BAF0DC7A4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FF30-E5B9-4157-A29C-55EBB159BBD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FE84-173B-4466-8210-9D615A7A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2125-57DD-47CF-B63F-ABA9E2714E12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9EE0-60CB-4A17-BBAC-16C5086B6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E81A6-E907-4EDB-8E68-A5962C831DA3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010479-2A89-4503-B418-E49B69CE9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zdorovyeglaza.ru/raznoe/krugovaya-myshca-glaza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Зрительный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анализатор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508500"/>
            <a:ext cx="6400800" cy="1200150"/>
          </a:xfrm>
        </p:spPr>
        <p:txBody>
          <a:bodyPr/>
          <a:lstStyle/>
          <a:p>
            <a:pPr algn="r" eaLnBrk="1" hangingPunct="1"/>
            <a:r>
              <a:rPr lang="ru-RU" b="1" i="1" smtClean="0">
                <a:solidFill>
                  <a:schemeClr val="tx1"/>
                </a:solidFill>
              </a:rPr>
              <a:t> </a:t>
            </a:r>
            <a:endParaRPr lang="ru-RU" sz="1800" smtClean="0">
              <a:solidFill>
                <a:srgbClr val="1C21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i="1" cap="none" smtClean="0">
                <a:solidFill>
                  <a:srgbClr val="4F4F4F"/>
                </a:solidFill>
                <a:effectLst/>
                <a:latin typeface="Arial" charset="0"/>
                <a:cs typeface="Times New Roman" pitchFamily="18" charset="0"/>
              </a:rPr>
              <a:t>СОСУДИСТАЯ ОБОЛОЧКА </a:t>
            </a:r>
            <a:endParaRPr lang="ru-RU" b="1" i="1" cap="none" smtClean="0">
              <a:effectLst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98438" y="981075"/>
            <a:ext cx="86947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Franklin Gothic Book"/>
                <a:cs typeface="Times New Roman" pitchFamily="18" charset="0"/>
              </a:rPr>
              <a:t>          </a:t>
            </a:r>
            <a:r>
              <a:rPr lang="ru-RU" sz="2500">
                <a:latin typeface="Franklin Gothic Book"/>
                <a:cs typeface="Times New Roman" pitchFamily="18" charset="0"/>
              </a:rPr>
              <a:t>В центральной части радужки расположено отверстие, диаметр которого изменяется в зависимости от интенсивности освещения. </a:t>
            </a:r>
          </a:p>
          <a:p>
            <a:pPr algn="just"/>
            <a:r>
              <a:rPr lang="ru-RU" sz="2500">
                <a:latin typeface="Franklin Gothic Book"/>
                <a:cs typeface="Times New Roman" pitchFamily="18" charset="0"/>
              </a:rPr>
              <a:t>         Лучи света проникают в глазное яблоко на сетчатую оболочку только через зрачок. </a:t>
            </a:r>
            <a:r>
              <a:rPr lang="ru-RU" sz="2500" b="1" i="1">
                <a:latin typeface="Franklin Gothic Book"/>
                <a:cs typeface="Times New Roman" pitchFamily="18" charset="0"/>
              </a:rPr>
              <a:t>Радужная</a:t>
            </a:r>
            <a:r>
              <a:rPr lang="ru-RU" sz="2500">
                <a:latin typeface="Franklin Gothic Book"/>
                <a:cs typeface="Times New Roman" pitchFamily="18" charset="0"/>
              </a:rPr>
              <a:t> оболочка имеет гладкую мускулатуру – круговые и радиальные волокна. Она отвечает за диаметр зрачка. Круговые волокна отвечают за сужение зрачка, иннервирует их периферическая нервная система и глазодвигательный нерв.   </a:t>
            </a:r>
            <a:r>
              <a:rPr lang="ru-RU" sz="2500" b="1" i="1">
                <a:latin typeface="Franklin Gothic Book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500" b="1" i="1">
                <a:latin typeface="Franklin Gothic Book"/>
                <a:ea typeface="Calibri" pitchFamily="34" charset="0"/>
                <a:cs typeface="Times New Roman" pitchFamily="18" charset="0"/>
              </a:rPr>
              <a:t>         Радиальные</a:t>
            </a:r>
            <a:r>
              <a:rPr lang="ru-RU" sz="2500">
                <a:latin typeface="Franklin Gothic Book"/>
                <a:ea typeface="Calibri" pitchFamily="34" charset="0"/>
                <a:cs typeface="Times New Roman" pitchFamily="18" charset="0"/>
              </a:rPr>
              <a:t> мышцы относят к </a:t>
            </a:r>
            <a:r>
              <a:rPr lang="ru-RU" sz="2500" b="1">
                <a:latin typeface="Franklin Gothic Book"/>
                <a:ea typeface="Calibri" pitchFamily="34" charset="0"/>
                <a:cs typeface="Times New Roman" pitchFamily="18" charset="0"/>
              </a:rPr>
              <a:t>симпатической</a:t>
            </a:r>
            <a:r>
              <a:rPr lang="ru-RU" sz="2500">
                <a:latin typeface="Franklin Gothic Book"/>
                <a:ea typeface="Calibri" pitchFamily="34" charset="0"/>
                <a:cs typeface="Times New Roman" pitchFamily="18" charset="0"/>
              </a:rPr>
              <a:t> нервной системе. Управление этими мышцами осуществляется из единого мозгового центра. Потому расширение и сужение зрачков происходит сбалансированно, независимо от того на один глаз подействовать ярким светом или на оба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39650" cy="12241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ФУНКЦИИ РАДУЖНОЙ ОБОЛОЧКИ И РОГОВИЦЫ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23850" y="1844675"/>
            <a:ext cx="85677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          </a:t>
            </a:r>
            <a:r>
              <a:rPr lang="ru-RU" sz="2800" b="1" i="1">
                <a:latin typeface="Franklin Gothic Book"/>
                <a:cs typeface="Times New Roman" pitchFamily="18" charset="0"/>
              </a:rPr>
              <a:t>Радужка</a:t>
            </a:r>
            <a:r>
              <a:rPr lang="ru-RU" sz="2800">
                <a:latin typeface="Franklin Gothic Book"/>
                <a:cs typeface="Times New Roman" pitchFamily="18" charset="0"/>
              </a:rPr>
              <a:t> является диафрагмой глазного аппарата. Она обеспечивает регулирование поступления лучей света на сетчатку. Зрачок сужается, когда на сетчатку после преломлений попадает меньшее количество лучей света.</a:t>
            </a:r>
            <a:endParaRPr lang="ru-RU" sz="2800"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800">
                <a:latin typeface="Franklin Gothic Book"/>
                <a:cs typeface="Times New Roman" pitchFamily="18" charset="0"/>
              </a:rPr>
              <a:t>Происходит это при повышении интенсивности освещения. При снижении освещения зрачок расширяется и на глазное дно попадает большее количество света</a:t>
            </a:r>
            <a:r>
              <a:rPr lang="ru-RU" sz="24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.</a:t>
            </a:r>
            <a:endParaRPr lang="ru-RU" sz="2400">
              <a:latin typeface="Franklin Gothic Book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0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zdorovyeglaza.ru/wp-content/uploads/2015/06/zrachok-glaza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143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323850" y="404813"/>
            <a:ext cx="835183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8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       </a:t>
            </a:r>
            <a:r>
              <a:rPr lang="ru-RU" sz="2800">
                <a:latin typeface="Franklin Gothic Book"/>
                <a:cs typeface="Times New Roman" pitchFamily="18" charset="0"/>
              </a:rPr>
              <a:t>Анатомия зрительного анализатора устроена так, что диаметр зрачков зависит не только от освещения, на этот показатель влияют и некоторые гормоны организма. Так, например, при испуге выделяется большое количество адреналина, который также способен действовать на сократительную способность мышц, отвечающих за диаметр зрачка.</a:t>
            </a:r>
          </a:p>
          <a:p>
            <a:r>
              <a:rPr lang="ru-RU" sz="2800">
                <a:latin typeface="Franklin Gothic Book"/>
              </a:rPr>
              <a:t>         Радужка и роговица не соединены: имеется пространство, которое называется передней камерой глазного яблока. Передняя камера заполнена жидкостью, выполняющей трофическую функцию для роговицы 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Сетчатая оболочка</a:t>
            </a:r>
            <a:endParaRPr lang="ru-RU" b="1" i="1" dirty="0"/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50825" y="1052513"/>
            <a:ext cx="86423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Franklin Gothic Book"/>
              </a:rPr>
              <a:t>Третья сетчатая оболочка – это специфический воспринимающий аппарат глазного яблока. Сетчатая оболочка образована разветвленными нервными клетками, которые выходят из глазного нерва.</a:t>
            </a:r>
          </a:p>
          <a:p>
            <a:pPr algn="just"/>
            <a:r>
              <a:rPr lang="ru-RU" sz="2400">
                <a:latin typeface="Franklin Gothic Book"/>
              </a:rPr>
              <a:t>         Сетчатая оболочка расположена сразу за сосудистой и выстилает большую часть глазного яблока. Схема строения сетчатки очень сложная. Воспринимать предметы способна только задняя часть сетчатой оболочки, которая образована специальными клетками: колбочками и палочками.</a:t>
            </a:r>
          </a:p>
          <a:p>
            <a:pPr algn="just"/>
            <a:r>
              <a:rPr lang="ru-RU" sz="2400">
                <a:latin typeface="Franklin Gothic Book"/>
              </a:rPr>
              <a:t>        Схема строения сетчатки очень сложная. Колбочки отвечают за восприятие цвета предметов, палочки – за интенсивность освещения. Палочки и колбочки расположены вперемешку, но в некоторых участках есть скопление только палочек, а в некоторых – только колбочек. Свет, попадая на сетчатку, вызывает реакцию внутри этих специфических клеток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zdorovyeglaza.ru/wp-content/uploads/2015/06/xrusra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5217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http://images.myshared.ru/5/520658/slid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ЧТО ДАЕТ ПРЕЛОМЛЕНИЕ ИЗОБРАЖЕНИЯ НА СЕТЧАТКЕ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34950" y="1412875"/>
            <a:ext cx="87137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       Вследствие такой реакции вырабатывается нервный импульс, который передается по нервным окончаниям в зрительный нерв, а затем в затылочную долю коры головного мозга. Интересно, что проводящие пути зрительного анализатора имеют полный и неполный перекрест между собой. Таким образом информация из левого глаза поступает в затылочную долю коры головного мозга справа и наоборот.</a:t>
            </a:r>
          </a:p>
          <a:p>
            <a:r>
              <a:rPr lang="ru-RU" sz="2400">
                <a:latin typeface="Franklin Gothic Book"/>
              </a:rPr>
              <a:t>          В таком виде информация поступает в кору головного мозга, где потом обрабатывается. Воспринимать предметы в том виде, в каком они есть, это приобретенный навык.      </a:t>
            </a:r>
          </a:p>
          <a:p>
            <a:r>
              <a:rPr lang="ru-RU" sz="2400">
                <a:latin typeface="Franklin Gothic Book"/>
              </a:rPr>
              <a:t>           Новорожденные дети воспринимают мир в перевернутом виде. По мере роста и развития головного мозга вырабатываются эти функции зрительного анализатора и ребенок начинает воспринимать внешний мир в истинном виде.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zdorovyeglaza.ru/wp-content/uploads/2015/06/otklonenia-zren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142875"/>
            <a:ext cx="7916862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70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преломления представлена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755650" y="1412875"/>
            <a:ext cx="66246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>
                <a:latin typeface="Franklin Gothic Book"/>
              </a:rPr>
              <a:t>передней камерой;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>
                <a:latin typeface="Franklin Gothic Book"/>
              </a:rPr>
              <a:t>задней камерой глаза;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>
                <a:latin typeface="Franklin Gothic Book"/>
              </a:rPr>
              <a:t>хрусталиком;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>
                <a:latin typeface="Franklin Gothic Book"/>
              </a:rPr>
              <a:t>стекловидным телом.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179388" y="260350"/>
            <a:ext cx="8785225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b="1" i="1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Передняя камера</a:t>
            </a:r>
            <a:r>
              <a:rPr lang="ru-RU" sz="22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расположена между роговицей и радужкой. Она обеспечивает питание роговичной оболочки. Задняя камера находится между радужкой и хрусталиком. И передняя и задняя камеры заполнены жидкостью, которая способна циркулировать между камерами. Если эта циркуляция нарушается, то возникает заболевание, которое приводит к нарушению зрения и может привести даже к его потере.</a:t>
            </a:r>
            <a:endParaRPr lang="ru-RU" sz="2200"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2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        </a:t>
            </a:r>
            <a:r>
              <a:rPr lang="ru-RU" sz="2200" b="1" i="1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Хрусталик</a:t>
            </a:r>
            <a:r>
              <a:rPr lang="ru-RU" sz="22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– это двояковыпуклая прозрачная линза. Функция хрусталика – преломление лучей света. Если при некоторых заболеваниях изменяется прозрачность этой линзы, то возникает такое заболевание, как катаракта. На сегодняшний день единственным лечением катаракты является замена хрусталика. Операция эта несложная и довольно хорошо переносится пациентами.</a:t>
            </a:r>
            <a:endParaRPr lang="ru-RU" sz="2200">
              <a:latin typeface="Franklin Gothic Book"/>
            </a:endParaRPr>
          </a:p>
          <a:p>
            <a:pPr algn="just">
              <a:spcAft>
                <a:spcPts val="1800"/>
              </a:spcAft>
            </a:pPr>
            <a:r>
              <a:rPr lang="ru-RU" sz="22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       </a:t>
            </a:r>
            <a:r>
              <a:rPr lang="ru-RU" sz="2200" b="1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Стекловидное тело</a:t>
            </a:r>
            <a:r>
              <a:rPr lang="ru-RU" sz="2200">
                <a:solidFill>
                  <a:srgbClr val="4F4F4F"/>
                </a:solidFill>
                <a:latin typeface="Franklin Gothic Book"/>
                <a:cs typeface="Times New Roman" pitchFamily="18" charset="0"/>
              </a:rPr>
              <a:t> заполняет все пространство глазного яблока, обеспечивая постоянную форму глаза и его трофику. Стекловидное тело представлено студенистой прозрачной жидкостью. При прохождении через нее лучи света преломляются.</a:t>
            </a:r>
            <a:endParaRPr lang="ru-RU" sz="22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57" y="332656"/>
            <a:ext cx="8686800" cy="84124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900"/>
              </a:spcAft>
              <a:defRPr/>
            </a:pPr>
            <a:r>
              <a:rPr lang="ru-RU" sz="2800" b="1" i="1" spc="115" dirty="0">
                <a:solidFill>
                  <a:srgbClr val="2B2B2B"/>
                </a:solidFill>
                <a:latin typeface="Arial Narrow" pitchFamily="34" charset="0"/>
                <a:ea typeface="Times New Roman"/>
                <a:cs typeface="Times New Roman"/>
              </a:rPr>
              <a:t>ВСПОМОГАТЕЛЬНЫЙ АППАРАТ ГЛАЗНОГО ЯБЛОКА</a:t>
            </a:r>
            <a:r>
              <a:rPr lang="ru-RU" sz="2800" dirty="0">
                <a:latin typeface="Constantia" pitchFamily="18" charset="0"/>
                <a:ea typeface="Calibri"/>
                <a:cs typeface="Times New Roman"/>
              </a:rPr>
              <a:t/>
            </a:r>
            <a:br>
              <a:rPr lang="ru-RU" sz="2800" dirty="0">
                <a:latin typeface="Constantia" pitchFamily="18" charset="0"/>
                <a:ea typeface="Calibri"/>
                <a:cs typeface="Times New Roman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539750" y="1508125"/>
            <a:ext cx="799306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3200">
                <a:cs typeface="Times New Roman" pitchFamily="18" charset="0"/>
              </a:rPr>
              <a:t>Вспомогательный аппарат глазного яблока представлен следующими отделами: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>
                <a:latin typeface="Franklin Gothic Book"/>
              </a:rPr>
              <a:t>конъюнктивой;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>
                <a:latin typeface="Franklin Gothic Book"/>
              </a:rPr>
              <a:t>слезным аппаратом;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>
                <a:latin typeface="Franklin Gothic Book"/>
              </a:rPr>
              <a:t>мышцами глаза;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>
                <a:latin typeface="Franklin Gothic Book"/>
              </a:rPr>
              <a:t>веками</a:t>
            </a:r>
            <a:endParaRPr lang="ru-RU" sz="3200" b="1" i="1"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8713788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latin typeface="Franklin Gothic Book"/>
                <a:ea typeface="Calibri" pitchFamily="34" charset="0"/>
                <a:cs typeface="Times New Roman" pitchFamily="18" charset="0"/>
              </a:rPr>
              <a:t>Конъюнктива</a:t>
            </a:r>
            <a:r>
              <a:rPr lang="ru-RU" sz="2400">
                <a:latin typeface="Franklin Gothic Book"/>
                <a:ea typeface="Calibri" pitchFamily="34" charset="0"/>
                <a:cs typeface="Times New Roman" pitchFamily="18" charset="0"/>
              </a:rPr>
              <a:t> – это тонкая соединительно-тканная оболочка. Она покрывает внутреннюю часть век и наружную часть глаза. Главной ее функцией является образование жидкого секрета, который выполняет защитную роль. Конъюнктива препятствует размножению неблагоприятной флоры, а также увлажняет поверхность глаза.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Franklin Gothic Book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400" b="1" i="1">
                <a:latin typeface="Franklin Gothic Book"/>
                <a:ea typeface="Calibri" pitchFamily="34" charset="0"/>
                <a:cs typeface="Times New Roman" pitchFamily="18" charset="0"/>
              </a:rPr>
              <a:t>Слезный аппарат </a:t>
            </a:r>
            <a:r>
              <a:rPr lang="ru-RU" sz="2400">
                <a:latin typeface="Franklin Gothic Book"/>
                <a:ea typeface="Calibri" pitchFamily="34" charset="0"/>
                <a:cs typeface="Times New Roman" pitchFamily="18" charset="0"/>
              </a:rPr>
              <a:t>представлен слезными железами, которые посредством протоков выводят свой секрет в конъюнктивальный мешочек. Железы располагаются в углу глазницы. Слезная жидкость увлажняет глаз и стекает в слезное озерцо, которое находится во внутреннем углу глаза. Из слезного озерца жидкость через слезно-носовой проток стекает в носовой ход в нижние его отделы. Когда жидкости продуцируется очень много, то она не успевает вся стечь в этот проток и изливается через край нижнего века. Это и есть слезы</a:t>
            </a:r>
            <a:r>
              <a:rPr lang="ru-RU" sz="2000">
                <a:latin typeface="Franklin Gothic Book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/>
              <a:t>ГЛАЗНЫЕ МЫШЦЫ И ВЕКИ</a:t>
            </a:r>
            <a:endParaRPr lang="ru-RU" i="1" dirty="0"/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317500" y="1196975"/>
            <a:ext cx="84248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       В норме у человека имеется шесть глазодвигательных мышц, которые обеспечивают движение глазных яблок. Мышцы прикрепляются непосредственно к глазному яблоку, к склере. Иннервируются эти мышцы глазодвигательным нервом.</a:t>
            </a:r>
          </a:p>
          <a:p>
            <a:pPr algn="just"/>
            <a:r>
              <a:rPr lang="ru-RU" sz="2400">
                <a:latin typeface="Franklin Gothic Book"/>
              </a:rPr>
              <a:t>        Веки состоят из плотных соединительно-тканных пластин, покрытых снаружи кожей. К этим пластинкам крепятся </a:t>
            </a:r>
            <a:r>
              <a:rPr lang="ru-RU" sz="2400" u="sng">
                <a:latin typeface="Franklin Gothic Book"/>
                <a:hlinkClick r:id="rId2"/>
              </a:rPr>
              <a:t>круговые мышцы глаз</a:t>
            </a:r>
            <a:r>
              <a:rPr lang="ru-RU" sz="2400">
                <a:latin typeface="Franklin Gothic Book"/>
              </a:rPr>
              <a:t>, которые обеспечивают при своем сокращении смыкание и размыкание век. По краям век расположены ресницы. На нижнем веке ресниц содержится вполовину меньше, чем на верхнем. </a:t>
            </a:r>
          </a:p>
          <a:p>
            <a:pPr algn="just"/>
            <a:r>
              <a:rPr lang="ru-RU" sz="2400">
                <a:latin typeface="Franklin Gothic Book"/>
              </a:rPr>
              <a:t>        Веки выполняют защитную функцию, они препятствуют проникновению в глаз пыли, грязи, слишком яркого освещения.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Строение глаза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41438"/>
            <a:ext cx="535622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Зрительный анализатор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79388" y="1166813"/>
            <a:ext cx="87852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Franklin Gothic Book"/>
              </a:rPr>
              <a:t>       Это парный орган зрения, представленный глазным яблоком, мышечной системой глаза и вспомогательным аппаратом. </a:t>
            </a:r>
          </a:p>
          <a:p>
            <a:pPr algn="just"/>
            <a:r>
              <a:rPr lang="ru-RU" sz="2800">
                <a:latin typeface="Franklin Gothic Book"/>
              </a:rPr>
              <a:t>        С помощью способности видеть человек может различать цвет, форму, величину предмета, его освещенность и расстояние на котором он находится. Так человеческий глаз способен различать направление движения предметов или их неподвижность. 90% информации человек получает благодаря способности видеть. Орган зрения является самым важным из всех органов чувств. Зрительный анализатор включает в себя глазное яблоко с мышцами и вспомогательный аппарат.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Строение глазного ябл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ds04.infourok.ru/uploads/ex/08a7/0003c5ae-a0fc908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Глазное яблоко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341438"/>
            <a:ext cx="8567738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Глазное яблоко расположено в глазнице на жировой подушке, которая служит амортизатором. При некоторых заболеваниях, кахексии (исхудание) жировая подушка истончается, глаза опускаются вглубь глазной впадины и создается ощущение, что они «запали». Глазное яблоко имеет три оболочки: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latin typeface="+mn-lt"/>
                <a:cs typeface="+mn-cs"/>
              </a:rPr>
              <a:t>белочную;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latin typeface="+mn-lt"/>
                <a:cs typeface="+mn-cs"/>
              </a:rPr>
              <a:t>сосудистую;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latin typeface="+mn-lt"/>
                <a:cs typeface="+mn-cs"/>
              </a:rPr>
              <a:t>сетчатую</a:t>
            </a:r>
            <a:r>
              <a:rPr lang="ru-RU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Характеристики зрительного анализатора довольно сложны, поэтому разбирать их нужно по порядку</a:t>
            </a:r>
            <a:r>
              <a:rPr lang="ru-RU" sz="320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7162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Белочная оболочка</a:t>
            </a:r>
            <a:r>
              <a:rPr lang="ru-RU" dirty="0" smtClean="0"/>
              <a:t> </a:t>
            </a:r>
            <a:r>
              <a:rPr lang="ru-RU" b="1" dirty="0" smtClean="0"/>
              <a:t>(склера)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9388" y="1166813"/>
            <a:ext cx="8640762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Franklin Gothic Book"/>
              </a:rPr>
              <a:t>является самой наружной оболочкой глазного яблока. Физиология этой оболочки устроена так, что она состоит из плотной соединительной ткани, не пропускающей лучи света. К склере прикрепляются мышцы глаза, обеспечивающие движения глаза и конъюнктива. Передняя часть склеры имеет прозрачную структуру и называется роговицей. На роговице сконцентрировано огромное количество нервных окончаний, обеспечивающих ее высокую чувствительность, а кровеносные сосуды в этой области отсутствуют. По форме она круглая и несколько выпуклая, что позволяет обеспечить правильное преломление лучей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Сосудистая оболочка</a:t>
            </a:r>
            <a:endParaRPr lang="ru-RU" dirty="0"/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50825" y="1196975"/>
            <a:ext cx="86423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Franklin Gothic Book"/>
              </a:rPr>
              <a:t>Сосудистая оболочка</a:t>
            </a:r>
            <a:r>
              <a:rPr lang="ru-RU" sz="2800">
                <a:latin typeface="Franklin Gothic Book"/>
              </a:rPr>
              <a:t> состоит из большого количества кровеносных сосудов, которые обеспечивают трофику глазного яблока. Строение зрительного анализатора устроено так, что сосудистая оболочка прерывается в том месте, где склера переходит в роговицу и образует вертикально расположенный диск, состоящий из сплетений сосудов и пигмента. Эта часть оболочки носит название радужки. Пигмент, содержащийся в радужке у каждого человека свой, он и обеспечивает цвет глаз. При некоторых заболеваниях пигмент может уменьшаться или совсем отсутствовать (альбинизм), тогда радужная оболочка приобретает красный цвет.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E67C8"/>
      </a:accent1>
      <a:accent2>
        <a:srgbClr val="8BC9F7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8BC9F7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995</Words>
  <Application>Microsoft Office PowerPoint</Application>
  <PresentationFormat>Экран (4:3)</PresentationFormat>
  <Paragraphs>43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ЗРИТЕЛЬНЫЙ АНАЛИЗАТОР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СОСУДИСТАЯ ОБОЛОЧКА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Зрительный анализатор</dc:title>
  <dc:creator>Ольга</dc:creator>
  <cp:lastModifiedBy>ASER</cp:lastModifiedBy>
  <cp:revision>20</cp:revision>
  <dcterms:created xsi:type="dcterms:W3CDTF">2018-04-16T11:30:16Z</dcterms:created>
  <dcterms:modified xsi:type="dcterms:W3CDTF">2021-03-23T06:03:03Z</dcterms:modified>
</cp:coreProperties>
</file>