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91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2" r:id="rId37"/>
    <p:sldId id="293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7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дмила Шапкина" userId="50b845a3aa1f1479" providerId="LiveId" clId="{7B893FD2-4C52-4474-BEDF-6CC70CD68C33}"/>
    <pc:docChg chg="undo custSel addSld delSld modSld sldOrd">
      <pc:chgData name="Людмила Шапкина" userId="50b845a3aa1f1479" providerId="LiveId" clId="{7B893FD2-4C52-4474-BEDF-6CC70CD68C33}" dt="2025-08-04T17:59:58.301" v="1368" actId="948"/>
      <pc:docMkLst>
        <pc:docMk/>
      </pc:docMkLst>
      <pc:sldChg chg="addSp delSp modSp new mod">
        <pc:chgData name="Людмила Шапкина" userId="50b845a3aa1f1479" providerId="LiveId" clId="{7B893FD2-4C52-4474-BEDF-6CC70CD68C33}" dt="2025-08-04T16:32:14.028" v="241" actId="14100"/>
        <pc:sldMkLst>
          <pc:docMk/>
          <pc:sldMk cId="2117215292" sldId="256"/>
        </pc:sldMkLst>
        <pc:spChg chg="add mod">
          <ac:chgData name="Людмила Шапкина" userId="50b845a3aa1f1479" providerId="LiveId" clId="{7B893FD2-4C52-4474-BEDF-6CC70CD68C33}" dt="2025-08-04T16:26:34.458" v="54" actId="404"/>
          <ac:spMkLst>
            <pc:docMk/>
            <pc:sldMk cId="2117215292" sldId="256"/>
            <ac:spMk id="2" creationId="{7608814D-F08F-8B1C-67DD-8BC52FE6208A}"/>
          </ac:spMkLst>
        </pc:spChg>
        <pc:spChg chg="add del mod">
          <ac:chgData name="Людмила Шапкина" userId="50b845a3aa1f1479" providerId="LiveId" clId="{7B893FD2-4C52-4474-BEDF-6CC70CD68C33}" dt="2025-08-04T16:29:28.348" v="176" actId="478"/>
          <ac:spMkLst>
            <pc:docMk/>
            <pc:sldMk cId="2117215292" sldId="256"/>
            <ac:spMk id="3" creationId="{60E6BCC5-FE8F-8907-B5E2-4329A30E0394}"/>
          </ac:spMkLst>
        </pc:spChg>
        <pc:spChg chg="add mod">
          <ac:chgData name="Людмила Шапкина" userId="50b845a3aa1f1479" providerId="LiveId" clId="{7B893FD2-4C52-4474-BEDF-6CC70CD68C33}" dt="2025-08-04T16:29:56.711" v="181" actId="1076"/>
          <ac:spMkLst>
            <pc:docMk/>
            <pc:sldMk cId="2117215292" sldId="256"/>
            <ac:spMk id="4" creationId="{64A3A046-27B3-90DA-97D1-EFD28ACB8DA2}"/>
          </ac:spMkLst>
        </pc:spChg>
        <pc:spChg chg="add mod">
          <ac:chgData name="Людмила Шапкина" userId="50b845a3aa1f1479" providerId="LiveId" clId="{7B893FD2-4C52-4474-BEDF-6CC70CD68C33}" dt="2025-08-04T16:30:32.373" v="226" actId="1076"/>
          <ac:spMkLst>
            <pc:docMk/>
            <pc:sldMk cId="2117215292" sldId="256"/>
            <ac:spMk id="5" creationId="{F1BE8688-FDD9-1EC5-0B62-BD7265877E2D}"/>
          </ac:spMkLst>
        </pc:spChg>
        <pc:spChg chg="add mod">
          <ac:chgData name="Людмила Шапкина" userId="50b845a3aa1f1479" providerId="LiveId" clId="{7B893FD2-4C52-4474-BEDF-6CC70CD68C33}" dt="2025-08-04T16:32:08.450" v="239" actId="1076"/>
          <ac:spMkLst>
            <pc:docMk/>
            <pc:sldMk cId="2117215292" sldId="256"/>
            <ac:spMk id="7" creationId="{895EE373-AE83-7EED-2E0D-E030BFE045C7}"/>
          </ac:spMkLst>
        </pc:spChg>
        <pc:picChg chg="add mod">
          <ac:chgData name="Людмила Шапкина" userId="50b845a3aa1f1479" providerId="LiveId" clId="{7B893FD2-4C52-4474-BEDF-6CC70CD68C33}" dt="2025-08-04T16:32:14.028" v="241" actId="14100"/>
          <ac:picMkLst>
            <pc:docMk/>
            <pc:sldMk cId="2117215292" sldId="256"/>
            <ac:picMk id="1026" creationId="{AF0085C3-D9B7-3135-EDB9-325FE1654E38}"/>
          </ac:picMkLst>
        </pc:picChg>
      </pc:sldChg>
      <pc:sldChg chg="new del">
        <pc:chgData name="Людмила Шапкина" userId="50b845a3aa1f1479" providerId="LiveId" clId="{7B893FD2-4C52-4474-BEDF-6CC70CD68C33}" dt="2025-08-04T16:24:19.623" v="3" actId="2696"/>
        <pc:sldMkLst>
          <pc:docMk/>
          <pc:sldMk cId="2837491992" sldId="256"/>
        </pc:sldMkLst>
      </pc:sldChg>
      <pc:sldChg chg="addSp modSp new mod">
        <pc:chgData name="Людмила Шапкина" userId="50b845a3aa1f1479" providerId="LiveId" clId="{7B893FD2-4C52-4474-BEDF-6CC70CD68C33}" dt="2025-08-04T17:44:39.591" v="1217" actId="20577"/>
        <pc:sldMkLst>
          <pc:docMk/>
          <pc:sldMk cId="1780896420" sldId="257"/>
        </pc:sldMkLst>
        <pc:spChg chg="add mod">
          <ac:chgData name="Людмила Шапкина" userId="50b845a3aa1f1479" providerId="LiveId" clId="{7B893FD2-4C52-4474-BEDF-6CC70CD68C33}" dt="2025-08-04T17:44:39.591" v="1217" actId="20577"/>
          <ac:spMkLst>
            <pc:docMk/>
            <pc:sldMk cId="1780896420" sldId="257"/>
            <ac:spMk id="2" creationId="{430FE25F-295D-AD02-98EA-7B825904B71C}"/>
          </ac:spMkLst>
        </pc:spChg>
      </pc:sldChg>
      <pc:sldChg chg="new del">
        <pc:chgData name="Людмила Шапкина" userId="50b845a3aa1f1479" providerId="LiveId" clId="{7B893FD2-4C52-4474-BEDF-6CC70CD68C33}" dt="2025-08-04T16:24:18.982" v="2" actId="2696"/>
        <pc:sldMkLst>
          <pc:docMk/>
          <pc:sldMk cId="3808601481" sldId="257"/>
        </pc:sldMkLst>
      </pc:sldChg>
      <pc:sldChg chg="addSp modSp new mod">
        <pc:chgData name="Людмила Шапкина" userId="50b845a3aa1f1479" providerId="LiveId" clId="{7B893FD2-4C52-4474-BEDF-6CC70CD68C33}" dt="2025-08-04T16:39:02.295" v="311" actId="1076"/>
        <pc:sldMkLst>
          <pc:docMk/>
          <pc:sldMk cId="2086800485" sldId="258"/>
        </pc:sldMkLst>
        <pc:spChg chg="add mod">
          <ac:chgData name="Людмила Шапкина" userId="50b845a3aa1f1479" providerId="LiveId" clId="{7B893FD2-4C52-4474-BEDF-6CC70CD68C33}" dt="2025-08-04T16:34:51.604" v="290" actId="1076"/>
          <ac:spMkLst>
            <pc:docMk/>
            <pc:sldMk cId="2086800485" sldId="258"/>
            <ac:spMk id="2" creationId="{505D0A22-5D00-4D4D-42AF-DED26EC60F9C}"/>
          </ac:spMkLst>
        </pc:spChg>
        <pc:spChg chg="add mod">
          <ac:chgData name="Людмила Шапкина" userId="50b845a3aa1f1479" providerId="LiveId" clId="{7B893FD2-4C52-4474-BEDF-6CC70CD68C33}" dt="2025-08-04T16:39:02.295" v="311" actId="1076"/>
          <ac:spMkLst>
            <pc:docMk/>
            <pc:sldMk cId="2086800485" sldId="258"/>
            <ac:spMk id="4" creationId="{57E0653A-3B68-F0FC-494A-6DFA8CE51942}"/>
          </ac:spMkLst>
        </pc:spChg>
        <pc:picChg chg="add mod">
          <ac:chgData name="Людмила Шапкина" userId="50b845a3aa1f1479" providerId="LiveId" clId="{7B893FD2-4C52-4474-BEDF-6CC70CD68C33}" dt="2025-08-04T16:38:11.071" v="305" actId="1076"/>
          <ac:picMkLst>
            <pc:docMk/>
            <pc:sldMk cId="2086800485" sldId="258"/>
            <ac:picMk id="2050" creationId="{66DF62F8-3D30-4BD5-1B01-D5142390D2FD}"/>
          </ac:picMkLst>
        </pc:picChg>
      </pc:sldChg>
      <pc:sldChg chg="addSp modSp new mod">
        <pc:chgData name="Людмила Шапкина" userId="50b845a3aa1f1479" providerId="LiveId" clId="{7B893FD2-4C52-4474-BEDF-6CC70CD68C33}" dt="2025-08-04T16:47:29.029" v="445" actId="1076"/>
        <pc:sldMkLst>
          <pc:docMk/>
          <pc:sldMk cId="3199496424" sldId="259"/>
        </pc:sldMkLst>
        <pc:spChg chg="add mod">
          <ac:chgData name="Людмила Шапкина" userId="50b845a3aa1f1479" providerId="LiveId" clId="{7B893FD2-4C52-4474-BEDF-6CC70CD68C33}" dt="2025-08-04T16:46:23.617" v="430" actId="1076"/>
          <ac:spMkLst>
            <pc:docMk/>
            <pc:sldMk cId="3199496424" sldId="259"/>
            <ac:spMk id="2" creationId="{27F33113-E73A-F1CF-821F-AE17A3A512BA}"/>
          </ac:spMkLst>
        </pc:spChg>
        <pc:spChg chg="add mod">
          <ac:chgData name="Людмила Шапкина" userId="50b845a3aa1f1479" providerId="LiveId" clId="{7B893FD2-4C52-4474-BEDF-6CC70CD68C33}" dt="2025-08-04T16:43:38.563" v="396" actId="1076"/>
          <ac:spMkLst>
            <pc:docMk/>
            <pc:sldMk cId="3199496424" sldId="259"/>
            <ac:spMk id="4" creationId="{311B7850-5AB1-F483-FF2F-2641B827894F}"/>
          </ac:spMkLst>
        </pc:spChg>
        <pc:spChg chg="add mod">
          <ac:chgData name="Людмила Шапкина" userId="50b845a3aa1f1479" providerId="LiveId" clId="{7B893FD2-4C52-4474-BEDF-6CC70CD68C33}" dt="2025-08-04T16:45:55.220" v="423" actId="1076"/>
          <ac:spMkLst>
            <pc:docMk/>
            <pc:sldMk cId="3199496424" sldId="259"/>
            <ac:spMk id="5" creationId="{BEB79D9D-72C5-0CAD-582A-DADD77325772}"/>
          </ac:spMkLst>
        </pc:spChg>
        <pc:spChg chg="add mod">
          <ac:chgData name="Людмила Шапкина" userId="50b845a3aa1f1479" providerId="LiveId" clId="{7B893FD2-4C52-4474-BEDF-6CC70CD68C33}" dt="2025-08-04T16:46:58.440" v="439" actId="14100"/>
          <ac:spMkLst>
            <pc:docMk/>
            <pc:sldMk cId="3199496424" sldId="259"/>
            <ac:spMk id="7" creationId="{3F55B601-D7A5-DDDC-A41B-2D6BAD9CF3A1}"/>
          </ac:spMkLst>
        </pc:spChg>
        <pc:spChg chg="add mod">
          <ac:chgData name="Людмила Шапкина" userId="50b845a3aa1f1479" providerId="LiveId" clId="{7B893FD2-4C52-4474-BEDF-6CC70CD68C33}" dt="2025-08-04T16:46:33.761" v="433" actId="1076"/>
          <ac:spMkLst>
            <pc:docMk/>
            <pc:sldMk cId="3199496424" sldId="259"/>
            <ac:spMk id="8" creationId="{D50F6D3E-B2C1-533F-C873-6C2608838E5B}"/>
          </ac:spMkLst>
        </pc:spChg>
        <pc:spChg chg="add mod">
          <ac:chgData name="Людмила Шапкина" userId="50b845a3aa1f1479" providerId="LiveId" clId="{7B893FD2-4C52-4474-BEDF-6CC70CD68C33}" dt="2025-08-04T16:47:29.029" v="445" actId="1076"/>
          <ac:spMkLst>
            <pc:docMk/>
            <pc:sldMk cId="3199496424" sldId="259"/>
            <ac:spMk id="9" creationId="{00CB1A0E-F6F5-1E50-D6E1-06C96416AC7F}"/>
          </ac:spMkLst>
        </pc:spChg>
      </pc:sldChg>
      <pc:sldChg chg="addSp delSp modSp new mod">
        <pc:chgData name="Людмила Шапкина" userId="50b845a3aa1f1479" providerId="LiveId" clId="{7B893FD2-4C52-4474-BEDF-6CC70CD68C33}" dt="2025-08-04T16:52:54.268" v="504" actId="403"/>
        <pc:sldMkLst>
          <pc:docMk/>
          <pc:sldMk cId="702428594" sldId="260"/>
        </pc:sldMkLst>
        <pc:spChg chg="add del mod">
          <ac:chgData name="Людмила Шапкина" userId="50b845a3aa1f1479" providerId="LiveId" clId="{7B893FD2-4C52-4474-BEDF-6CC70CD68C33}" dt="2025-08-04T16:46:09.395" v="426" actId="21"/>
          <ac:spMkLst>
            <pc:docMk/>
            <pc:sldMk cId="702428594" sldId="260"/>
            <ac:spMk id="2" creationId="{D50F6D3E-B2C1-533F-C873-6C2608838E5B}"/>
          </ac:spMkLst>
        </pc:spChg>
        <pc:spChg chg="add del">
          <ac:chgData name="Людмила Шапкина" userId="50b845a3aa1f1479" providerId="LiveId" clId="{7B893FD2-4C52-4474-BEDF-6CC70CD68C33}" dt="2025-08-04T16:46:38.997" v="434" actId="21"/>
          <ac:spMkLst>
            <pc:docMk/>
            <pc:sldMk cId="702428594" sldId="260"/>
            <ac:spMk id="4" creationId="{00CB1A0E-F6F5-1E50-D6E1-06C96416AC7F}"/>
          </ac:spMkLst>
        </pc:spChg>
        <pc:spChg chg="add mod">
          <ac:chgData name="Людмила Шапкина" userId="50b845a3aa1f1479" providerId="LiveId" clId="{7B893FD2-4C52-4474-BEDF-6CC70CD68C33}" dt="2025-08-04T16:52:47.828" v="502" actId="1076"/>
          <ac:spMkLst>
            <pc:docMk/>
            <pc:sldMk cId="702428594" sldId="260"/>
            <ac:spMk id="5" creationId="{4EA85E75-7F61-DF20-6205-4C076A5F5DF1}"/>
          </ac:spMkLst>
        </pc:spChg>
        <pc:spChg chg="add mod">
          <ac:chgData name="Людмила Шапкина" userId="50b845a3aa1f1479" providerId="LiveId" clId="{7B893FD2-4C52-4474-BEDF-6CC70CD68C33}" dt="2025-08-04T16:52:54.268" v="504" actId="403"/>
          <ac:spMkLst>
            <pc:docMk/>
            <pc:sldMk cId="702428594" sldId="260"/>
            <ac:spMk id="7" creationId="{93F4C73F-2B0F-701F-C62D-270BE98F2E8F}"/>
          </ac:spMkLst>
        </pc:spChg>
      </pc:sldChg>
      <pc:sldChg chg="addSp modSp new mod">
        <pc:chgData name="Людмила Шапкина" userId="50b845a3aa1f1479" providerId="LiveId" clId="{7B893FD2-4C52-4474-BEDF-6CC70CD68C33}" dt="2025-08-04T16:53:04.988" v="506" actId="1076"/>
        <pc:sldMkLst>
          <pc:docMk/>
          <pc:sldMk cId="1443657180" sldId="261"/>
        </pc:sldMkLst>
        <pc:spChg chg="add mod">
          <ac:chgData name="Людмила Шапкина" userId="50b845a3aa1f1479" providerId="LiveId" clId="{7B893FD2-4C52-4474-BEDF-6CC70CD68C33}" dt="2025-08-04T16:53:04.988" v="506" actId="1076"/>
          <ac:spMkLst>
            <pc:docMk/>
            <pc:sldMk cId="1443657180" sldId="261"/>
            <ac:spMk id="3" creationId="{0EAA0A3F-9147-7839-99E0-059D2B620E7D}"/>
          </ac:spMkLst>
        </pc:spChg>
        <pc:spChg chg="add mod">
          <ac:chgData name="Людмила Шапкина" userId="50b845a3aa1f1479" providerId="LiveId" clId="{7B893FD2-4C52-4474-BEDF-6CC70CD68C33}" dt="2025-08-04T16:53:00.425" v="505"/>
          <ac:spMkLst>
            <pc:docMk/>
            <pc:sldMk cId="1443657180" sldId="261"/>
            <ac:spMk id="4" creationId="{B38A5910-A6E8-3F0B-ADA9-FACD1F64553D}"/>
          </ac:spMkLst>
        </pc:spChg>
      </pc:sldChg>
      <pc:sldChg chg="addSp modSp new mod">
        <pc:chgData name="Людмила Шапкина" userId="50b845a3aa1f1479" providerId="LiveId" clId="{7B893FD2-4C52-4474-BEDF-6CC70CD68C33}" dt="2025-08-04T17:04:10.424" v="693" actId="1076"/>
        <pc:sldMkLst>
          <pc:docMk/>
          <pc:sldMk cId="4027709974" sldId="262"/>
        </pc:sldMkLst>
        <pc:spChg chg="add mod">
          <ac:chgData name="Людмила Шапкина" userId="50b845a3aa1f1479" providerId="LiveId" clId="{7B893FD2-4C52-4474-BEDF-6CC70CD68C33}" dt="2025-08-04T16:55:54.382" v="556" actId="1076"/>
          <ac:spMkLst>
            <pc:docMk/>
            <pc:sldMk cId="4027709974" sldId="262"/>
            <ac:spMk id="3" creationId="{AD2C552B-3F02-C440-D493-24F7E5075188}"/>
          </ac:spMkLst>
        </pc:spChg>
        <pc:spChg chg="add mod">
          <ac:chgData name="Людмила Шапкина" userId="50b845a3aa1f1479" providerId="LiveId" clId="{7B893FD2-4C52-4474-BEDF-6CC70CD68C33}" dt="2025-08-04T17:04:10.424" v="693" actId="1076"/>
          <ac:spMkLst>
            <pc:docMk/>
            <pc:sldMk cId="4027709974" sldId="262"/>
            <ac:spMk id="5" creationId="{B0D9FF05-86EA-53D5-7027-4678F0ABF8CF}"/>
          </ac:spMkLst>
        </pc:spChg>
      </pc:sldChg>
      <pc:sldChg chg="new del">
        <pc:chgData name="Людмила Шапкина" userId="50b845a3aa1f1479" providerId="LiveId" clId="{7B893FD2-4C52-4474-BEDF-6CC70CD68C33}" dt="2025-08-04T16:55:08.551" v="514" actId="680"/>
        <pc:sldMkLst>
          <pc:docMk/>
          <pc:sldMk cId="3968477664" sldId="263"/>
        </pc:sldMkLst>
      </pc:sldChg>
      <pc:sldChg chg="addSp modSp new mod">
        <pc:chgData name="Людмила Шапкина" userId="50b845a3aa1f1479" providerId="LiveId" clId="{7B893FD2-4C52-4474-BEDF-6CC70CD68C33}" dt="2025-08-04T17:04:01.934" v="690" actId="21"/>
        <pc:sldMkLst>
          <pc:docMk/>
          <pc:sldMk cId="4026174539" sldId="263"/>
        </pc:sldMkLst>
        <pc:spChg chg="add mod">
          <ac:chgData name="Людмила Шапкина" userId="50b845a3aa1f1479" providerId="LiveId" clId="{7B893FD2-4C52-4474-BEDF-6CC70CD68C33}" dt="2025-08-04T17:04:01.934" v="690" actId="21"/>
          <ac:spMkLst>
            <pc:docMk/>
            <pc:sldMk cId="4026174539" sldId="263"/>
            <ac:spMk id="3" creationId="{579AD4C5-217C-E193-6A70-17AE4E5FA8FD}"/>
          </ac:spMkLst>
        </pc:spChg>
        <pc:spChg chg="add mod">
          <ac:chgData name="Людмила Шапкина" userId="50b845a3aa1f1479" providerId="LiveId" clId="{7B893FD2-4C52-4474-BEDF-6CC70CD68C33}" dt="2025-08-04T16:57:08.550" v="566"/>
          <ac:spMkLst>
            <pc:docMk/>
            <pc:sldMk cId="4026174539" sldId="263"/>
            <ac:spMk id="4" creationId="{45AFF5CA-2D74-E9A2-E35A-66E5068AB8C2}"/>
          </ac:spMkLst>
        </pc:spChg>
      </pc:sldChg>
      <pc:sldChg chg="addSp delSp modSp new del mod">
        <pc:chgData name="Людмила Шапкина" userId="50b845a3aa1f1479" providerId="LiveId" clId="{7B893FD2-4C52-4474-BEDF-6CC70CD68C33}" dt="2025-08-04T17:30:59.701" v="1113" actId="2696"/>
        <pc:sldMkLst>
          <pc:docMk/>
          <pc:sldMk cId="1028802547" sldId="264"/>
        </pc:sldMkLst>
        <pc:spChg chg="add del mod">
          <ac:chgData name="Людмила Шапкина" userId="50b845a3aa1f1479" providerId="LiveId" clId="{7B893FD2-4C52-4474-BEDF-6CC70CD68C33}" dt="2025-08-04T17:30:36.827" v="1107" actId="21"/>
          <ac:spMkLst>
            <pc:docMk/>
            <pc:sldMk cId="1028802547" sldId="264"/>
            <ac:spMk id="2" creationId="{FB158DEF-D002-11A7-A368-DA696D0EE458}"/>
          </ac:spMkLst>
        </pc:spChg>
        <pc:spChg chg="add del mod">
          <ac:chgData name="Людмила Шапкина" userId="50b845a3aa1f1479" providerId="LiveId" clId="{7B893FD2-4C52-4474-BEDF-6CC70CD68C33}" dt="2025-08-04T17:30:48.916" v="1110" actId="21"/>
          <ac:spMkLst>
            <pc:docMk/>
            <pc:sldMk cId="1028802547" sldId="264"/>
            <ac:spMk id="4" creationId="{063BC38D-B6BB-940C-84B3-5170015FC069}"/>
          </ac:spMkLst>
        </pc:spChg>
        <pc:spChg chg="add mod">
          <ac:chgData name="Людмила Шапкина" userId="50b845a3aa1f1479" providerId="LiveId" clId="{7B893FD2-4C52-4474-BEDF-6CC70CD68C33}" dt="2025-08-04T17:11:17.873" v="760" actId="1076"/>
          <ac:spMkLst>
            <pc:docMk/>
            <pc:sldMk cId="1028802547" sldId="264"/>
            <ac:spMk id="6" creationId="{F4D41D9F-9AFB-78C6-ABAD-CD5CABA6CEA1}"/>
          </ac:spMkLst>
        </pc:spChg>
      </pc:sldChg>
      <pc:sldChg chg="new del">
        <pc:chgData name="Людмила Шапкина" userId="50b845a3aa1f1479" providerId="LiveId" clId="{7B893FD2-4C52-4474-BEDF-6CC70CD68C33}" dt="2025-08-04T16:55:07.555" v="513" actId="680"/>
        <pc:sldMkLst>
          <pc:docMk/>
          <pc:sldMk cId="2187607963" sldId="264"/>
        </pc:sldMkLst>
      </pc:sldChg>
      <pc:sldChg chg="addSp modSp new mod ord">
        <pc:chgData name="Людмила Шапкина" userId="50b845a3aa1f1479" providerId="LiveId" clId="{7B893FD2-4C52-4474-BEDF-6CC70CD68C33}" dt="2025-08-04T17:23:29.193" v="932"/>
        <pc:sldMkLst>
          <pc:docMk/>
          <pc:sldMk cId="102269621" sldId="265"/>
        </pc:sldMkLst>
        <pc:spChg chg="add mod">
          <ac:chgData name="Людмила Шапкина" userId="50b845a3aa1f1479" providerId="LiveId" clId="{7B893FD2-4C52-4474-BEDF-6CC70CD68C33}" dt="2025-08-04T17:23:29.193" v="932"/>
          <ac:spMkLst>
            <pc:docMk/>
            <pc:sldMk cId="102269621" sldId="265"/>
            <ac:spMk id="3" creationId="{9F7FEBF0-E05B-BCB8-A6A5-31BE9737C155}"/>
          </ac:spMkLst>
        </pc:spChg>
        <pc:spChg chg="add mod">
          <ac:chgData name="Людмила Шапкина" userId="50b845a3aa1f1479" providerId="LiveId" clId="{7B893FD2-4C52-4474-BEDF-6CC70CD68C33}" dt="2025-08-04T17:06:20.298" v="718" actId="255"/>
          <ac:spMkLst>
            <pc:docMk/>
            <pc:sldMk cId="102269621" sldId="265"/>
            <ac:spMk id="4" creationId="{A97A1BF8-6CE3-09C1-8036-188CEE1E3349}"/>
          </ac:spMkLst>
        </pc:spChg>
      </pc:sldChg>
      <pc:sldChg chg="new del">
        <pc:chgData name="Людмила Шапкина" userId="50b845a3aa1f1479" providerId="LiveId" clId="{7B893FD2-4C52-4474-BEDF-6CC70CD68C33}" dt="2025-08-04T16:55:07.061" v="512" actId="680"/>
        <pc:sldMkLst>
          <pc:docMk/>
          <pc:sldMk cId="3535710320" sldId="265"/>
        </pc:sldMkLst>
      </pc:sldChg>
      <pc:sldChg chg="new del">
        <pc:chgData name="Людмила Шапкина" userId="50b845a3aa1f1479" providerId="LiveId" clId="{7B893FD2-4C52-4474-BEDF-6CC70CD68C33}" dt="2025-08-04T16:55:06.771" v="511" actId="680"/>
        <pc:sldMkLst>
          <pc:docMk/>
          <pc:sldMk cId="384822585" sldId="266"/>
        </pc:sldMkLst>
      </pc:sldChg>
      <pc:sldChg chg="addSp modSp new mod ord">
        <pc:chgData name="Людмила Шапкина" userId="50b845a3aa1f1479" providerId="LiveId" clId="{7B893FD2-4C52-4474-BEDF-6CC70CD68C33}" dt="2025-08-04T17:23:16.621" v="931" actId="20577"/>
        <pc:sldMkLst>
          <pc:docMk/>
          <pc:sldMk cId="3565171719" sldId="266"/>
        </pc:sldMkLst>
        <pc:spChg chg="add mod">
          <ac:chgData name="Людмила Шапкина" userId="50b845a3aa1f1479" providerId="LiveId" clId="{7B893FD2-4C52-4474-BEDF-6CC70CD68C33}" dt="2025-08-04T17:23:16.621" v="931" actId="20577"/>
          <ac:spMkLst>
            <pc:docMk/>
            <pc:sldMk cId="3565171719" sldId="266"/>
            <ac:spMk id="2" creationId="{C3EDC16C-53FE-CA11-2438-685CA97C6328}"/>
          </ac:spMkLst>
        </pc:spChg>
        <pc:spChg chg="add mod">
          <ac:chgData name="Людмила Шапкина" userId="50b845a3aa1f1479" providerId="LiveId" clId="{7B893FD2-4C52-4474-BEDF-6CC70CD68C33}" dt="2025-08-04T17:07:37.052" v="729" actId="14100"/>
          <ac:spMkLst>
            <pc:docMk/>
            <pc:sldMk cId="3565171719" sldId="266"/>
            <ac:spMk id="3" creationId="{CCCFB001-349F-069E-49A9-9DBC15B16263}"/>
          </ac:spMkLst>
        </pc:spChg>
        <pc:picChg chg="add mod">
          <ac:chgData name="Людмила Шапкина" userId="50b845a3aa1f1479" providerId="LiveId" clId="{7B893FD2-4C52-4474-BEDF-6CC70CD68C33}" dt="2025-08-04T17:07:46.296" v="731" actId="1076"/>
          <ac:picMkLst>
            <pc:docMk/>
            <pc:sldMk cId="3565171719" sldId="266"/>
            <ac:picMk id="4" creationId="{41C6C272-2318-A119-FAA1-47465CB24BFC}"/>
          </ac:picMkLst>
        </pc:picChg>
      </pc:sldChg>
      <pc:sldChg chg="addSp modSp new mod">
        <pc:chgData name="Людмила Шапкина" userId="50b845a3aa1f1479" providerId="LiveId" clId="{7B893FD2-4C52-4474-BEDF-6CC70CD68C33}" dt="2025-08-04T17:17:41.224" v="840" actId="20577"/>
        <pc:sldMkLst>
          <pc:docMk/>
          <pc:sldMk cId="3293120560" sldId="267"/>
        </pc:sldMkLst>
        <pc:spChg chg="add mod">
          <ac:chgData name="Людмила Шапкина" userId="50b845a3aa1f1479" providerId="LiveId" clId="{7B893FD2-4C52-4474-BEDF-6CC70CD68C33}" dt="2025-08-04T17:11:49.055" v="781" actId="1076"/>
          <ac:spMkLst>
            <pc:docMk/>
            <pc:sldMk cId="3293120560" sldId="267"/>
            <ac:spMk id="2" creationId="{BA631315-0956-8231-6398-8379F9B3CD03}"/>
          </ac:spMkLst>
        </pc:spChg>
        <pc:spChg chg="add mod">
          <ac:chgData name="Людмила Шапкина" userId="50b845a3aa1f1479" providerId="LiveId" clId="{7B893FD2-4C52-4474-BEDF-6CC70CD68C33}" dt="2025-08-04T17:17:41.224" v="840" actId="20577"/>
          <ac:spMkLst>
            <pc:docMk/>
            <pc:sldMk cId="3293120560" sldId="267"/>
            <ac:spMk id="4" creationId="{F08E7990-CC42-8536-07ED-F04F00DCF560}"/>
          </ac:spMkLst>
        </pc:spChg>
        <pc:spChg chg="add mod">
          <ac:chgData name="Людмила Шапкина" userId="50b845a3aa1f1479" providerId="LiveId" clId="{7B893FD2-4C52-4474-BEDF-6CC70CD68C33}" dt="2025-08-04T17:17:16.884" v="835" actId="1076"/>
          <ac:spMkLst>
            <pc:docMk/>
            <pc:sldMk cId="3293120560" sldId="267"/>
            <ac:spMk id="5" creationId="{46B1163D-7E7C-59C5-4C43-C763173327C7}"/>
          </ac:spMkLst>
        </pc:spChg>
        <pc:spChg chg="add mod">
          <ac:chgData name="Людмила Шапкина" userId="50b845a3aa1f1479" providerId="LiveId" clId="{7B893FD2-4C52-4474-BEDF-6CC70CD68C33}" dt="2025-08-04T17:17:28.347" v="838" actId="20577"/>
          <ac:spMkLst>
            <pc:docMk/>
            <pc:sldMk cId="3293120560" sldId="267"/>
            <ac:spMk id="7" creationId="{FBE93FD3-4EB7-88CF-3BD3-FEF2AE5F038D}"/>
          </ac:spMkLst>
        </pc:spChg>
      </pc:sldChg>
      <pc:sldChg chg="addSp delSp modSp new mod">
        <pc:chgData name="Людмила Шапкина" userId="50b845a3aa1f1479" providerId="LiveId" clId="{7B893FD2-4C52-4474-BEDF-6CC70CD68C33}" dt="2025-08-04T17:35:55.385" v="1155" actId="20577"/>
        <pc:sldMkLst>
          <pc:docMk/>
          <pc:sldMk cId="3243694579" sldId="268"/>
        </pc:sldMkLst>
        <pc:spChg chg="add mod">
          <ac:chgData name="Людмила Шапкина" userId="50b845a3aa1f1479" providerId="LiveId" clId="{7B893FD2-4C52-4474-BEDF-6CC70CD68C33}" dt="2025-08-04T17:35:18.714" v="1143" actId="404"/>
          <ac:spMkLst>
            <pc:docMk/>
            <pc:sldMk cId="3243694579" sldId="268"/>
            <ac:spMk id="2" creationId="{07DF521E-8AC6-158A-D654-DBB31E3CD4F4}"/>
          </ac:spMkLst>
        </pc:spChg>
        <pc:spChg chg="add del mod">
          <ac:chgData name="Людмила Шапкина" userId="50b845a3aa1f1479" providerId="LiveId" clId="{7B893FD2-4C52-4474-BEDF-6CC70CD68C33}" dt="2025-08-04T17:20:37.688" v="885"/>
          <ac:spMkLst>
            <pc:docMk/>
            <pc:sldMk cId="3243694579" sldId="268"/>
            <ac:spMk id="4" creationId="{F084F70B-7F1F-27EF-21FE-EC36705BECBD}"/>
          </ac:spMkLst>
        </pc:spChg>
        <pc:spChg chg="add mod">
          <ac:chgData name="Людмила Шапкина" userId="50b845a3aa1f1479" providerId="LiveId" clId="{7B893FD2-4C52-4474-BEDF-6CC70CD68C33}" dt="2025-08-04T17:33:35.319" v="1128" actId="403"/>
          <ac:spMkLst>
            <pc:docMk/>
            <pc:sldMk cId="3243694579" sldId="268"/>
            <ac:spMk id="8" creationId="{178987C7-DD32-5F77-FF40-CC5E006868FD}"/>
          </ac:spMkLst>
        </pc:spChg>
        <pc:spChg chg="add mod">
          <ac:chgData name="Людмила Шапкина" userId="50b845a3aa1f1479" providerId="LiveId" clId="{7B893FD2-4C52-4474-BEDF-6CC70CD68C33}" dt="2025-08-04T17:35:55.385" v="1155" actId="20577"/>
          <ac:spMkLst>
            <pc:docMk/>
            <pc:sldMk cId="3243694579" sldId="268"/>
            <ac:spMk id="10" creationId="{D76BA47B-4671-FB63-1926-1F2468730CAD}"/>
          </ac:spMkLst>
        </pc:spChg>
        <pc:graphicFrameChg chg="add del mod">
          <ac:chgData name="Людмила Шапкина" userId="50b845a3aa1f1479" providerId="LiveId" clId="{7B893FD2-4C52-4474-BEDF-6CC70CD68C33}" dt="2025-08-04T17:20:37" v="884" actId="1076"/>
          <ac:graphicFrameMkLst>
            <pc:docMk/>
            <pc:sldMk cId="3243694579" sldId="268"/>
            <ac:graphicFrameMk id="3" creationId="{ED2C9AA1-77F3-5A26-2DEE-1CDD7398F70C}"/>
          </ac:graphicFrameMkLst>
        </pc:graphicFrameChg>
        <pc:picChg chg="add del mod">
          <ac:chgData name="Людмила Шапкина" userId="50b845a3aa1f1479" providerId="LiveId" clId="{7B893FD2-4C52-4474-BEDF-6CC70CD68C33}" dt="2025-08-04T17:29:29.071" v="1096" actId="21"/>
          <ac:picMkLst>
            <pc:docMk/>
            <pc:sldMk cId="3243694579" sldId="268"/>
            <ac:picMk id="6" creationId="{A1E01F60-4A4E-3881-1243-B0ED5E084000}"/>
          </ac:picMkLst>
        </pc:picChg>
      </pc:sldChg>
      <pc:sldChg chg="addSp modSp new mod ord">
        <pc:chgData name="Людмила Шапкина" userId="50b845a3aa1f1479" providerId="LiveId" clId="{7B893FD2-4C52-4474-BEDF-6CC70CD68C33}" dt="2025-08-04T17:25:13.191" v="1023" actId="1076"/>
        <pc:sldMkLst>
          <pc:docMk/>
          <pc:sldMk cId="3992983772" sldId="269"/>
        </pc:sldMkLst>
        <pc:spChg chg="add mod">
          <ac:chgData name="Людмила Шапкина" userId="50b845a3aa1f1479" providerId="LiveId" clId="{7B893FD2-4C52-4474-BEDF-6CC70CD68C33}" dt="2025-08-04T17:24:00.410" v="954" actId="20577"/>
          <ac:spMkLst>
            <pc:docMk/>
            <pc:sldMk cId="3992983772" sldId="269"/>
            <ac:spMk id="2" creationId="{6C17AF10-91A9-8729-4B0B-A1D1076FB009}"/>
          </ac:spMkLst>
        </pc:spChg>
        <pc:spChg chg="add mod">
          <ac:chgData name="Людмила Шапкина" userId="50b845a3aa1f1479" providerId="LiveId" clId="{7B893FD2-4C52-4474-BEDF-6CC70CD68C33}" dt="2025-08-04T17:25:13.191" v="1023" actId="1076"/>
          <ac:spMkLst>
            <pc:docMk/>
            <pc:sldMk cId="3992983772" sldId="269"/>
            <ac:spMk id="4" creationId="{A3D4563B-00EE-CD09-4315-081445F63C22}"/>
          </ac:spMkLst>
        </pc:spChg>
      </pc:sldChg>
      <pc:sldChg chg="addSp modSp new mod ord">
        <pc:chgData name="Людмила Шапкина" userId="50b845a3aa1f1479" providerId="LiveId" clId="{7B893FD2-4C52-4474-BEDF-6CC70CD68C33}" dt="2025-08-04T17:27:28.568" v="1093" actId="20577"/>
        <pc:sldMkLst>
          <pc:docMk/>
          <pc:sldMk cId="3250927580" sldId="270"/>
        </pc:sldMkLst>
        <pc:spChg chg="add mod">
          <ac:chgData name="Людмила Шапкина" userId="50b845a3aa1f1479" providerId="LiveId" clId="{7B893FD2-4C52-4474-BEDF-6CC70CD68C33}" dt="2025-08-04T17:25:40.452" v="1070" actId="20577"/>
          <ac:spMkLst>
            <pc:docMk/>
            <pc:sldMk cId="3250927580" sldId="270"/>
            <ac:spMk id="2" creationId="{922229BA-2E08-2547-412E-D4180CA67A95}"/>
          </ac:spMkLst>
        </pc:spChg>
        <pc:spChg chg="add mod">
          <ac:chgData name="Людмила Шапкина" userId="50b845a3aa1f1479" providerId="LiveId" clId="{7B893FD2-4C52-4474-BEDF-6CC70CD68C33}" dt="2025-08-04T17:27:28.568" v="1093" actId="20577"/>
          <ac:spMkLst>
            <pc:docMk/>
            <pc:sldMk cId="3250927580" sldId="270"/>
            <ac:spMk id="4" creationId="{FAD9ECB7-85F5-B3F4-93F1-FFD868D6672A}"/>
          </ac:spMkLst>
        </pc:spChg>
      </pc:sldChg>
      <pc:sldChg chg="addSp modSp new mod ord">
        <pc:chgData name="Людмила Шапкина" userId="50b845a3aa1f1479" providerId="LiveId" clId="{7B893FD2-4C52-4474-BEDF-6CC70CD68C33}" dt="2025-08-04T17:27:35.278" v="1094"/>
        <pc:sldMkLst>
          <pc:docMk/>
          <pc:sldMk cId="1045042466" sldId="271"/>
        </pc:sldMkLst>
        <pc:spChg chg="add mod">
          <ac:chgData name="Людмила Шапкина" userId="50b845a3aa1f1479" providerId="LiveId" clId="{7B893FD2-4C52-4474-BEDF-6CC70CD68C33}" dt="2025-08-04T17:26:55.581" v="1084" actId="1076"/>
          <ac:spMkLst>
            <pc:docMk/>
            <pc:sldMk cId="1045042466" sldId="271"/>
            <ac:spMk id="3" creationId="{ACE52539-DA3C-2DA3-18B6-424A303C4D11}"/>
          </ac:spMkLst>
        </pc:spChg>
        <pc:spChg chg="add mod">
          <ac:chgData name="Людмила Шапкина" userId="50b845a3aa1f1479" providerId="LiveId" clId="{7B893FD2-4C52-4474-BEDF-6CC70CD68C33}" dt="2025-08-04T17:27:35.278" v="1094"/>
          <ac:spMkLst>
            <pc:docMk/>
            <pc:sldMk cId="1045042466" sldId="271"/>
            <ac:spMk id="4" creationId="{05E87084-C0B2-6EA8-0E3B-2E18924775D5}"/>
          </ac:spMkLst>
        </pc:spChg>
      </pc:sldChg>
      <pc:sldChg chg="addSp modSp new mod">
        <pc:chgData name="Людмила Шапкина" userId="50b845a3aa1f1479" providerId="LiveId" clId="{7B893FD2-4C52-4474-BEDF-6CC70CD68C33}" dt="2025-08-04T17:40:59.111" v="1197" actId="1076"/>
        <pc:sldMkLst>
          <pc:docMk/>
          <pc:sldMk cId="1882031779" sldId="272"/>
        </pc:sldMkLst>
        <pc:spChg chg="add mod">
          <ac:chgData name="Людмила Шапкина" userId="50b845a3aa1f1479" providerId="LiveId" clId="{7B893FD2-4C52-4474-BEDF-6CC70CD68C33}" dt="2025-08-04T17:36:04.383" v="1156"/>
          <ac:spMkLst>
            <pc:docMk/>
            <pc:sldMk cId="1882031779" sldId="272"/>
            <ac:spMk id="2" creationId="{5791CD21-2CA9-3325-99FB-ADA13B50B738}"/>
          </ac:spMkLst>
        </pc:spChg>
        <pc:spChg chg="add mod">
          <ac:chgData name="Людмила Шапкина" userId="50b845a3aa1f1479" providerId="LiveId" clId="{7B893FD2-4C52-4474-BEDF-6CC70CD68C33}" dt="2025-08-04T17:37:27.126" v="1169" actId="948"/>
          <ac:spMkLst>
            <pc:docMk/>
            <pc:sldMk cId="1882031779" sldId="272"/>
            <ac:spMk id="4" creationId="{92B1C929-ABE5-3C0B-889B-5ED75BA7F805}"/>
          </ac:spMkLst>
        </pc:spChg>
        <pc:picChg chg="add mod modCrop">
          <ac:chgData name="Людмила Шапкина" userId="50b845a3aa1f1479" providerId="LiveId" clId="{7B893FD2-4C52-4474-BEDF-6CC70CD68C33}" dt="2025-08-04T17:40:59.111" v="1197" actId="1076"/>
          <ac:picMkLst>
            <pc:docMk/>
            <pc:sldMk cId="1882031779" sldId="272"/>
            <ac:picMk id="6" creationId="{A0769DD2-EE40-EAAC-BB01-82BCD151D4EE}"/>
          </ac:picMkLst>
        </pc:picChg>
      </pc:sldChg>
      <pc:sldChg chg="addSp modSp new mod">
        <pc:chgData name="Людмила Шапкина" userId="50b845a3aa1f1479" providerId="LiveId" clId="{7B893FD2-4C52-4474-BEDF-6CC70CD68C33}" dt="2025-08-04T17:40:42.955" v="1195" actId="14100"/>
        <pc:sldMkLst>
          <pc:docMk/>
          <pc:sldMk cId="3706665319" sldId="273"/>
        </pc:sldMkLst>
        <pc:spChg chg="add mod">
          <ac:chgData name="Людмила Шапкина" userId="50b845a3aa1f1479" providerId="LiveId" clId="{7B893FD2-4C52-4474-BEDF-6CC70CD68C33}" dt="2025-08-04T17:39:23.552" v="1183"/>
          <ac:spMkLst>
            <pc:docMk/>
            <pc:sldMk cId="3706665319" sldId="273"/>
            <ac:spMk id="2" creationId="{1018CEED-D46E-0185-228D-EA3B622B0954}"/>
          </ac:spMkLst>
        </pc:spChg>
        <pc:picChg chg="add mod modCrop">
          <ac:chgData name="Людмила Шапкина" userId="50b845a3aa1f1479" providerId="LiveId" clId="{7B893FD2-4C52-4474-BEDF-6CC70CD68C33}" dt="2025-08-04T17:40:42.955" v="1195" actId="14100"/>
          <ac:picMkLst>
            <pc:docMk/>
            <pc:sldMk cId="3706665319" sldId="273"/>
            <ac:picMk id="4" creationId="{5CC1C23C-D712-133A-18DB-AF8AF2865014}"/>
          </ac:picMkLst>
        </pc:picChg>
      </pc:sldChg>
      <pc:sldChg chg="addSp modSp new mod">
        <pc:chgData name="Людмила Шапкина" userId="50b845a3aa1f1479" providerId="LiveId" clId="{7B893FD2-4C52-4474-BEDF-6CC70CD68C33}" dt="2025-08-04T17:45:20.461" v="1229" actId="1076"/>
        <pc:sldMkLst>
          <pc:docMk/>
          <pc:sldMk cId="4028024437" sldId="274"/>
        </pc:sldMkLst>
        <pc:spChg chg="add mod">
          <ac:chgData name="Людмила Шапкина" userId="50b845a3aa1f1479" providerId="LiveId" clId="{7B893FD2-4C52-4474-BEDF-6CC70CD68C33}" dt="2025-08-04T17:45:20.461" v="1229" actId="1076"/>
          <ac:spMkLst>
            <pc:docMk/>
            <pc:sldMk cId="4028024437" sldId="274"/>
            <ac:spMk id="2" creationId="{50DB3D36-9EC9-91AB-24FC-A81F50860E83}"/>
          </ac:spMkLst>
        </pc:spChg>
        <pc:picChg chg="add mod modCrop">
          <ac:chgData name="Людмила Шапкина" userId="50b845a3aa1f1479" providerId="LiveId" clId="{7B893FD2-4C52-4474-BEDF-6CC70CD68C33}" dt="2025-08-04T17:45:12.723" v="1227" actId="1076"/>
          <ac:picMkLst>
            <pc:docMk/>
            <pc:sldMk cId="4028024437" sldId="274"/>
            <ac:picMk id="4" creationId="{90E9EEB9-960A-EF80-321D-6AA9BE07FE26}"/>
          </ac:picMkLst>
        </pc:picChg>
      </pc:sldChg>
      <pc:sldChg chg="addSp modSp new mod">
        <pc:chgData name="Людмила Шапкина" userId="50b845a3aa1f1479" providerId="LiveId" clId="{7B893FD2-4C52-4474-BEDF-6CC70CD68C33}" dt="2025-08-04T17:46:51.903" v="1251" actId="948"/>
        <pc:sldMkLst>
          <pc:docMk/>
          <pc:sldMk cId="365190877" sldId="275"/>
        </pc:sldMkLst>
        <pc:spChg chg="add mod">
          <ac:chgData name="Людмила Шапкина" userId="50b845a3aa1f1479" providerId="LiveId" clId="{7B893FD2-4C52-4474-BEDF-6CC70CD68C33}" dt="2025-08-04T17:45:40.243" v="1238" actId="1076"/>
          <ac:spMkLst>
            <pc:docMk/>
            <pc:sldMk cId="365190877" sldId="275"/>
            <ac:spMk id="3" creationId="{C66F6E56-8B93-4A7D-FD22-A8A00633A77F}"/>
          </ac:spMkLst>
        </pc:spChg>
        <pc:spChg chg="add mod">
          <ac:chgData name="Людмила Шапкина" userId="50b845a3aa1f1479" providerId="LiveId" clId="{7B893FD2-4C52-4474-BEDF-6CC70CD68C33}" dt="2025-08-04T17:46:51.903" v="1251" actId="948"/>
          <ac:spMkLst>
            <pc:docMk/>
            <pc:sldMk cId="365190877" sldId="275"/>
            <ac:spMk id="5" creationId="{24AE7193-42E6-5629-A1FF-600B68E2EE84}"/>
          </ac:spMkLst>
        </pc:spChg>
      </pc:sldChg>
      <pc:sldChg chg="addSp modSp new mod">
        <pc:chgData name="Людмила Шапкина" userId="50b845a3aa1f1479" providerId="LiveId" clId="{7B893FD2-4C52-4474-BEDF-6CC70CD68C33}" dt="2025-08-04T17:50:03.108" v="1291" actId="1076"/>
        <pc:sldMkLst>
          <pc:docMk/>
          <pc:sldMk cId="3270360799" sldId="276"/>
        </pc:sldMkLst>
        <pc:spChg chg="add mod">
          <ac:chgData name="Людмила Шапкина" userId="50b845a3aa1f1479" providerId="LiveId" clId="{7B893FD2-4C52-4474-BEDF-6CC70CD68C33}" dt="2025-08-04T17:47:56.573" v="1272" actId="20577"/>
          <ac:spMkLst>
            <pc:docMk/>
            <pc:sldMk cId="3270360799" sldId="276"/>
            <ac:spMk id="2" creationId="{2CB49719-AADE-4C79-A88E-8E990D6FFA64}"/>
          </ac:spMkLst>
        </pc:spChg>
        <pc:spChg chg="add mod">
          <ac:chgData name="Людмила Шапкина" userId="50b845a3aa1f1479" providerId="LiveId" clId="{7B893FD2-4C52-4474-BEDF-6CC70CD68C33}" dt="2025-08-04T17:49:46.591" v="1283" actId="1076"/>
          <ac:spMkLst>
            <pc:docMk/>
            <pc:sldMk cId="3270360799" sldId="276"/>
            <ac:spMk id="4" creationId="{70ECC568-F518-651F-58E4-1316E89A14DC}"/>
          </ac:spMkLst>
        </pc:spChg>
        <pc:spChg chg="add mod">
          <ac:chgData name="Людмила Шапкина" userId="50b845a3aa1f1479" providerId="LiveId" clId="{7B893FD2-4C52-4474-BEDF-6CC70CD68C33}" dt="2025-08-04T17:50:03.108" v="1291" actId="1076"/>
          <ac:spMkLst>
            <pc:docMk/>
            <pc:sldMk cId="3270360799" sldId="276"/>
            <ac:spMk id="6" creationId="{74455C60-13F0-D2E2-3A34-889CC3B1AF75}"/>
          </ac:spMkLst>
        </pc:spChg>
      </pc:sldChg>
      <pc:sldChg chg="addSp delSp modSp new mod">
        <pc:chgData name="Людмила Шапкина" userId="50b845a3aa1f1479" providerId="LiveId" clId="{7B893FD2-4C52-4474-BEDF-6CC70CD68C33}" dt="2025-08-04T17:53:21.875" v="1320" actId="1076"/>
        <pc:sldMkLst>
          <pc:docMk/>
          <pc:sldMk cId="3012473525" sldId="277"/>
        </pc:sldMkLst>
        <pc:spChg chg="add mod">
          <ac:chgData name="Людмила Шапкина" userId="50b845a3aa1f1479" providerId="LiveId" clId="{7B893FD2-4C52-4474-BEDF-6CC70CD68C33}" dt="2025-08-04T17:50:34.266" v="1292"/>
          <ac:spMkLst>
            <pc:docMk/>
            <pc:sldMk cId="3012473525" sldId="277"/>
            <ac:spMk id="2" creationId="{CE3FD77B-C2A4-193F-B4C9-48B29E315909}"/>
          </ac:spMkLst>
        </pc:spChg>
        <pc:spChg chg="add mod">
          <ac:chgData name="Людмила Шапкина" userId="50b845a3aa1f1479" providerId="LiveId" clId="{7B893FD2-4C52-4474-BEDF-6CC70CD68C33}" dt="2025-08-04T17:51:47.917" v="1306" actId="1076"/>
          <ac:spMkLst>
            <pc:docMk/>
            <pc:sldMk cId="3012473525" sldId="277"/>
            <ac:spMk id="4" creationId="{B3FC6B74-1F23-CB0B-6425-B6B851462C7D}"/>
          </ac:spMkLst>
        </pc:spChg>
        <pc:picChg chg="add del">
          <ac:chgData name="Людмила Шапкина" userId="50b845a3aa1f1479" providerId="LiveId" clId="{7B893FD2-4C52-4474-BEDF-6CC70CD68C33}" dt="2025-08-04T17:52:22.293" v="1308" actId="22"/>
          <ac:picMkLst>
            <pc:docMk/>
            <pc:sldMk cId="3012473525" sldId="277"/>
            <ac:picMk id="6" creationId="{BAB95BF1-B062-8BC6-AC66-1CCE91B8F0EB}"/>
          </ac:picMkLst>
        </pc:picChg>
        <pc:picChg chg="add mod modCrop">
          <ac:chgData name="Людмила Шапкина" userId="50b845a3aa1f1479" providerId="LiveId" clId="{7B893FD2-4C52-4474-BEDF-6CC70CD68C33}" dt="2025-08-04T17:53:21.875" v="1320" actId="1076"/>
          <ac:picMkLst>
            <pc:docMk/>
            <pc:sldMk cId="3012473525" sldId="277"/>
            <ac:picMk id="8" creationId="{3E6614A1-70F8-2BAF-D8CD-1C5F458163AB}"/>
          </ac:picMkLst>
        </pc:picChg>
      </pc:sldChg>
      <pc:sldChg chg="addSp delSp modSp new mod">
        <pc:chgData name="Людмила Шапкина" userId="50b845a3aa1f1479" providerId="LiveId" clId="{7B893FD2-4C52-4474-BEDF-6CC70CD68C33}" dt="2025-08-04T17:55:16.272" v="1333" actId="1076"/>
        <pc:sldMkLst>
          <pc:docMk/>
          <pc:sldMk cId="1798776888" sldId="278"/>
        </pc:sldMkLst>
        <pc:spChg chg="add mod">
          <ac:chgData name="Людмила Шапкина" userId="50b845a3aa1f1479" providerId="LiveId" clId="{7B893FD2-4C52-4474-BEDF-6CC70CD68C33}" dt="2025-08-04T17:50:36.476" v="1293"/>
          <ac:spMkLst>
            <pc:docMk/>
            <pc:sldMk cId="1798776888" sldId="278"/>
            <ac:spMk id="2" creationId="{32698573-F913-FDB0-F620-CF97C0466C85}"/>
          </ac:spMkLst>
        </pc:spChg>
        <pc:picChg chg="add del mod modCrop">
          <ac:chgData name="Людмила Шапкина" userId="50b845a3aa1f1479" providerId="LiveId" clId="{7B893FD2-4C52-4474-BEDF-6CC70CD68C33}" dt="2025-08-04T17:53:56.655" v="1323" actId="21"/>
          <ac:picMkLst>
            <pc:docMk/>
            <pc:sldMk cId="1798776888" sldId="278"/>
            <ac:picMk id="4" creationId="{F3E665FC-32AC-D27A-251A-55CA03E87EFC}"/>
          </ac:picMkLst>
        </pc:picChg>
        <pc:picChg chg="add mod modCrop">
          <ac:chgData name="Людмила Шапкина" userId="50b845a3aa1f1479" providerId="LiveId" clId="{7B893FD2-4C52-4474-BEDF-6CC70CD68C33}" dt="2025-08-04T17:55:16.272" v="1333" actId="1076"/>
          <ac:picMkLst>
            <pc:docMk/>
            <pc:sldMk cId="1798776888" sldId="278"/>
            <ac:picMk id="6" creationId="{3D649CA9-6B69-CC58-017D-F3EBCADDC2A0}"/>
          </ac:picMkLst>
        </pc:picChg>
      </pc:sldChg>
      <pc:sldChg chg="addSp modSp new mod">
        <pc:chgData name="Людмила Шапкина" userId="50b845a3aa1f1479" providerId="LiveId" clId="{7B893FD2-4C52-4474-BEDF-6CC70CD68C33}" dt="2025-08-04T17:56:33.212" v="1344" actId="1076"/>
        <pc:sldMkLst>
          <pc:docMk/>
          <pc:sldMk cId="2791509128" sldId="279"/>
        </pc:sldMkLst>
        <pc:spChg chg="add mod">
          <ac:chgData name="Людмила Шапкина" userId="50b845a3aa1f1479" providerId="LiveId" clId="{7B893FD2-4C52-4474-BEDF-6CC70CD68C33}" dt="2025-08-04T17:50:38.270" v="1294"/>
          <ac:spMkLst>
            <pc:docMk/>
            <pc:sldMk cId="2791509128" sldId="279"/>
            <ac:spMk id="2" creationId="{EFADF766-03D9-2873-1E31-E42A4FEBB6F5}"/>
          </ac:spMkLst>
        </pc:spChg>
        <pc:spChg chg="add mod">
          <ac:chgData name="Людмила Шапкина" userId="50b845a3aa1f1479" providerId="LiveId" clId="{7B893FD2-4C52-4474-BEDF-6CC70CD68C33}" dt="2025-08-04T17:56:33.212" v="1344" actId="1076"/>
          <ac:spMkLst>
            <pc:docMk/>
            <pc:sldMk cId="2791509128" sldId="279"/>
            <ac:spMk id="4" creationId="{308A65DF-03D3-5465-D462-06296B8A4F11}"/>
          </ac:spMkLst>
        </pc:spChg>
      </pc:sldChg>
      <pc:sldChg chg="addSp modSp new mod">
        <pc:chgData name="Людмила Шапкина" userId="50b845a3aa1f1479" providerId="LiveId" clId="{7B893FD2-4C52-4474-BEDF-6CC70CD68C33}" dt="2025-08-04T17:59:58.301" v="1368" actId="948"/>
        <pc:sldMkLst>
          <pc:docMk/>
          <pc:sldMk cId="3534521006" sldId="280"/>
        </pc:sldMkLst>
        <pc:spChg chg="add mod">
          <ac:chgData name="Людмила Шапкина" userId="50b845a3aa1f1479" providerId="LiveId" clId="{7B893FD2-4C52-4474-BEDF-6CC70CD68C33}" dt="2025-08-04T17:50:40.689" v="1295"/>
          <ac:spMkLst>
            <pc:docMk/>
            <pc:sldMk cId="3534521006" sldId="280"/>
            <ac:spMk id="2" creationId="{8EFDAC5C-960D-65F3-C199-10B87C2EBB1A}"/>
          </ac:spMkLst>
        </pc:spChg>
        <pc:spChg chg="add mod">
          <ac:chgData name="Людмила Шапкина" userId="50b845a3aa1f1479" providerId="LiveId" clId="{7B893FD2-4C52-4474-BEDF-6CC70CD68C33}" dt="2025-08-04T17:59:58.301" v="1368" actId="948"/>
          <ac:spMkLst>
            <pc:docMk/>
            <pc:sldMk cId="3534521006" sldId="280"/>
            <ac:spMk id="4" creationId="{8764D5AF-4574-80C6-9B64-47576B925587}"/>
          </ac:spMkLst>
        </pc:spChg>
      </pc:sldChg>
      <pc:sldChg chg="addSp modSp new mod">
        <pc:chgData name="Людмила Шапкина" userId="50b845a3aa1f1479" providerId="LiveId" clId="{7B893FD2-4C52-4474-BEDF-6CC70CD68C33}" dt="2025-08-04T17:59:38.150" v="1364" actId="14100"/>
        <pc:sldMkLst>
          <pc:docMk/>
          <pc:sldMk cId="3557288770" sldId="281"/>
        </pc:sldMkLst>
        <pc:spChg chg="add mod">
          <ac:chgData name="Людмила Шапкина" userId="50b845a3aa1f1479" providerId="LiveId" clId="{7B893FD2-4C52-4474-BEDF-6CC70CD68C33}" dt="2025-08-04T17:58:23.291" v="1352"/>
          <ac:spMkLst>
            <pc:docMk/>
            <pc:sldMk cId="3557288770" sldId="281"/>
            <ac:spMk id="2" creationId="{566F5B49-6F37-F5E4-6933-9B438A3B0404}"/>
          </ac:spMkLst>
        </pc:spChg>
        <pc:spChg chg="add mod">
          <ac:chgData name="Людмила Шапкина" userId="50b845a3aa1f1479" providerId="LiveId" clId="{7B893FD2-4C52-4474-BEDF-6CC70CD68C33}" dt="2025-08-04T17:58:44.358" v="1353"/>
          <ac:spMkLst>
            <pc:docMk/>
            <pc:sldMk cId="3557288770" sldId="281"/>
            <ac:spMk id="3" creationId="{0EAEB067-5030-F7A0-EA63-9DD6DFA240F2}"/>
          </ac:spMkLst>
        </pc:spChg>
        <pc:spChg chg="add mod">
          <ac:chgData name="Людмила Шапкина" userId="50b845a3aa1f1479" providerId="LiveId" clId="{7B893FD2-4C52-4474-BEDF-6CC70CD68C33}" dt="2025-08-04T17:59:38.150" v="1364" actId="14100"/>
          <ac:spMkLst>
            <pc:docMk/>
            <pc:sldMk cId="3557288770" sldId="281"/>
            <ac:spMk id="5" creationId="{7E0C5C54-510B-0717-98DD-9E9B3ABD0D80}"/>
          </ac:spMkLst>
        </pc:spChg>
      </pc:sldChg>
      <pc:sldChg chg="new">
        <pc:chgData name="Людмила Шапкина" userId="50b845a3aa1f1479" providerId="LiveId" clId="{7B893FD2-4C52-4474-BEDF-6CC70CD68C33}" dt="2025-08-04T16:55:19.113" v="534" actId="680"/>
        <pc:sldMkLst>
          <pc:docMk/>
          <pc:sldMk cId="1040657602" sldId="282"/>
        </pc:sldMkLst>
      </pc:sldChg>
      <pc:sldChg chg="new">
        <pc:chgData name="Людмила Шапкина" userId="50b845a3aa1f1479" providerId="LiveId" clId="{7B893FD2-4C52-4474-BEDF-6CC70CD68C33}" dt="2025-08-04T16:55:19.351" v="535" actId="680"/>
        <pc:sldMkLst>
          <pc:docMk/>
          <pc:sldMk cId="3080469628" sldId="283"/>
        </pc:sldMkLst>
      </pc:sldChg>
      <pc:sldChg chg="new">
        <pc:chgData name="Людмила Шапкина" userId="50b845a3aa1f1479" providerId="LiveId" clId="{7B893FD2-4C52-4474-BEDF-6CC70CD68C33}" dt="2025-08-04T16:55:19.582" v="536" actId="680"/>
        <pc:sldMkLst>
          <pc:docMk/>
          <pc:sldMk cId="2201418555" sldId="284"/>
        </pc:sldMkLst>
      </pc:sldChg>
      <pc:sldChg chg="new">
        <pc:chgData name="Людмила Шапкина" userId="50b845a3aa1f1479" providerId="LiveId" clId="{7B893FD2-4C52-4474-BEDF-6CC70CD68C33}" dt="2025-08-04T16:55:19.813" v="537" actId="680"/>
        <pc:sldMkLst>
          <pc:docMk/>
          <pc:sldMk cId="469016589" sldId="285"/>
        </pc:sldMkLst>
      </pc:sldChg>
      <pc:sldChg chg="new">
        <pc:chgData name="Людмила Шапкина" userId="50b845a3aa1f1479" providerId="LiveId" clId="{7B893FD2-4C52-4474-BEDF-6CC70CD68C33}" dt="2025-08-04T16:55:20.281" v="538" actId="680"/>
        <pc:sldMkLst>
          <pc:docMk/>
          <pc:sldMk cId="17429525" sldId="286"/>
        </pc:sldMkLst>
      </pc:sldChg>
      <pc:sldChg chg="new">
        <pc:chgData name="Людмила Шапкина" userId="50b845a3aa1f1479" providerId="LiveId" clId="{7B893FD2-4C52-4474-BEDF-6CC70CD68C33}" dt="2025-08-04T16:55:20.533" v="539" actId="680"/>
        <pc:sldMkLst>
          <pc:docMk/>
          <pc:sldMk cId="704088173" sldId="287"/>
        </pc:sldMkLst>
      </pc:sldChg>
      <pc:sldChg chg="new">
        <pc:chgData name="Людмила Шапкина" userId="50b845a3aa1f1479" providerId="LiveId" clId="{7B893FD2-4C52-4474-BEDF-6CC70CD68C33}" dt="2025-08-04T16:55:20.761" v="540" actId="680"/>
        <pc:sldMkLst>
          <pc:docMk/>
          <pc:sldMk cId="4207343696" sldId="288"/>
        </pc:sldMkLst>
      </pc:sldChg>
      <pc:sldChg chg="new">
        <pc:chgData name="Людмила Шапкина" userId="50b845a3aa1f1479" providerId="LiveId" clId="{7B893FD2-4C52-4474-BEDF-6CC70CD68C33}" dt="2025-08-04T16:55:20.998" v="541" actId="680"/>
        <pc:sldMkLst>
          <pc:docMk/>
          <pc:sldMk cId="1582568267" sldId="289"/>
        </pc:sldMkLst>
      </pc:sldChg>
      <pc:sldChg chg="new ord">
        <pc:chgData name="Людмила Шапкина" userId="50b845a3aa1f1479" providerId="LiveId" clId="{7B893FD2-4C52-4474-BEDF-6CC70CD68C33}" dt="2025-08-04T16:55:23.661" v="544"/>
        <pc:sldMkLst>
          <pc:docMk/>
          <pc:sldMk cId="1422648156" sldId="290"/>
        </pc:sldMkLst>
      </pc:sldChg>
      <pc:sldChg chg="addSp modSp new mod">
        <pc:chgData name="Людмила Шапкина" userId="50b845a3aa1f1479" providerId="LiveId" clId="{7B893FD2-4C52-4474-BEDF-6CC70CD68C33}" dt="2025-08-04T17:30:57.223" v="1112" actId="1076"/>
        <pc:sldMkLst>
          <pc:docMk/>
          <pc:sldMk cId="3671019701" sldId="291"/>
        </pc:sldMkLst>
        <pc:spChg chg="add mod">
          <ac:chgData name="Людмила Шапкина" userId="50b845a3aa1f1479" providerId="LiveId" clId="{7B893FD2-4C52-4474-BEDF-6CC70CD68C33}" dt="2025-08-04T17:30:39.283" v="1108"/>
          <ac:spMkLst>
            <pc:docMk/>
            <pc:sldMk cId="3671019701" sldId="291"/>
            <ac:spMk id="2" creationId="{FB158DEF-D002-11A7-A368-DA696D0EE458}"/>
          </ac:spMkLst>
        </pc:spChg>
        <pc:spChg chg="add mod">
          <ac:chgData name="Людмила Шапкина" userId="50b845a3aa1f1479" providerId="LiveId" clId="{7B893FD2-4C52-4474-BEDF-6CC70CD68C33}" dt="2025-08-04T17:30:57.223" v="1112" actId="1076"/>
          <ac:spMkLst>
            <pc:docMk/>
            <pc:sldMk cId="3671019701" sldId="291"/>
            <ac:spMk id="4" creationId="{063BC38D-B6BB-940C-84B3-5170015FC069}"/>
          </ac:spMkLst>
        </pc:spChg>
        <pc:picChg chg="add mod modCrop">
          <ac:chgData name="Людмила Шапкина" userId="50b845a3aa1f1479" providerId="LiveId" clId="{7B893FD2-4C52-4474-BEDF-6CC70CD68C33}" dt="2025-08-04T17:30:43.801" v="1109" actId="1076"/>
          <ac:picMkLst>
            <pc:docMk/>
            <pc:sldMk cId="3671019701" sldId="291"/>
            <ac:picMk id="6" creationId="{A1E01F60-4A4E-3881-1243-B0ED5E084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6A71-2D2B-4D68-9109-3CDB1C427B87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E07FD-9EB5-4ED6-B983-C8FF5399CA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07FD-9EB5-4ED6-B983-C8FF5399CAE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80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23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28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71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5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1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01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37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29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5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62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F2BABA-845C-4AD6-8986-A29CB5D1BDE6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F37195-4EAB-407F-8CA1-6841D9C90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1228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A3A046-27B3-90DA-97D1-EFD28ACB8DA2}"/>
              </a:ext>
            </a:extLst>
          </p:cNvPr>
          <p:cNvSpPr txBox="1"/>
          <p:nvPr/>
        </p:nvSpPr>
        <p:spPr>
          <a:xfrm>
            <a:off x="1066800" y="701040"/>
            <a:ext cx="1047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/>
              <a:t>КУРГАНСКИЙ БАЗОВЫЙ МЕДИЦИНСКИЙ КОЛЛЕДЖ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AF0085C3-D9B7-3135-EDB9-325FE165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980421"/>
            <a:ext cx="4998720" cy="38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5EE373-AE83-7EED-2E0D-E030BFE045C7}"/>
              </a:ext>
            </a:extLst>
          </p:cNvPr>
          <p:cNvSpPr txBox="1"/>
          <p:nvPr/>
        </p:nvSpPr>
        <p:spPr>
          <a:xfrm>
            <a:off x="-71120" y="2174836"/>
            <a:ext cx="8707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ДИАГНОСТИКА И ЛЕЧЕНИЕ ЗАБОЛЕВАНИЙ ОРГАНОВ ДЫХАНИЯ: АБСЦЕСС ЛЁГКИХ, БРОНХОЭКТАТИЧЕСКАЯ БОЛЕЗНЬ, ПНЕВМОСКЛЕРОЗ</a:t>
            </a:r>
          </a:p>
        </p:txBody>
      </p:sp>
    </p:spTree>
    <p:extLst>
      <p:ext uri="{BB962C8B-B14F-4D97-AF65-F5344CB8AC3E}">
        <p14:creationId xmlns:p14="http://schemas.microsoft.com/office/powerpoint/2010/main" xmlns="" val="211721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EDC16C-53FE-CA11-2438-685CA97C6328}"/>
              </a:ext>
            </a:extLst>
          </p:cNvPr>
          <p:cNvSpPr txBox="1"/>
          <p:nvPr/>
        </p:nvSpPr>
        <p:spPr>
          <a:xfrm>
            <a:off x="111760" y="-98306"/>
            <a:ext cx="11805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Лабораторно-инструментальные признаки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CCFB001-349F-069E-49A9-9DBC15B16263}"/>
              </a:ext>
            </a:extLst>
          </p:cNvPr>
          <p:cNvSpPr/>
          <p:nvPr/>
        </p:nvSpPr>
        <p:spPr>
          <a:xfrm>
            <a:off x="111760" y="643408"/>
            <a:ext cx="11958320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-логически: </a:t>
            </a:r>
            <a:r>
              <a:rPr lang="ru-RU" sz="2400" dirty="0"/>
              <a:t>появление полостей распада с уровнем жидкости.</a:t>
            </a:r>
          </a:p>
          <a:p>
            <a:pPr indent="457200"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ОА мокроты: </a:t>
            </a:r>
            <a:r>
              <a:rPr lang="ru-RU" sz="2400" dirty="0"/>
              <a:t>гнойная мокрота с неприятным запахом, при стоянии разделяется на два слоя, при микроскопии - большое количество лейкоцитов, эластические волокна, кристаллы </a:t>
            </a:r>
            <a:r>
              <a:rPr lang="ru-RU" sz="2400" dirty="0" err="1"/>
              <a:t>гематоидина</a:t>
            </a:r>
            <a:r>
              <a:rPr lang="ru-RU" sz="2400" dirty="0"/>
              <a:t>, жирных кислот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="" xmlns:a16="http://schemas.microsoft.com/office/drawing/2014/main" id="{41C6C272-2318-A119-FAA1-47465CB2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830" y="2892101"/>
            <a:ext cx="8546850" cy="38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17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E01F60-4A4E-3881-1243-B0ED5E08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t="24889" r="14250" b="16444"/>
          <a:stretch>
            <a:fillRect/>
          </a:stretch>
        </p:blipFill>
        <p:spPr>
          <a:xfrm>
            <a:off x="59478" y="1356360"/>
            <a:ext cx="12073043" cy="5501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158DEF-D002-11A7-A368-DA696D0EE458}"/>
              </a:ext>
            </a:extLst>
          </p:cNvPr>
          <p:cNvSpPr txBox="1"/>
          <p:nvPr/>
        </p:nvSpPr>
        <p:spPr>
          <a:xfrm>
            <a:off x="2357120" y="-101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Дифференциальная диагностика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3BC38D-B6BB-940C-84B3-5170015FC069}"/>
              </a:ext>
            </a:extLst>
          </p:cNvPr>
          <p:cNvSpPr txBox="1"/>
          <p:nvPr/>
        </p:nvSpPr>
        <p:spPr>
          <a:xfrm>
            <a:off x="0" y="479583"/>
            <a:ext cx="121920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i="0" dirty="0">
                <a:effectLst/>
              </a:rPr>
              <a:t>Дифференциальная диагностика абсцесса лёгкого</a:t>
            </a:r>
            <a:r>
              <a:rPr lang="ru-RU" b="0" i="0" dirty="0">
                <a:effectLst/>
              </a:rPr>
              <a:t> необходима для исключения других заболеваний, которые могут проявляться схожими симптомами и изменениями на </a:t>
            </a:r>
            <a:r>
              <a:rPr lang="ru-RU" b="0" i="0" dirty="0" err="1">
                <a:effectLst/>
              </a:rPr>
              <a:t>визуализационных</a:t>
            </a:r>
            <a:r>
              <a:rPr lang="ru-RU" b="0" i="0" dirty="0">
                <a:effectLst/>
              </a:rPr>
              <a:t> исследованиях.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01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631315-0956-8231-6398-8379F9B3CD03}"/>
              </a:ext>
            </a:extLst>
          </p:cNvPr>
          <p:cNvSpPr txBox="1"/>
          <p:nvPr/>
        </p:nvSpPr>
        <p:spPr>
          <a:xfrm>
            <a:off x="4302760" y="629920"/>
            <a:ext cx="358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Осложнение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8E7990-CC42-8536-07ED-F04F00DCF560}"/>
              </a:ext>
            </a:extLst>
          </p:cNvPr>
          <p:cNvSpPr txBox="1"/>
          <p:nvPr/>
        </p:nvSpPr>
        <p:spPr>
          <a:xfrm>
            <a:off x="426720" y="1276251"/>
            <a:ext cx="10993120" cy="1570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Прорыв абсцесса в плевру – эмпиема плевры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Сепсис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ИТШ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(инфекционно-токсический шок)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Легочное кровотечение.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B1163D-7E7C-59C5-4C43-C763173327C7}"/>
              </a:ext>
            </a:extLst>
          </p:cNvPr>
          <p:cNvSpPr txBox="1"/>
          <p:nvPr/>
        </p:nvSpPr>
        <p:spPr>
          <a:xfrm>
            <a:off x="4069080" y="2782669"/>
            <a:ext cx="468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Исход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E93FD3-4EB7-88CF-3BD3-FEF2AE5F038D}"/>
              </a:ext>
            </a:extLst>
          </p:cNvPr>
          <p:cNvSpPr txBox="1"/>
          <p:nvPr/>
        </p:nvSpPr>
        <p:spPr>
          <a:xfrm>
            <a:off x="256540" y="3493525"/>
            <a:ext cx="11854180" cy="337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5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благоприятном течении полость очищается, на ее месте формируется рубец (участок пневмосклероза).</a:t>
            </a:r>
          </a:p>
          <a:p>
            <a:pPr indent="457200">
              <a:lnSpc>
                <a:spcPts val="2500"/>
              </a:lnSpc>
            </a:pPr>
            <a:r>
              <a:rPr lang="ru-RU" b="1" dirty="0"/>
              <a:t>Полное выздоровление</a:t>
            </a:r>
            <a:r>
              <a:rPr lang="ru-RU" dirty="0"/>
              <a:t> (25–40%) с ликвидацией полости в лёгком.</a:t>
            </a:r>
          </a:p>
          <a:p>
            <a:pPr indent="457200">
              <a:lnSpc>
                <a:spcPts val="2500"/>
              </a:lnSpc>
            </a:pPr>
            <a:r>
              <a:rPr lang="ru-RU" b="1" dirty="0"/>
              <a:t>Клиническое выздоровление</a:t>
            </a:r>
            <a:r>
              <a:rPr lang="ru-RU" dirty="0"/>
              <a:t> (35–50%) с сохранением сухой остаточной полости на месте перенесённого абсцесса.</a:t>
            </a:r>
          </a:p>
          <a:p>
            <a:pPr indent="457200">
              <a:lnSpc>
                <a:spcPts val="2500"/>
              </a:lnSpc>
            </a:pPr>
            <a:r>
              <a:rPr lang="ru-RU" b="1" dirty="0"/>
              <a:t>Формирование хронического абсцесса</a:t>
            </a:r>
            <a:r>
              <a:rPr lang="ru-RU" dirty="0"/>
              <a:t> (15–20%).</a:t>
            </a:r>
          </a:p>
          <a:p>
            <a:pPr indent="457200">
              <a:lnSpc>
                <a:spcPts val="2500"/>
              </a:lnSpc>
            </a:pPr>
            <a:r>
              <a:rPr lang="ru-RU" b="1" dirty="0"/>
              <a:t>Летальный исход</a:t>
            </a:r>
            <a:r>
              <a:rPr lang="ru-RU" dirty="0"/>
              <a:t> (5–10%).</a:t>
            </a:r>
          </a:p>
          <a:p>
            <a:pPr indent="457200">
              <a:lnSpc>
                <a:spcPts val="2500"/>
              </a:lnSpc>
            </a:pPr>
            <a:r>
              <a:rPr lang="ru-RU" b="1" dirty="0"/>
              <a:t>Благоприятный исход</a:t>
            </a:r>
            <a:r>
              <a:rPr lang="ru-RU" dirty="0"/>
              <a:t> может наступить в течение 1–3 месяцев: образуется тонкостенная киста в лёгком или очаговый пневмосклероз.</a:t>
            </a:r>
          </a:p>
          <a:p>
            <a:pPr indent="457200">
              <a:lnSpc>
                <a:spcPts val="2500"/>
              </a:lnSpc>
            </a:pPr>
            <a:r>
              <a:rPr lang="ru-RU" dirty="0"/>
              <a:t> </a:t>
            </a:r>
            <a:r>
              <a:rPr lang="ru-RU" b="1" dirty="0"/>
              <a:t>Неблагоприятный исход</a:t>
            </a:r>
            <a:r>
              <a:rPr lang="ru-RU" dirty="0"/>
              <a:t> — абсцесс становится хроническим. </a:t>
            </a:r>
          </a:p>
          <a:p>
            <a:pPr indent="457200">
              <a:lnSpc>
                <a:spcPts val="2500"/>
              </a:lnSpc>
              <a:spcAft>
                <a:spcPts val="800"/>
              </a:spcAft>
            </a:pP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12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17AF10-91A9-8729-4B0B-A1D1076FB009}"/>
              </a:ext>
            </a:extLst>
          </p:cNvPr>
          <p:cNvSpPr txBox="1"/>
          <p:nvPr/>
        </p:nvSpPr>
        <p:spPr>
          <a:xfrm>
            <a:off x="111760" y="-98306"/>
            <a:ext cx="11805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Методы лабораторного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D4563B-00EE-CD09-4315-081445F63C22}"/>
              </a:ext>
            </a:extLst>
          </p:cNvPr>
          <p:cNvSpPr txBox="1"/>
          <p:nvPr/>
        </p:nvSpPr>
        <p:spPr>
          <a:xfrm>
            <a:off x="223520" y="591463"/>
            <a:ext cx="11968480" cy="668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b="1" i="0" dirty="0">
                <a:solidFill>
                  <a:srgbClr val="202124"/>
                </a:solidFill>
                <a:effectLst/>
              </a:rPr>
              <a:t>Перечень основных диагностических мероприятий: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ОАК для определения общей воспалительной реакции со стороны гемограммы;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ОАМ для установления интоксикационного нефрита;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определение группы крови по системе АВ0 с целью возможной гемотрансфузии;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определение резус фактора крови;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кровь на электролиты – для коррекции нарушение электролитного обмена;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обзорная рентгенография органов грудной клетки – с целью диагностики легочной деструкции;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микробиологическое исследование мокроты (или мазок из зева) и определение чувствительности к антибиотикам – для верификации вида возбудителя и его чувствительности к антибактериальным препаратам.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9298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2229BA-2E08-2547-412E-D4180CA67A95}"/>
              </a:ext>
            </a:extLst>
          </p:cNvPr>
          <p:cNvSpPr txBox="1"/>
          <p:nvPr/>
        </p:nvSpPr>
        <p:spPr>
          <a:xfrm>
            <a:off x="111760" y="-98306"/>
            <a:ext cx="11805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Методы инструментального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D9ECB7-85F5-B3F4-93F1-FFD868D6672A}"/>
              </a:ext>
            </a:extLst>
          </p:cNvPr>
          <p:cNvSpPr txBox="1"/>
          <p:nvPr/>
        </p:nvSpPr>
        <p:spPr>
          <a:xfrm>
            <a:off x="111760" y="811729"/>
            <a:ext cx="12192000" cy="604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i="0" dirty="0">
                <a:solidFill>
                  <a:srgbClr val="202124"/>
                </a:solidFill>
                <a:effectLst/>
              </a:rPr>
              <a:t>Перечень дополнительных диагностических мероприятий: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ЭКГ для исключения сердечной патологии;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анализ крови на ВИЧ методом ИФА – для исключения инфицированности вирусом;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микрореакция на сифилис – для исключения заболевания;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определение </a:t>
            </a:r>
            <a:r>
              <a:rPr lang="ru-RU" sz="2000" b="0" i="0" dirty="0" err="1">
                <a:solidFill>
                  <a:srgbClr val="202124"/>
                </a:solidFill>
                <a:effectLst/>
              </a:rPr>
              <a:t>HBsAg</a:t>
            </a:r>
            <a:r>
              <a:rPr lang="ru-RU" sz="2000" b="0" i="0" dirty="0">
                <a:solidFill>
                  <a:srgbClr val="202124"/>
                </a:solidFill>
                <a:effectLst/>
              </a:rPr>
              <a:t> в сыворотке крови методом ИФА – для исключения вирусного гепатита;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определение суммарных антител к вирусу гепатита С (HCV) в сыворотке крови методом ИФА – для исключения вирусного гепатита;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</a:t>
            </a:r>
            <a:r>
              <a:rPr lang="ru-RU" sz="2000" b="0" i="0" dirty="0" err="1">
                <a:solidFill>
                  <a:srgbClr val="202124"/>
                </a:solidFill>
                <a:effectLst/>
              </a:rPr>
              <a:t>коагулология</a:t>
            </a:r>
            <a:r>
              <a:rPr lang="ru-RU" sz="2000" b="0" i="0" dirty="0">
                <a:solidFill>
                  <a:srgbClr val="202124"/>
                </a:solidFill>
                <a:effectLst/>
              </a:rPr>
              <a:t> (ПТИ, фибриноген, время свертываемости, МНО)  – для диагностики синдрома </a:t>
            </a:r>
            <a:r>
              <a:rPr lang="ru-RU" sz="2000" b="0" i="0" dirty="0" err="1">
                <a:solidFill>
                  <a:srgbClr val="202124"/>
                </a:solidFill>
                <a:effectLst/>
              </a:rPr>
              <a:t>диссиминированого</a:t>
            </a:r>
            <a:r>
              <a:rPr lang="ru-RU" sz="2000" b="0" i="0" dirty="0">
                <a:solidFill>
                  <a:srgbClr val="202124"/>
                </a:solidFill>
                <a:effectLst/>
              </a:rPr>
              <a:t> внутрисосудистого свертывания крови;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КТ органов грудной клетки – подтверждение наличия полости деструкции легкого, распространённости процесса, связь с окружающими органами и внешней средой, ограниченность (УД1, А);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ФБС – определение степени </a:t>
            </a:r>
            <a:r>
              <a:rPr lang="ru-RU" sz="2000" b="0" i="0" dirty="0" err="1">
                <a:solidFill>
                  <a:srgbClr val="202124"/>
                </a:solidFill>
                <a:effectLst/>
              </a:rPr>
              <a:t>эндобронхита</a:t>
            </a:r>
            <a:r>
              <a:rPr lang="ru-RU" sz="2000" b="0" i="0" dirty="0">
                <a:solidFill>
                  <a:srgbClr val="202124"/>
                </a:solidFill>
                <a:effectLst/>
              </a:rPr>
              <a:t>;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5092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E52539-DA3C-2DA3-18B6-424A303C4D11}"/>
              </a:ext>
            </a:extLst>
          </p:cNvPr>
          <p:cNvSpPr txBox="1"/>
          <p:nvPr/>
        </p:nvSpPr>
        <p:spPr>
          <a:xfrm>
            <a:off x="127000" y="683965"/>
            <a:ext cx="11938000" cy="604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УЗИ органов брюшной полости с целью выявления интоксикационного поражения печени и селезенки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диагностическая торакоскопия – в случаях коллапса/ателектаза легкого с нарастанием дыхательной недостаточности, а также для дренирования плевральной полости, введения </a:t>
            </a:r>
            <a:r>
              <a:rPr lang="ru-RU" sz="2000" b="0" i="0" dirty="0" err="1">
                <a:solidFill>
                  <a:srgbClr val="202124"/>
                </a:solidFill>
                <a:effectLst/>
              </a:rPr>
              <a:t>антиабактериальных</a:t>
            </a:r>
            <a:r>
              <a:rPr lang="ru-RU" sz="2000" b="0" i="0" dirty="0">
                <a:solidFill>
                  <a:srgbClr val="202124"/>
                </a:solidFill>
                <a:effectLst/>
              </a:rPr>
              <a:t> препаратов, закрытия свища.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спирография – для оценки функции внешнего дыхания;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МРТ органов брюшной полости – при наличии свища между плевральной и брюшной полостью/полым органом брюшной полости, а также при подозрении на перитонит;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микробиологическое исследование экссудата </a:t>
            </a:r>
            <a:r>
              <a:rPr lang="ru-RU" sz="2000" b="0" i="0" dirty="0" err="1">
                <a:solidFill>
                  <a:srgbClr val="202124"/>
                </a:solidFill>
                <a:effectLst/>
              </a:rPr>
              <a:t>экссудата</a:t>
            </a:r>
            <a:r>
              <a:rPr lang="ru-RU" sz="2000" b="0" i="0" dirty="0">
                <a:solidFill>
                  <a:srgbClr val="202124"/>
                </a:solidFill>
                <a:effectLst/>
              </a:rPr>
              <a:t> из плеврального дренажа и определение чувствительности микрофлоры к антибиотикам;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УЗИ плевральной полости – с целью диагностики плеврита;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·     пункция плевральной полости – с целью эвакуации содержимого, оценки его состава, визуальной характеристики, цитологического и бактериологического исследования. 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E87084-C0B2-6EA8-0E3B-2E18924775D5}"/>
              </a:ext>
            </a:extLst>
          </p:cNvPr>
          <p:cNvSpPr txBox="1"/>
          <p:nvPr/>
        </p:nvSpPr>
        <p:spPr>
          <a:xfrm>
            <a:off x="111760" y="-98306"/>
            <a:ext cx="11805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Методы инструментального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4504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DF521E-8AC6-158A-D654-DBB31E3CD4F4}"/>
              </a:ext>
            </a:extLst>
          </p:cNvPr>
          <p:cNvSpPr txBox="1"/>
          <p:nvPr/>
        </p:nvSpPr>
        <p:spPr>
          <a:xfrm>
            <a:off x="2727960" y="-135989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лечения(амбулатория)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8987C7-DD32-5F77-FF40-CC5E006868FD}"/>
              </a:ext>
            </a:extLst>
          </p:cNvPr>
          <p:cNvSpPr txBox="1"/>
          <p:nvPr/>
        </p:nvSpPr>
        <p:spPr>
          <a:xfrm>
            <a:off x="325120" y="834519"/>
            <a:ext cx="1171448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i="0" dirty="0">
                <a:solidFill>
                  <a:srgbClr val="202124"/>
                </a:solidFill>
                <a:effectLst/>
              </a:rPr>
              <a:t>Тактика лечения:</a:t>
            </a:r>
            <a:r>
              <a:rPr lang="ru-RU" sz="2000" b="0" i="0" dirty="0">
                <a:solidFill>
                  <a:srgbClr val="202124"/>
                </a:solidFill>
                <a:effectLst/>
              </a:rPr>
              <a:t> Тактика лечение при неосложненном течение абсцесса легкого в зависимости от вида возбудителя должно включать в себя комплексное специфическое медикаментозное лечение. При бактериальных абсцессах применяется назначение антибиотиков, в зависимости от вида возбудителя. При динамическом наблюдение и контрольном обследовании если отсутствует положительная динамика и эффект лечения, то дальнейшая тактика должна быть определена в пользу оперативного лечения.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76BA47B-4671-FB63-1926-1F2468730CAD}"/>
              </a:ext>
            </a:extLst>
          </p:cNvPr>
          <p:cNvSpPr txBox="1"/>
          <p:nvPr/>
        </p:nvSpPr>
        <p:spPr>
          <a:xfrm>
            <a:off x="416560" y="3806597"/>
            <a:ext cx="11216640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i="0" dirty="0">
                <a:solidFill>
                  <a:srgbClr val="202124"/>
                </a:solidFill>
                <a:effectLst/>
              </a:rPr>
              <a:t>Немедикаментозное лечение: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0" dirty="0">
                <a:solidFill>
                  <a:srgbClr val="202124"/>
                </a:solidFill>
                <a:effectLst/>
              </a:rPr>
              <a:t>Режим: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•    </a:t>
            </a:r>
            <a:r>
              <a:rPr lang="ru-RU" sz="2000" dirty="0">
                <a:solidFill>
                  <a:srgbClr val="202124"/>
                </a:solidFill>
              </a:rPr>
              <a:t>Постельный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0" dirty="0">
                <a:solidFill>
                  <a:srgbClr val="202124"/>
                </a:solidFill>
                <a:effectLst/>
              </a:rPr>
              <a:t>Диета: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202124"/>
                </a:solidFill>
                <a:effectLst/>
              </a:rPr>
              <a:t>•   стол № 15.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4369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91CD21-2CA9-3325-99FB-ADA13B50B738}"/>
              </a:ext>
            </a:extLst>
          </p:cNvPr>
          <p:cNvSpPr txBox="1"/>
          <p:nvPr/>
        </p:nvSpPr>
        <p:spPr>
          <a:xfrm>
            <a:off x="2727960" y="-135989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лечения(амбулатория)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B1C929-ABE5-3C0B-889B-5ED75BA7F805}"/>
              </a:ext>
            </a:extLst>
          </p:cNvPr>
          <p:cNvSpPr txBox="1"/>
          <p:nvPr/>
        </p:nvSpPr>
        <p:spPr>
          <a:xfrm>
            <a:off x="106680" y="660738"/>
            <a:ext cx="11978640" cy="1355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500"/>
              </a:lnSpc>
            </a:pPr>
            <a:r>
              <a:rPr lang="ru-RU" b="1" i="0" dirty="0">
                <a:solidFill>
                  <a:srgbClr val="202124"/>
                </a:solidFill>
                <a:effectLst/>
              </a:rPr>
              <a:t>Медикаментозное лечение </a:t>
            </a:r>
            <a:r>
              <a:rPr lang="ru-RU" b="0" i="0" dirty="0">
                <a:solidFill>
                  <a:srgbClr val="202124"/>
                </a:solidFill>
                <a:effectLst/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Начинают с внутривенного лечения цефалоспоринов 2 и 3 поколения. В дальнейшем после получения результатов бактериологического исследования мокроты и определения чувствительности к антибиотикам проводят коррекцию антибактериальной терапии с учетом </a:t>
            </a:r>
            <a:r>
              <a:rPr lang="ru-RU" b="0" i="0" dirty="0" err="1">
                <a:solidFill>
                  <a:srgbClr val="202124"/>
                </a:solidFill>
                <a:effectLst/>
              </a:rPr>
              <a:t>бактериограммы</a:t>
            </a:r>
            <a:r>
              <a:rPr lang="ru-RU" b="0" i="0" dirty="0">
                <a:solidFill>
                  <a:srgbClr val="202124"/>
                </a:solidFill>
                <a:effectLst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769DD2-EE40-EAAC-BB01-82BCD151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3" t="9635" r="20261" b="35160"/>
          <a:stretch>
            <a:fillRect/>
          </a:stretch>
        </p:blipFill>
        <p:spPr>
          <a:xfrm>
            <a:off x="944880" y="2016237"/>
            <a:ext cx="10302240" cy="48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03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18CEED-D46E-0185-228D-EA3B622B0954}"/>
              </a:ext>
            </a:extLst>
          </p:cNvPr>
          <p:cNvSpPr txBox="1"/>
          <p:nvPr/>
        </p:nvSpPr>
        <p:spPr>
          <a:xfrm>
            <a:off x="2727960" y="-135989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лечения(амбулатория)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CC1C23C-D712-133A-18DB-AF8AF2865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2" t="10815" r="18835" b="25037"/>
          <a:stretch>
            <a:fillRect/>
          </a:stretch>
        </p:blipFill>
        <p:spPr>
          <a:xfrm>
            <a:off x="401320" y="690880"/>
            <a:ext cx="11593616" cy="61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666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DB3D36-9EC9-91AB-24FC-A81F50860E83}"/>
              </a:ext>
            </a:extLst>
          </p:cNvPr>
          <p:cNvSpPr txBox="1"/>
          <p:nvPr/>
        </p:nvSpPr>
        <p:spPr>
          <a:xfrm>
            <a:off x="0" y="2034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Тактика ведения пациентов, показания к оказанию специализированной медицинской помощи в стационарных условиях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E9EEB9-960A-EF80-321D-6AA9BE07F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3" t="25245" r="40226" b="34756"/>
          <a:stretch>
            <a:fillRect/>
          </a:stretch>
        </p:blipFill>
        <p:spPr>
          <a:xfrm>
            <a:off x="209156" y="1083541"/>
            <a:ext cx="11982844" cy="57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02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0FE25F-295D-AD02-98EA-7B825904B71C}"/>
              </a:ext>
            </a:extLst>
          </p:cNvPr>
          <p:cNvSpPr txBox="1"/>
          <p:nvPr/>
        </p:nvSpPr>
        <p:spPr>
          <a:xfrm>
            <a:off x="71120" y="1133475"/>
            <a:ext cx="12120880" cy="429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ctr">
              <a:lnSpc>
                <a:spcPct val="150000"/>
              </a:lnSpc>
              <a:buClr>
                <a:schemeClr val="accent1">
                  <a:lumMod val="90000"/>
                  <a:lumOff val="10000"/>
                </a:schemeClr>
              </a:buClr>
            </a:pPr>
            <a:r>
              <a:rPr lang="ru-RU" sz="2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План:</a:t>
            </a:r>
          </a:p>
          <a:p>
            <a:pPr marL="285750" indent="457200">
              <a:lnSpc>
                <a:spcPct val="150000"/>
              </a:lnSpc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Абсцесс лёгких, бронхоэктатическая болезнь, пневмосклероз - определение, этиология, патогенез, классификация, клиническая картина заболеваний, дифференциальная диагностика, осложнения, исходы. </a:t>
            </a:r>
          </a:p>
          <a:p>
            <a:pPr marL="285750" indent="457200">
              <a:lnSpc>
                <a:spcPct val="150000"/>
              </a:lnSpc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Методы лабораторного, инструментального исследования.</a:t>
            </a:r>
          </a:p>
          <a:p>
            <a:pPr marL="285750" indent="457200">
              <a:lnSpc>
                <a:spcPct val="150000"/>
              </a:lnSpc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 Принципы немедикаментозного и медикаментозного лечения.</a:t>
            </a:r>
          </a:p>
          <a:p>
            <a:pPr marL="285750" indent="457200">
              <a:lnSpc>
                <a:spcPct val="150000"/>
              </a:lnSpc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Оценка эффективности и безопасности проводимого лечения. </a:t>
            </a:r>
          </a:p>
          <a:p>
            <a:pPr marL="285750" indent="457200">
              <a:lnSpc>
                <a:spcPct val="150000"/>
              </a:lnSpc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Тактика ведения пациентов, показания к оказанию специализированной медицинской помощи в стационарных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178089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6F6E56-8B93-4A7D-FD22-A8A00633A77F}"/>
              </a:ext>
            </a:extLst>
          </p:cNvPr>
          <p:cNvSpPr txBox="1"/>
          <p:nvPr/>
        </p:nvSpPr>
        <p:spPr>
          <a:xfrm>
            <a:off x="843280" y="-84405"/>
            <a:ext cx="1087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Оценка эффективности и безопасности проводимого лечения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AE7193-42E6-5629-A1FF-600B68E2EE84}"/>
              </a:ext>
            </a:extLst>
          </p:cNvPr>
          <p:cNvSpPr txBox="1"/>
          <p:nvPr/>
        </p:nvSpPr>
        <p:spPr>
          <a:xfrm>
            <a:off x="162560" y="1284238"/>
            <a:ext cx="11551920" cy="45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5100"/>
              </a:lnSpc>
            </a:pPr>
            <a:r>
              <a:rPr lang="ru-RU" sz="2400" b="1" i="0" dirty="0">
                <a:solidFill>
                  <a:srgbClr val="202124"/>
                </a:solidFill>
                <a:effectLst/>
              </a:rPr>
              <a:t>Индикаторы эффективности лечения: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устранение очага поражения легкого (абсцесса) с нормализацией самочувствия и лабораторных показателей;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регресс симптомов болезни;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нормализация </a:t>
            </a:r>
            <a:r>
              <a:rPr lang="ru-RU" sz="2400" b="0" i="0" dirty="0" err="1">
                <a:solidFill>
                  <a:srgbClr val="202124"/>
                </a:solidFill>
                <a:effectLst/>
              </a:rPr>
              <a:t>физикальных</a:t>
            </a:r>
            <a:r>
              <a:rPr lang="ru-RU" sz="2400" b="0" i="0" dirty="0">
                <a:solidFill>
                  <a:srgbClr val="202124"/>
                </a:solidFill>
                <a:effectLst/>
              </a:rPr>
              <a:t> показателей организма;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достижение удовлетворительных характеристик по данным инструментальных методов исследования (легкого).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519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B49719-AADE-4C79-A88E-8E990D6FFA64}"/>
              </a:ext>
            </a:extLst>
          </p:cNvPr>
          <p:cNvSpPr txBox="1"/>
          <p:nvPr/>
        </p:nvSpPr>
        <p:spPr>
          <a:xfrm>
            <a:off x="2727960" y="-135989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лечения(стационар)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ECC568-F518-651F-58E4-1316E89A14DC}"/>
              </a:ext>
            </a:extLst>
          </p:cNvPr>
          <p:cNvSpPr txBox="1"/>
          <p:nvPr/>
        </p:nvSpPr>
        <p:spPr>
          <a:xfrm>
            <a:off x="142240" y="604024"/>
            <a:ext cx="12049760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i="0" dirty="0">
                <a:solidFill>
                  <a:srgbClr val="202124"/>
                </a:solidFill>
                <a:effectLst/>
              </a:rPr>
              <a:t>Тактика лечения:</a:t>
            </a:r>
            <a:r>
              <a:rPr lang="ru-RU" b="0" i="0" dirty="0">
                <a:solidFill>
                  <a:srgbClr val="202124"/>
                </a:solidFill>
                <a:effectLst/>
              </a:rPr>
              <a:t> Тактика лечения в каждом случае определяется тяжестью течения заболевания и наличием осложнений. Возможно как консервативное, так и хирургическое лечение. Антибактериальная терапия назначается сразу после поступления больного в стационар. После выявления возбудителя заболевания и определения его чувствительности к противомикробным средствам проводят коррекцию антибиотической терапии. Антибиотики можно вводить и непосредственно в полость абсцесса легкого. Так, если абсцесс расположен на периферии легких и имеет большой размер, прибегают к пункции через переднюю грудную стенку. Дополнительно, проводится стимуляции иммунной системы, и переливание компонентов крови. Также применяют по показаниям антистафилококковый и/или γ-глобулин. Если консервативная терапия малоэффективна и не препятствует развитию осложнений, проводят хирургическое лечение в виде резекции части легкого.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455C60-13F0-D2E2-3A34-889CC3B1AF75}"/>
              </a:ext>
            </a:extLst>
          </p:cNvPr>
          <p:cNvSpPr txBox="1"/>
          <p:nvPr/>
        </p:nvSpPr>
        <p:spPr>
          <a:xfrm>
            <a:off x="213360" y="4315637"/>
            <a:ext cx="1176528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i="0" dirty="0">
                <a:solidFill>
                  <a:srgbClr val="202124"/>
                </a:solidFill>
                <a:effectLst/>
              </a:rPr>
              <a:t>Немедикаментозное лечение:</a:t>
            </a:r>
            <a:r>
              <a:rPr lang="ru-RU" dirty="0"/>
              <a:t/>
            </a:r>
            <a:br>
              <a:rPr lang="ru-RU" dirty="0"/>
            </a:br>
            <a:r>
              <a:rPr lang="ru-RU" b="1" i="0" dirty="0">
                <a:solidFill>
                  <a:srgbClr val="202124"/>
                </a:solidFill>
                <a:effectLst/>
              </a:rPr>
              <a:t>Режим: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·     в первые сутки после операции – строгий постельный режим;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·     на 2-3-е  сутки после операции – режим II;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·     далее – при гладком течении послеоперационного периода – свободный режим.</a:t>
            </a:r>
            <a:r>
              <a:rPr lang="ru-RU" dirty="0"/>
              <a:t/>
            </a:r>
            <a:br>
              <a:rPr lang="ru-RU" dirty="0"/>
            </a:br>
            <a:r>
              <a:rPr lang="ru-RU" b="1" i="0" dirty="0">
                <a:solidFill>
                  <a:srgbClr val="202124"/>
                </a:solidFill>
                <a:effectLst/>
              </a:rPr>
              <a:t>Диета:</a:t>
            </a:r>
            <a:r>
              <a:rPr lang="ru-RU" b="0" i="0" dirty="0">
                <a:solidFill>
                  <a:srgbClr val="202124"/>
                </a:solidFill>
                <a:effectLst/>
              </a:rPr>
              <a:t> стол №15.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0360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3FD77B-C2A4-193F-B4C9-48B29E315909}"/>
              </a:ext>
            </a:extLst>
          </p:cNvPr>
          <p:cNvSpPr txBox="1"/>
          <p:nvPr/>
        </p:nvSpPr>
        <p:spPr>
          <a:xfrm>
            <a:off x="2727960" y="-135989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лечения(стационар)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FC6B74-1F23-CB0B-6425-B6B851462C7D}"/>
              </a:ext>
            </a:extLst>
          </p:cNvPr>
          <p:cNvSpPr txBox="1"/>
          <p:nvPr/>
        </p:nvSpPr>
        <p:spPr>
          <a:xfrm>
            <a:off x="121920" y="670898"/>
            <a:ext cx="1194816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i="0" dirty="0">
                <a:solidFill>
                  <a:srgbClr val="202124"/>
                </a:solidFill>
                <a:effectLst/>
              </a:rPr>
              <a:t>Медикаментозное лечение:</a:t>
            </a:r>
            <a:r>
              <a:rPr lang="ru-RU" b="0" i="0" dirty="0">
                <a:solidFill>
                  <a:srgbClr val="202124"/>
                </a:solidFill>
                <a:effectLst/>
              </a:rPr>
              <a:t> При абсцессе легкого назначают антибактериальную терапию до получения результатов бактериологического исследования эмпирически, не имея результатов чувствительности микрофлоры к антибиотикам.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Назначают антибиотики </a:t>
            </a:r>
            <a:r>
              <a:rPr lang="ru-RU" b="0" i="0" dirty="0" err="1">
                <a:solidFill>
                  <a:srgbClr val="202124"/>
                </a:solidFill>
                <a:effectLst/>
              </a:rPr>
              <a:t>цефалоспоринового</a:t>
            </a:r>
            <a:r>
              <a:rPr lang="ru-RU" b="0" i="0" dirty="0">
                <a:solidFill>
                  <a:srgbClr val="202124"/>
                </a:solidFill>
                <a:effectLst/>
              </a:rPr>
              <a:t> ряда (</a:t>
            </a:r>
            <a:r>
              <a:rPr lang="ru-RU" b="0" i="0" dirty="0" err="1">
                <a:solidFill>
                  <a:srgbClr val="202124"/>
                </a:solidFill>
                <a:effectLst/>
              </a:rPr>
              <a:t>клиндомицин</a:t>
            </a:r>
            <a:r>
              <a:rPr lang="ru-RU" b="0" i="0" dirty="0">
                <a:solidFill>
                  <a:srgbClr val="202124"/>
                </a:solidFill>
                <a:effectLst/>
              </a:rPr>
              <a:t> 600 мг внутри вено каждые 6-8 часов).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E6614A1-70F8-2BAF-D8CD-1C5F45816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0" t="9784" r="18001" b="34736"/>
          <a:stretch>
            <a:fillRect/>
          </a:stretch>
        </p:blipFill>
        <p:spPr>
          <a:xfrm>
            <a:off x="934720" y="2382264"/>
            <a:ext cx="9733280" cy="44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47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698573-F913-FDB0-F620-CF97C0466C85}"/>
              </a:ext>
            </a:extLst>
          </p:cNvPr>
          <p:cNvSpPr txBox="1"/>
          <p:nvPr/>
        </p:nvSpPr>
        <p:spPr>
          <a:xfrm>
            <a:off x="2727960" y="-135989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лечения(стационар)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649CA9-6B69-CC58-017D-F3EBCADD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17" t="9185" r="17666" b="13629"/>
          <a:stretch>
            <a:fillRect/>
          </a:stretch>
        </p:blipFill>
        <p:spPr>
          <a:xfrm>
            <a:off x="934720" y="558799"/>
            <a:ext cx="9814560" cy="61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77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ADF766-03D9-2873-1E31-E42A4FEBB6F5}"/>
              </a:ext>
            </a:extLst>
          </p:cNvPr>
          <p:cNvSpPr txBox="1"/>
          <p:nvPr/>
        </p:nvSpPr>
        <p:spPr>
          <a:xfrm>
            <a:off x="2727960" y="-135989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лечения(стационар)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8A65DF-03D3-5465-D462-06296B8A4F11}"/>
              </a:ext>
            </a:extLst>
          </p:cNvPr>
          <p:cNvSpPr txBox="1"/>
          <p:nvPr/>
        </p:nvSpPr>
        <p:spPr>
          <a:xfrm>
            <a:off x="325120" y="826889"/>
            <a:ext cx="11135360" cy="5626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200" b="1" i="0" dirty="0">
                <a:solidFill>
                  <a:srgbClr val="202124"/>
                </a:solidFill>
                <a:effectLst/>
              </a:rPr>
              <a:t>Перечень дополнительных лекарственных средств: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При интоксикационном синдроме: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•      раствор натрия хлора;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•      натрия хлорида раствор сложный [калия хлорид + кальция хлорид + натрия хлорид];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•      5% глюкоза;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•      натрия ацетат + натрия хлорид; 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При </a:t>
            </a:r>
            <a:r>
              <a:rPr lang="ru-RU" sz="2200" b="0" i="0" dirty="0" err="1">
                <a:solidFill>
                  <a:srgbClr val="202124"/>
                </a:solidFill>
                <a:effectLst/>
              </a:rPr>
              <a:t>гипопротеинемии</a:t>
            </a:r>
            <a:r>
              <a:rPr lang="ru-RU" sz="2200" b="0" i="0" dirty="0">
                <a:solidFill>
                  <a:srgbClr val="202124"/>
                </a:solidFill>
                <a:effectLst/>
              </a:rPr>
              <a:t>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•      альбумин,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•      протеин,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i="0" dirty="0">
                <a:solidFill>
                  <a:srgbClr val="202124"/>
                </a:solidFill>
                <a:effectLst/>
              </a:rPr>
              <a:t>•      плазма нативная концентрированная.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791509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FDAC5C-960D-65F3-C199-10B87C2EBB1A}"/>
              </a:ext>
            </a:extLst>
          </p:cNvPr>
          <p:cNvSpPr txBox="1"/>
          <p:nvPr/>
        </p:nvSpPr>
        <p:spPr>
          <a:xfrm>
            <a:off x="2727960" y="-135989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лечения(стационар)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64D5AF-4574-80C6-9B64-47576B925587}"/>
              </a:ext>
            </a:extLst>
          </p:cNvPr>
          <p:cNvSpPr txBox="1"/>
          <p:nvPr/>
        </p:nvSpPr>
        <p:spPr>
          <a:xfrm>
            <a:off x="274320" y="1172478"/>
            <a:ext cx="11785600" cy="3341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5200"/>
              </a:lnSpc>
            </a:pPr>
            <a:r>
              <a:rPr lang="ru-RU" sz="2400" b="1" i="0" dirty="0">
                <a:solidFill>
                  <a:srgbClr val="202124"/>
                </a:solidFill>
                <a:effectLst/>
              </a:rPr>
              <a:t>Показания для перевода в отделение интенсивной терапии и реанимации: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тяжелое общее состояние пациента, интоксикация, нарушение электролитного состояния и баланса требующее постоянного мониторинга и ухода;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в послеоперационном периоде наблюдение врача анестезиолога до полного пробуждения и стабилизации состояния.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3452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6F5B49-6F37-F5E4-6933-9B438A3B0404}"/>
              </a:ext>
            </a:extLst>
          </p:cNvPr>
          <p:cNvSpPr txBox="1"/>
          <p:nvPr/>
        </p:nvSpPr>
        <p:spPr>
          <a:xfrm>
            <a:off x="843280" y="-84405"/>
            <a:ext cx="1087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Оценка эффективности и безопасности проводимого лечения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0C5C54-510B-0717-98DD-9E9B3ABD0D80}"/>
              </a:ext>
            </a:extLst>
          </p:cNvPr>
          <p:cNvSpPr txBox="1"/>
          <p:nvPr/>
        </p:nvSpPr>
        <p:spPr>
          <a:xfrm>
            <a:off x="365760" y="1064459"/>
            <a:ext cx="11582400" cy="544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5300"/>
              </a:lnSpc>
            </a:pPr>
            <a:r>
              <a:rPr lang="ru-RU" sz="2400" b="1" i="0" dirty="0">
                <a:solidFill>
                  <a:srgbClr val="202124"/>
                </a:solidFill>
                <a:effectLst/>
              </a:rPr>
              <a:t>Индикаторы эффективности лечения: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устранение очага поражения легкого (абсцесса) с нормализацией самочувствия и лабораторных показателей;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достижение удовлетворительных характеристик по данным инструментальных методов исследования (легкого) - у оперированных больных полное расправление легкого, отсутствие жидкости в плевральной полости;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·     рубцевание полости распада легкого, подтверждённое компьютерной томографией.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57288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0BEE20-3492-9A14-C271-171B2C5C2EFC}"/>
              </a:ext>
            </a:extLst>
          </p:cNvPr>
          <p:cNvSpPr txBox="1"/>
          <p:nvPr/>
        </p:nvSpPr>
        <p:spPr>
          <a:xfrm>
            <a:off x="2340077" y="-115841"/>
            <a:ext cx="7511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Бронхоэктатическая болезнь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D68373-6BB3-050B-0B76-D57969AE45F1}"/>
              </a:ext>
            </a:extLst>
          </p:cNvPr>
          <p:cNvSpPr txBox="1"/>
          <p:nvPr/>
        </p:nvSpPr>
        <p:spPr>
          <a:xfrm>
            <a:off x="265470" y="774028"/>
            <a:ext cx="11661058" cy="1295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b="1" dirty="0"/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БЭБ-  </a:t>
            </a:r>
            <a:r>
              <a:rPr lang="ru-RU" sz="1800" dirty="0"/>
              <a:t>заболевание, характеризующееся необратимыми изменениями (расширением, деформацией) бронхов, сопровождающимися функциональной неполноценностью и развитием хронического гнойно-воспалительного процесса в бронхиальном дереве. Видоизмененные бронхи носят название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бронхоэктазов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5F6DC6-AC89-AC70-9BE1-05A758AD170D}"/>
              </a:ext>
            </a:extLst>
          </p:cNvPr>
          <p:cNvSpPr txBox="1"/>
          <p:nvPr/>
        </p:nvSpPr>
        <p:spPr>
          <a:xfrm>
            <a:off x="226141" y="2985778"/>
            <a:ext cx="5004619" cy="1711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Бронхоэктазы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800" dirty="0"/>
              <a:t>– это стойкое (необратимое) расширение бронхов с выраженными структурными изменениями и функциональной неполноценностью их стенок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64B409F0-CD0B-B7AE-C4A7-9BB884F17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19"/>
          <a:stretch>
            <a:fillRect/>
          </a:stretch>
        </p:blipFill>
        <p:spPr bwMode="auto">
          <a:xfrm>
            <a:off x="5319253" y="2232383"/>
            <a:ext cx="6646606" cy="44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0657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38BBDD-D88E-D732-41C3-34C9A839AE29}"/>
              </a:ext>
            </a:extLst>
          </p:cNvPr>
          <p:cNvSpPr txBox="1"/>
          <p:nvPr/>
        </p:nvSpPr>
        <p:spPr>
          <a:xfrm>
            <a:off x="3834581" y="-88490"/>
            <a:ext cx="4336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Этиология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BDC1CF-CB9B-E59E-BAB2-61815DB503C2}"/>
              </a:ext>
            </a:extLst>
          </p:cNvPr>
          <p:cNvSpPr txBox="1"/>
          <p:nvPr/>
        </p:nvSpPr>
        <p:spPr>
          <a:xfrm>
            <a:off x="358878" y="1089865"/>
            <a:ext cx="11287432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AutoNum type="arabicParenR"/>
              <a:defRPr/>
            </a:pPr>
            <a:r>
              <a:rPr lang="ru-RU" sz="2400" dirty="0"/>
              <a:t>Причиной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первичных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бронхоэктазов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служат врожденные пороки развития бронхов – недоразвитие (дисплазия) бронхиальной стенки, врожденной «слабостью бронхиальной стенки», недостаточностью гладких мышц, эластической и хрящевой тканей бронхов.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arenR"/>
              <a:defRPr/>
            </a:pPr>
            <a:endParaRPr lang="ru-RU" sz="24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2)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Приобретенные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бронхоэктазы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возникают в результате частых бронхолегочных инфекций, перенесенных в детском возрасте – бронхопневмонии, хронического деформирующего бронхита, туберкулеза или абсцесса легкого. </a:t>
            </a:r>
          </a:p>
        </p:txBody>
      </p:sp>
    </p:spTree>
    <p:extLst>
      <p:ext uri="{BB962C8B-B14F-4D97-AF65-F5344CB8AC3E}">
        <p14:creationId xmlns:p14="http://schemas.microsoft.com/office/powerpoint/2010/main" xmlns="" val="3080469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E73557-1CB0-25F3-2B91-4AFBB14C2C45}"/>
              </a:ext>
            </a:extLst>
          </p:cNvPr>
          <p:cNvSpPr txBox="1"/>
          <p:nvPr/>
        </p:nvSpPr>
        <p:spPr>
          <a:xfrm>
            <a:off x="2635044" y="-108155"/>
            <a:ext cx="632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Патогенез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5717F5-A775-37C2-F9D5-7500A7F21633}"/>
              </a:ext>
            </a:extLst>
          </p:cNvPr>
          <p:cNvSpPr txBox="1"/>
          <p:nvPr/>
        </p:nvSpPr>
        <p:spPr>
          <a:xfrm>
            <a:off x="0" y="538176"/>
            <a:ext cx="12270660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800" dirty="0">
                <a:effectLst/>
              </a:rPr>
              <a:t>Хроническое воспаление бронхиального дерева вызывает изменения в слизистом и мышечном слоях бронхов, а также в перибронхиальной ткани. Становясь податливыми, пораженные стенки бронхов расширяются. Веретенообразные и цилиндрические </a:t>
            </a:r>
            <a:r>
              <a:rPr lang="ru-RU" sz="1800" dirty="0" err="1">
                <a:effectLst/>
              </a:rPr>
              <a:t>бронхоэктазы</a:t>
            </a:r>
            <a:r>
              <a:rPr lang="ru-RU" sz="1800" dirty="0">
                <a:effectLst/>
              </a:rPr>
              <a:t> поражают крупные и средние бронхи, мешотчатые – более мелкие.</a:t>
            </a:r>
          </a:p>
          <a:p>
            <a:pPr indent="457200">
              <a:lnSpc>
                <a:spcPct val="150000"/>
              </a:lnSpc>
            </a:pPr>
            <a:r>
              <a:rPr lang="ru-RU" dirty="0"/>
              <a:t>Неинфицированные </a:t>
            </a:r>
            <a:r>
              <a:rPr lang="ru-RU" dirty="0" err="1"/>
              <a:t>бронхоэктазы</a:t>
            </a:r>
            <a:r>
              <a:rPr lang="ru-RU" dirty="0"/>
              <a:t> могут длительное время не проявлять себя. С присоединением инфекции и развитием воспалительного процесса </a:t>
            </a:r>
            <a:r>
              <a:rPr lang="ru-RU" dirty="0" err="1"/>
              <a:t>бронхоэктазы</a:t>
            </a:r>
            <a:r>
              <a:rPr lang="ru-RU" dirty="0"/>
              <a:t> заполняются гнойной мокротой, так развивается бронхоэктатическая болезнь.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1800" dirty="0">
              <a:effectLst/>
            </a:endParaRPr>
          </a:p>
        </p:txBody>
      </p:sp>
      <p:pic>
        <p:nvPicPr>
          <p:cNvPr id="5" name="Picture 7" descr="bronhoektazy-posle-tuberkuleza">
            <a:extLst>
              <a:ext uri="{FF2B5EF4-FFF2-40B4-BE49-F238E27FC236}">
                <a16:creationId xmlns="" xmlns:a16="http://schemas.microsoft.com/office/drawing/2014/main" id="{66577EA3-3455-2D8B-86ED-D87C542D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300" y="3239747"/>
            <a:ext cx="4657977" cy="352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85_1">
            <a:extLst>
              <a:ext uri="{FF2B5EF4-FFF2-40B4-BE49-F238E27FC236}">
                <a16:creationId xmlns="" xmlns:a16="http://schemas.microsoft.com/office/drawing/2014/main" id="{5D8B0A15-9347-1D69-9316-CA41C102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005" y="3048000"/>
            <a:ext cx="3334762" cy="371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141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5D0A22-5D00-4D4D-42AF-DED26EC60F9C}"/>
              </a:ext>
            </a:extLst>
          </p:cNvPr>
          <p:cNvSpPr txBox="1"/>
          <p:nvPr/>
        </p:nvSpPr>
        <p:spPr>
          <a:xfrm>
            <a:off x="3220720" y="-101600"/>
            <a:ext cx="56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Абсцесс легкого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E0653A-3B68-F0FC-494A-6DFA8CE51942}"/>
              </a:ext>
            </a:extLst>
          </p:cNvPr>
          <p:cNvSpPr txBox="1"/>
          <p:nvPr/>
        </p:nvSpPr>
        <p:spPr>
          <a:xfrm>
            <a:off x="660400" y="1839575"/>
            <a:ext cx="4582160" cy="295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>
                <a:ea typeface="Calibri" panose="020F0502020204030204" pitchFamily="34" charset="0"/>
              </a:rPr>
              <a:t>Н</a:t>
            </a:r>
            <a:r>
              <a:rPr lang="ru-RU" sz="1800" dirty="0">
                <a:effectLst/>
                <a:ea typeface="Calibri" panose="020F0502020204030204" pitchFamily="34" charset="0"/>
              </a:rPr>
              <a:t>еспецифическое воспалительное заболевание легких, сопровождающееся гнойным расплавлением легких с образованием полости.</a:t>
            </a:r>
          </a:p>
          <a:p>
            <a:pPr indent="457200">
              <a:lnSpc>
                <a:spcPct val="150000"/>
              </a:lnSpc>
            </a:pPr>
            <a:r>
              <a:rPr lang="ru-RU" dirty="0"/>
              <a:t>Воспаление может быть единичным или множественным, затрагивать одно лёгкое или сразу оба.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66DF62F8-3D30-4BD5-1B01-D5142390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361" y="657742"/>
            <a:ext cx="4855528" cy="60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6800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4993A4-2EF7-2C32-8017-9B8244B28B81}"/>
              </a:ext>
            </a:extLst>
          </p:cNvPr>
          <p:cNvSpPr txBox="1"/>
          <p:nvPr/>
        </p:nvSpPr>
        <p:spPr>
          <a:xfrm>
            <a:off x="3048000" y="-98323"/>
            <a:ext cx="559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Классификация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38C36-8FC8-922E-0515-08C648D50C57}"/>
              </a:ext>
            </a:extLst>
          </p:cNvPr>
          <p:cNvSpPr txBox="1"/>
          <p:nvPr/>
        </p:nvSpPr>
        <p:spPr>
          <a:xfrm>
            <a:off x="73741" y="611304"/>
            <a:ext cx="12044517" cy="6212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ru-RU" sz="1800" dirty="0"/>
              <a:t>1.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 виду деформации бронхов </a:t>
            </a:r>
            <a:r>
              <a:rPr lang="ru-RU" sz="1800" dirty="0"/>
              <a:t>– мешотчатые, цилиндрические, веретенообразные и смешанные; 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ru-RU" sz="1800" dirty="0"/>
              <a:t>2.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 степени распространения патологического процесса </a:t>
            </a:r>
            <a:r>
              <a:rPr lang="ru-RU" sz="1800" dirty="0"/>
              <a:t>- односторонние и двусторонние (с указанием сегмента или доли легкого); 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ru-RU" sz="1800" dirty="0"/>
              <a:t>3.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 фазе течения бронхоэктатической болезни </a:t>
            </a:r>
            <a:r>
              <a:rPr lang="ru-RU" sz="1800" dirty="0"/>
              <a:t>– обострение и ремиссия; 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ru-RU" sz="1800" dirty="0"/>
              <a:t>4.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 состоянию паренхимы отдела легкого </a:t>
            </a:r>
            <a:r>
              <a:rPr lang="ru-RU" sz="1800" dirty="0"/>
              <a:t>– </a:t>
            </a:r>
            <a:r>
              <a:rPr lang="ru-RU" sz="1800" dirty="0" err="1"/>
              <a:t>ателектатические</a:t>
            </a:r>
            <a:r>
              <a:rPr lang="ru-RU" sz="1800" dirty="0"/>
              <a:t> и не сопровождающиеся ателектазом; 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ru-RU" sz="1800" dirty="0"/>
              <a:t>5.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 причинам развития </a:t>
            </a:r>
            <a:r>
              <a:rPr lang="ru-RU" sz="1800" dirty="0"/>
              <a:t>– первичные (врожденные) и вторичные (приобретенные);</a:t>
            </a:r>
            <a:r>
              <a:rPr lang="ru-RU" sz="1800" dirty="0">
                <a:effectLst/>
              </a:rPr>
              <a:t> 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6. По клинической форме БЭБ: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легкая </a:t>
            </a:r>
            <a:r>
              <a:rPr lang="ru-RU" dirty="0"/>
              <a:t>(1-2 обострения за год, длительные ремиссии, в периоды которых пациенты чувствуют себя практически здоровыми и работоспособными);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folHlink"/>
                </a:solidFill>
              </a:rPr>
              <a:t>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выраженная </a:t>
            </a:r>
            <a:r>
              <a:rPr lang="ru-RU" dirty="0"/>
              <a:t>(ежесезонные, более длительные обострения, с отделением от 50 до 200 мл гнойной мокроты в сутки. В периоды ремиссий сохраняется кашель с мокротой, умеренная одышка, снижение трудоспособности);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тяжелая </a:t>
            </a:r>
            <a:r>
              <a:rPr lang="ru-RU" dirty="0"/>
              <a:t>(частые, продолжительные обострения с температурной реакцией и кратковременные ремиссии. Количество выделяемой мокроты увеличивается до 200 мл, мокрота часто имеет гнилостный запах. 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осложненная </a:t>
            </a:r>
            <a:r>
              <a:rPr lang="ru-RU" dirty="0"/>
              <a:t>(к признакам тяжелой формы присоединяются вторичные осложнения: сердечно-легочная недостаточность, легочное сердце, изменения со стороны печени, почек)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  <a:defRPr/>
            </a:pP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016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C98E68-B648-21A8-5E7E-2CAD2FCD85C8}"/>
              </a:ext>
            </a:extLst>
          </p:cNvPr>
          <p:cNvSpPr txBox="1"/>
          <p:nvPr/>
        </p:nvSpPr>
        <p:spPr>
          <a:xfrm>
            <a:off x="2109019" y="-98323"/>
            <a:ext cx="79739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Клиническая картина заболеваний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E14649-4BA8-A9F5-BB18-9EB4D49DFA46}"/>
              </a:ext>
            </a:extLst>
          </p:cNvPr>
          <p:cNvSpPr txBox="1"/>
          <p:nvPr/>
        </p:nvSpPr>
        <p:spPr>
          <a:xfrm>
            <a:off x="147484" y="635695"/>
            <a:ext cx="12044516" cy="6299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sz="1800" dirty="0"/>
              <a:t>1.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Основной жалобой является кашель, преимущественно по утрам, с отхождением большого количества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слизисто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-гнойной или гнойной мокроты. </a:t>
            </a:r>
            <a:r>
              <a:rPr lang="ru-RU" sz="1800" dirty="0"/>
              <a:t>Приступ кашля может провоцироваться изменением положения тела. При обострениях количество мокроты увеличивается и может достигать 500 мл и более. При отстаивании мокрота разделяется на 2 слоя: нижний, состоящий из гнойного осадка, и верхний — вязкая жидкость со слизью.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sz="1800" dirty="0"/>
              <a:t>2. Примерно у </a:t>
            </a:r>
            <a:r>
              <a:rPr lang="en-US" sz="1800" dirty="0"/>
              <a:t>l</a:t>
            </a:r>
            <a:r>
              <a:rPr lang="ru-RU" sz="1800" dirty="0"/>
              <a:t>/З пациентов наблюдается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кровохарканье,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/>
              <a:t>преимущественно в фазу обострения или после значительных фи­зических нагрузок.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sz="1800" dirty="0"/>
              <a:t>3.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Одышка</a:t>
            </a:r>
            <a:r>
              <a:rPr lang="ru-RU" sz="1800" dirty="0"/>
              <a:t> при умеренной или небольшой физической нагрузке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sz="1800" dirty="0"/>
              <a:t>4.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Боли в груди </a:t>
            </a:r>
            <a:r>
              <a:rPr lang="ru-RU" sz="1800" dirty="0"/>
              <a:t>тупого характера на вдохе.</a:t>
            </a:r>
            <a:r>
              <a:rPr lang="ru-RU" dirty="0">
                <a:effectLst/>
              </a:rPr>
              <a:t> 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dirty="0"/>
              <a:t>5.Общая слабость, недомогание, снижение аппетита, потливость 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синдром интоксикации</a:t>
            </a:r>
            <a:r>
              <a:rPr lang="ru-RU" dirty="0"/>
              <a:t>.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dirty="0"/>
              <a:t>6.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Повышение температуры тела</a:t>
            </a:r>
            <a:r>
              <a:rPr lang="ru-RU" dirty="0"/>
              <a:t>, чаще всего до субфебрильных цифр, при обострении процесса. 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dirty="0"/>
              <a:t>7. При осмотре - при длительном течении наблюдается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изменения фаланг пальцев рук </a:t>
            </a:r>
            <a:r>
              <a:rPr lang="ru-RU" dirty="0"/>
              <a:t>в виде барабанных палочек и ногтей в виде часовых стекол. Может быть  отставание половины грудной клетки при дыхании на стороне поражения.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dirty="0"/>
              <a:t>8. При перкуссии -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притупление перкуторного звука </a:t>
            </a:r>
            <a:r>
              <a:rPr lang="ru-RU" dirty="0"/>
              <a:t>над зоной поражения, исчезающее после отхождения мокроты.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r>
              <a:rPr lang="ru-RU" dirty="0"/>
              <a:t>9. При аускультации - звучные средне-, крупнопузырчатые влажные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хрипы</a:t>
            </a:r>
            <a:r>
              <a:rPr lang="ru-RU" dirty="0"/>
              <a:t>. После кашля количество хрипов уменьшается или они исчезают. В области измененных участков легкого выслушивается жесткое дыхание.</a:t>
            </a:r>
          </a:p>
          <a:p>
            <a:pPr indent="457200">
              <a:lnSpc>
                <a:spcPts val="2700"/>
              </a:lnSpc>
              <a:buFont typeface="Wingdings" pitchFamily="2" charset="2"/>
              <a:buNone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9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3D06F0-5579-A521-0510-FAE16105740E}"/>
              </a:ext>
            </a:extLst>
          </p:cNvPr>
          <p:cNvSpPr txBox="1"/>
          <p:nvPr/>
        </p:nvSpPr>
        <p:spPr>
          <a:xfrm>
            <a:off x="2357120" y="-101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Дифференциальная диагностика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C6A243EA-A154-F39A-DDBD-A501EC747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" t="7863" r="1559" b="3751"/>
          <a:stretch>
            <a:fillRect/>
          </a:stretch>
        </p:blipFill>
        <p:spPr bwMode="auto">
          <a:xfrm>
            <a:off x="642257" y="620485"/>
            <a:ext cx="10668000" cy="61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088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54BCB7-4AA6-1AD7-D752-0FE4F6A4D1EC}"/>
              </a:ext>
            </a:extLst>
          </p:cNvPr>
          <p:cNvSpPr txBox="1"/>
          <p:nvPr/>
        </p:nvSpPr>
        <p:spPr>
          <a:xfrm>
            <a:off x="3673928" y="587832"/>
            <a:ext cx="484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Осложнения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A862D6-1AF7-BFCB-C5B7-1A406211E7D7}"/>
              </a:ext>
            </a:extLst>
          </p:cNvPr>
          <p:cNvSpPr txBox="1"/>
          <p:nvPr/>
        </p:nvSpPr>
        <p:spPr>
          <a:xfrm>
            <a:off x="3673928" y="4528457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Исход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EC0780-C8AD-5894-AEA6-AACF7A8074AE}"/>
              </a:ext>
            </a:extLst>
          </p:cNvPr>
          <p:cNvSpPr txBox="1"/>
          <p:nvPr/>
        </p:nvSpPr>
        <p:spPr>
          <a:xfrm>
            <a:off x="151037" y="1234163"/>
            <a:ext cx="12061372" cy="349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0" dirty="0">
                <a:effectLst/>
              </a:rPr>
              <a:t>Лёгочная гипертензия. </a:t>
            </a:r>
          </a:p>
          <a:p>
            <a:pPr indent="4572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0" dirty="0">
                <a:effectLst/>
              </a:rPr>
              <a:t>Лёгочное кровотечение. 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0" dirty="0">
                <a:effectLst/>
              </a:rPr>
              <a:t>Амилоидоз почек, печени. 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0" dirty="0">
                <a:effectLst/>
              </a:rPr>
              <a:t>Абсцесс лёгких. 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0" dirty="0">
                <a:effectLst/>
              </a:rPr>
              <a:t>Эмпиема плевры. 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0" dirty="0">
                <a:effectLst/>
              </a:rPr>
              <a:t>Спонтанный пневмоторакс.  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0" dirty="0">
                <a:effectLst/>
              </a:rPr>
              <a:t>Бронхопневмония с риском повторения.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540136-9948-2B74-4053-4443DBA44586}"/>
              </a:ext>
            </a:extLst>
          </p:cNvPr>
          <p:cNvSpPr txBox="1"/>
          <p:nvPr/>
        </p:nvSpPr>
        <p:spPr>
          <a:xfrm>
            <a:off x="400048" y="5470864"/>
            <a:ext cx="11563351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i="0" dirty="0">
                <a:effectLst/>
              </a:rPr>
              <a:t>При отсутствии лечения бронхоэктатической болезни (БЭБ) и её осложнённом варианте течения прогноз неблагоприятен. Тяжёлое длительное течение БЭБ может привести к инвалидизации.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7343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E4A562-9027-AA5D-4B8D-B59E7B748075}"/>
              </a:ext>
            </a:extLst>
          </p:cNvPr>
          <p:cNvSpPr txBox="1"/>
          <p:nvPr/>
        </p:nvSpPr>
        <p:spPr>
          <a:xfrm>
            <a:off x="0" y="-211584"/>
            <a:ext cx="1226819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ctr">
              <a:lnSpc>
                <a:spcPct val="150000"/>
              </a:lnSpc>
              <a:buClr>
                <a:schemeClr val="accent1">
                  <a:lumMod val="90000"/>
                  <a:lumOff val="10000"/>
                </a:schemeClr>
              </a:buClr>
            </a:pPr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Методы лабораторного исследования.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831559-9EF3-1E18-D71B-5B6E1FF53A1D}"/>
              </a:ext>
            </a:extLst>
          </p:cNvPr>
          <p:cNvSpPr txBox="1"/>
          <p:nvPr/>
        </p:nvSpPr>
        <p:spPr>
          <a:xfrm>
            <a:off x="183696" y="966124"/>
            <a:ext cx="11672207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1. Лабораторные исследования: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folHlink"/>
                </a:solidFill>
              </a:rPr>
              <a:t> 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- Общий анализ крови: </a:t>
            </a:r>
            <a:r>
              <a:rPr lang="ru-RU" sz="2800" dirty="0"/>
              <a:t>при обострении заболевания — лейкоцитоз, сдвиг лейкоцитарной формулы влево, увеличение СОЭ.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folHlink"/>
                </a:solidFill>
              </a:rPr>
              <a:t> 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- Биохимический анализ крови- </a:t>
            </a:r>
            <a:r>
              <a:rPr lang="ru-RU" sz="2800" dirty="0" err="1"/>
              <a:t>диспротеинемия</a:t>
            </a:r>
            <a:endParaRPr lang="ru-RU" sz="2800" i="1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i="1" dirty="0"/>
              <a:t>  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Общий анализ мокроты: </a:t>
            </a:r>
            <a:r>
              <a:rPr lang="ru-RU" sz="2800" dirty="0"/>
              <a:t>большое количество лейкоцитов, эритроциты.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/>
              <a:t>   - При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бактериологическом исследовании мокроты </a:t>
            </a:r>
            <a:r>
              <a:rPr lang="ru-RU" sz="2800" dirty="0"/>
              <a:t>— различная микрофлора.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422648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CD46FD-A941-78AD-C9FF-F2CA5AC21A55}"/>
              </a:ext>
            </a:extLst>
          </p:cNvPr>
          <p:cNvSpPr txBox="1"/>
          <p:nvPr/>
        </p:nvSpPr>
        <p:spPr>
          <a:xfrm>
            <a:off x="0" y="-211584"/>
            <a:ext cx="1226819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ctr">
              <a:lnSpc>
                <a:spcPct val="150000"/>
              </a:lnSpc>
              <a:buClr>
                <a:schemeClr val="accent1">
                  <a:lumMod val="90000"/>
                  <a:lumOff val="10000"/>
                </a:schemeClr>
              </a:buClr>
            </a:pPr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Методы инструментального исследования.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D8D796-B976-FE50-1A1D-8D7BED8D7139}"/>
              </a:ext>
            </a:extLst>
          </p:cNvPr>
          <p:cNvSpPr txBox="1"/>
          <p:nvPr/>
        </p:nvSpPr>
        <p:spPr>
          <a:xfrm>
            <a:off x="195943" y="1195471"/>
            <a:ext cx="11800114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2. Инструментальные исследования: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folHlink"/>
                </a:solidFill>
              </a:rPr>
              <a:t>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Спирометрия: </a:t>
            </a:r>
            <a:r>
              <a:rPr lang="ru-RU" sz="2400" dirty="0"/>
              <a:t>обнаруживается нарушение вентиляционной способности легких - снижением жизненной емкости легких.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Бронхоскопия: </a:t>
            </a:r>
            <a:r>
              <a:rPr lang="ru-RU" sz="2400" dirty="0"/>
              <a:t>выявляется локальный гнойный </a:t>
            </a:r>
            <a:r>
              <a:rPr lang="ru-RU" sz="2400" dirty="0" err="1"/>
              <a:t>эндобронхит</a:t>
            </a:r>
            <a:r>
              <a:rPr lang="ru-RU" sz="2400" dirty="0"/>
              <a:t>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Рентгенография легких: </a:t>
            </a:r>
            <a:r>
              <a:rPr lang="ru-RU" sz="2400" dirty="0"/>
              <a:t>деформация и усиление легочного рисунка, ячеистость рисунка и уменьшение объема пораженных сегментов.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folHlink"/>
                </a:solidFill>
              </a:rPr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Бронхография </a:t>
            </a:r>
            <a:r>
              <a:rPr lang="ru-RU" sz="2400" dirty="0"/>
              <a:t>- выявляет наличие </a:t>
            </a:r>
            <a:r>
              <a:rPr lang="ru-RU" sz="2400" dirty="0" err="1"/>
              <a:t>бронхоэктазов</a:t>
            </a:r>
            <a:r>
              <a:rPr lang="ru-RU" sz="2400" dirty="0"/>
              <a:t>, их локализацию, форму и размеры.</a:t>
            </a:r>
            <a:r>
              <a:rPr lang="ru-RU" sz="24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82568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2FD787-E91F-DE1E-BA91-FEF715F695BB}"/>
              </a:ext>
            </a:extLst>
          </p:cNvPr>
          <p:cNvSpPr txBox="1"/>
          <p:nvPr/>
        </p:nvSpPr>
        <p:spPr>
          <a:xfrm>
            <a:off x="250371" y="0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немедикаментозного и медикаментозного лечения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27E4E6-5D8E-6A9F-0C7F-4A658B4FF2CE}"/>
              </a:ext>
            </a:extLst>
          </p:cNvPr>
          <p:cNvSpPr txBox="1"/>
          <p:nvPr/>
        </p:nvSpPr>
        <p:spPr>
          <a:xfrm>
            <a:off x="337457" y="952810"/>
            <a:ext cx="11691257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400" b="1" i="0" dirty="0">
                <a:solidFill>
                  <a:srgbClr val="202124"/>
                </a:solidFill>
                <a:effectLst/>
              </a:rPr>
              <a:t>Лечение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1" dirty="0" err="1">
                <a:solidFill>
                  <a:srgbClr val="202124"/>
                </a:solidFill>
                <a:effectLst/>
              </a:rPr>
              <a:t>Лечение</a:t>
            </a:r>
            <a:r>
              <a:rPr lang="ru-RU" sz="2400" b="0" i="1" dirty="0">
                <a:solidFill>
                  <a:srgbClr val="202124"/>
                </a:solidFill>
                <a:effectLst/>
              </a:rPr>
              <a:t> проводится преимущественно в амбулаторных условиях</a:t>
            </a:r>
            <a:r>
              <a:rPr lang="ru-RU" sz="2400" b="0" i="0" dirty="0">
                <a:solidFill>
                  <a:srgbClr val="202124"/>
                </a:solidFill>
                <a:effectLst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0" dirty="0">
                <a:solidFill>
                  <a:srgbClr val="202124"/>
                </a:solidFill>
                <a:effectLst/>
              </a:rPr>
              <a:t>Основные компоненты лечения: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202124"/>
                </a:solidFill>
                <a:effectLst/>
              </a:rPr>
              <a:t>Обучение больного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400" b="0" i="0" dirty="0">
                <a:solidFill>
                  <a:srgbClr val="202124"/>
                </a:solidFill>
                <a:effectLst/>
              </a:rPr>
              <a:t>Санация бронхиального дерева (позиционный дренаж, дыхательная гимнастика)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400" b="0" i="0" dirty="0">
                <a:solidFill>
                  <a:srgbClr val="202124"/>
                </a:solidFill>
                <a:effectLst/>
              </a:rPr>
              <a:t>Лекарственная терапия (по показаниям)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400" b="0" i="0" dirty="0">
                <a:solidFill>
                  <a:srgbClr val="202124"/>
                </a:solidFill>
                <a:effectLst/>
              </a:rPr>
              <a:t>Хирургическое лечение (по показаниям)</a:t>
            </a:r>
          </a:p>
        </p:txBody>
      </p:sp>
    </p:spTree>
    <p:extLst>
      <p:ext uri="{BB962C8B-B14F-4D97-AF65-F5344CB8AC3E}">
        <p14:creationId xmlns:p14="http://schemas.microsoft.com/office/powerpoint/2010/main" xmlns="" val="1872971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084608-67E9-4138-362E-611E50189443}"/>
              </a:ext>
            </a:extLst>
          </p:cNvPr>
          <p:cNvSpPr txBox="1"/>
          <p:nvPr/>
        </p:nvSpPr>
        <p:spPr>
          <a:xfrm>
            <a:off x="250371" y="0"/>
            <a:ext cx="1169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немедикаментозного и медикаментозного лечения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AC7C31-F5D2-70B1-86C7-EB32AEBEE62A}"/>
              </a:ext>
            </a:extLst>
          </p:cNvPr>
          <p:cNvSpPr txBox="1"/>
          <p:nvPr/>
        </p:nvSpPr>
        <p:spPr>
          <a:xfrm>
            <a:off x="152400" y="642487"/>
            <a:ext cx="12039600" cy="6404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u="sng" dirty="0">
                <a:solidFill>
                  <a:srgbClr val="202124"/>
                </a:solidFill>
                <a:effectLst/>
              </a:rPr>
              <a:t>Лечение стабильной (вне обострения) бронхоэктатической болезни</a:t>
            </a:r>
            <a:r>
              <a:rPr lang="ru-RU" dirty="0"/>
              <a:t/>
            </a:r>
            <a:br>
              <a:rPr lang="ru-RU" dirty="0"/>
            </a:br>
            <a:r>
              <a:rPr lang="ru-RU" b="0" i="1" dirty="0">
                <a:solidFill>
                  <a:srgbClr val="202124"/>
                </a:solidFill>
                <a:effectLst/>
              </a:rPr>
              <a:t>Основное лечение должно быть направлено на оптимизацию </a:t>
            </a:r>
            <a:r>
              <a:rPr lang="ru-RU" b="0" i="1" dirty="0" err="1">
                <a:solidFill>
                  <a:srgbClr val="202124"/>
                </a:solidFill>
                <a:effectLst/>
              </a:rPr>
              <a:t>мукоцилиарного</a:t>
            </a:r>
            <a:r>
              <a:rPr lang="ru-RU" b="0" i="1" dirty="0">
                <a:solidFill>
                  <a:srgbClr val="202124"/>
                </a:solidFill>
                <a:effectLst/>
              </a:rPr>
              <a:t> клиренса, улучшение качества жизни и профилактику обострения болезни.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Позиционный дренаж.</a:t>
            </a:r>
          </a:p>
          <a:p>
            <a:pPr indent="457200" algn="l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</a:rPr>
              <a:t>Дыхательная гимнастика.</a:t>
            </a:r>
          </a:p>
          <a:p>
            <a:pPr indent="457200" algn="l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</a:rPr>
              <a:t>При наличии обратимой обструкции подтвержденной клинически и спирометрией с </a:t>
            </a:r>
            <a:r>
              <a:rPr lang="ru-RU" b="0" i="0" dirty="0" err="1">
                <a:solidFill>
                  <a:srgbClr val="202124"/>
                </a:solidFill>
                <a:effectLst/>
              </a:rPr>
              <a:t>бронходилатационной</a:t>
            </a:r>
            <a:r>
              <a:rPr lang="ru-RU" b="0" i="0" dirty="0">
                <a:solidFill>
                  <a:srgbClr val="202124"/>
                </a:solidFill>
                <a:effectLst/>
              </a:rPr>
              <a:t> пробой – </a:t>
            </a:r>
            <a:r>
              <a:rPr lang="ru-RU" b="0" i="0" dirty="0" err="1">
                <a:solidFill>
                  <a:srgbClr val="202124"/>
                </a:solidFill>
                <a:effectLst/>
              </a:rPr>
              <a:t>бронходилататоры</a:t>
            </a:r>
            <a:r>
              <a:rPr lang="ru-RU" b="0" i="0" dirty="0">
                <a:solidFill>
                  <a:srgbClr val="202124"/>
                </a:solidFill>
                <a:effectLst/>
              </a:rPr>
              <a:t>:</a:t>
            </a:r>
          </a:p>
          <a:p>
            <a:pPr indent="457200" algn="l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</a:rPr>
              <a:t>М-холинолитики короткого действия: </a:t>
            </a:r>
            <a:r>
              <a:rPr lang="ru-RU" b="0" i="1" dirty="0" err="1">
                <a:solidFill>
                  <a:srgbClr val="202124"/>
                </a:solidFill>
                <a:effectLst/>
              </a:rPr>
              <a:t>Ипратропия</a:t>
            </a:r>
            <a:r>
              <a:rPr lang="ru-RU" b="0" i="1" dirty="0">
                <a:solidFill>
                  <a:srgbClr val="202124"/>
                </a:solidFill>
                <a:effectLst/>
              </a:rPr>
              <a:t> бромид </a:t>
            </a:r>
            <a:r>
              <a:rPr lang="ru-RU" b="0" i="0" dirty="0">
                <a:solidFill>
                  <a:srgbClr val="202124"/>
                </a:solidFill>
                <a:effectLst/>
              </a:rPr>
              <a:t>по 2 ингаляции 4 раза в день</a:t>
            </a:r>
            <a:r>
              <a:rPr lang="ru-RU" dirty="0"/>
              <a:t/>
            </a:r>
            <a:br>
              <a:rPr lang="ru-RU" dirty="0"/>
            </a:br>
            <a:r>
              <a:rPr lang="ru-RU" b="0" i="1" dirty="0">
                <a:solidFill>
                  <a:srgbClr val="202124"/>
                </a:solidFill>
                <a:effectLst/>
              </a:rPr>
              <a:t>и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β2-агонисты короткого действия: </a:t>
            </a:r>
            <a:r>
              <a:rPr lang="ru-RU" b="0" i="1" dirty="0" err="1">
                <a:solidFill>
                  <a:srgbClr val="202124"/>
                </a:solidFill>
                <a:effectLst/>
              </a:rPr>
              <a:t>Сальбутамол</a:t>
            </a:r>
            <a:r>
              <a:rPr lang="ru-RU" b="0" i="1" dirty="0">
                <a:solidFill>
                  <a:srgbClr val="202124"/>
                </a:solidFill>
                <a:effectLst/>
              </a:rPr>
              <a:t> </a:t>
            </a:r>
            <a:r>
              <a:rPr lang="ru-RU" b="0" i="0" dirty="0">
                <a:solidFill>
                  <a:srgbClr val="202124"/>
                </a:solidFill>
                <a:effectLst/>
              </a:rPr>
              <a:t>по 2 ингаляции по потребности</a:t>
            </a:r>
            <a:r>
              <a:rPr lang="ru-RU" dirty="0"/>
              <a:t/>
            </a:r>
            <a:br>
              <a:rPr lang="ru-RU" dirty="0"/>
            </a:br>
            <a:r>
              <a:rPr lang="ru-RU" b="0" i="1" dirty="0">
                <a:solidFill>
                  <a:srgbClr val="202124"/>
                </a:solidFill>
                <a:effectLst/>
              </a:rPr>
              <a:t>или </a:t>
            </a:r>
            <a:r>
              <a:rPr lang="ru-RU" b="0" i="1" dirty="0" err="1">
                <a:solidFill>
                  <a:srgbClr val="202124"/>
                </a:solidFill>
                <a:effectLst/>
              </a:rPr>
              <a:t>Ипратропия</a:t>
            </a:r>
            <a:r>
              <a:rPr lang="ru-RU" b="0" i="1" dirty="0">
                <a:solidFill>
                  <a:srgbClr val="202124"/>
                </a:solidFill>
                <a:effectLst/>
              </a:rPr>
              <a:t> бромид\Фенотерол </a:t>
            </a:r>
            <a:r>
              <a:rPr lang="ru-RU" b="0" i="0" dirty="0">
                <a:solidFill>
                  <a:srgbClr val="202124"/>
                </a:solidFill>
                <a:effectLst/>
              </a:rPr>
              <a:t>по 2 ингаляции 4 раза в сутки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Муколитики и отхаркивающие препараты не рекомендуется в рутинной практике, т. к. отсутствуют доказательства их эффективности. Возможно их использование при часто повторяющиеся обострениях, вязкой мокроте</a:t>
            </a:r>
          </a:p>
          <a:p>
            <a:pPr algn="l">
              <a:lnSpc>
                <a:spcPts val="2500"/>
              </a:lnSpc>
            </a:pPr>
            <a:r>
              <a:rPr lang="ru-RU" b="0" i="1" dirty="0">
                <a:solidFill>
                  <a:srgbClr val="202124"/>
                </a:solidFill>
                <a:effectLst/>
              </a:rPr>
              <a:t>Ацетилцистеин </a:t>
            </a:r>
            <a:r>
              <a:rPr lang="ru-RU" b="0" i="0" dirty="0">
                <a:solidFill>
                  <a:srgbClr val="202124"/>
                </a:solidFill>
                <a:effectLst/>
              </a:rPr>
              <a:t>600мг/сутки </a:t>
            </a:r>
            <a:r>
              <a:rPr lang="ru-RU" b="0" i="1" dirty="0">
                <a:solidFill>
                  <a:srgbClr val="202124"/>
                </a:solidFill>
                <a:effectLst/>
              </a:rPr>
              <a:t>и/или Амброксол </a:t>
            </a:r>
            <a:r>
              <a:rPr lang="ru-RU" b="0" i="0" dirty="0">
                <a:solidFill>
                  <a:srgbClr val="202124"/>
                </a:solidFill>
                <a:effectLst/>
              </a:rPr>
              <a:t>30мг по 1 таблетке 3раза в день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02124"/>
                </a:solidFill>
                <a:effectLst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</a:rPr>
              <a:t>Критерии эффективности лечения стабильной бронхоэктатической болезни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      </a:t>
            </a:r>
            <a:r>
              <a:rPr lang="ru-RU" b="0" i="0" dirty="0">
                <a:solidFill>
                  <a:srgbClr val="202124"/>
                </a:solidFill>
                <a:effectLst/>
              </a:rPr>
              <a:t>Улучшение качества жизни больного.</a:t>
            </a:r>
          </a:p>
          <a:p>
            <a:pPr indent="457200" algn="l">
              <a:lnSpc>
                <a:spcPts val="2500"/>
              </a:lnSpc>
              <a:buFont typeface="+mj-lt"/>
              <a:buAutoNum type="arabicPeriod"/>
            </a:pPr>
            <a:r>
              <a:rPr lang="ru-RU" b="0" i="0" dirty="0">
                <a:solidFill>
                  <a:srgbClr val="202124"/>
                </a:solidFill>
                <a:effectLst/>
              </a:rPr>
              <a:t>Снижение количества обострений.</a:t>
            </a:r>
          </a:p>
          <a:p>
            <a:pPr indent="457200" algn="l">
              <a:lnSpc>
                <a:spcPts val="2500"/>
              </a:lnSpc>
              <a:buFont typeface="+mj-lt"/>
              <a:buAutoNum type="arabicPeriod"/>
            </a:pPr>
            <a:r>
              <a:rPr lang="ru-RU" b="0" i="0" dirty="0">
                <a:solidFill>
                  <a:srgbClr val="202124"/>
                </a:solidFill>
                <a:effectLst/>
              </a:rPr>
              <a:t>Снижение количества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611671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DBC91C-42E4-2B13-CFB4-434EF5DE4FBE}"/>
              </a:ext>
            </a:extLst>
          </p:cNvPr>
          <p:cNvSpPr txBox="1"/>
          <p:nvPr/>
        </p:nvSpPr>
        <p:spPr>
          <a:xfrm>
            <a:off x="239485" y="10886"/>
            <a:ext cx="117130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Тактика ведения пациентов, показания к оказанию специализированной медицинской помощи в стационарных условиях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DA7886-F879-60A9-3522-7E9B78EB9591}"/>
              </a:ext>
            </a:extLst>
          </p:cNvPr>
          <p:cNvSpPr txBox="1"/>
          <p:nvPr/>
        </p:nvSpPr>
        <p:spPr>
          <a:xfrm>
            <a:off x="239485" y="1119073"/>
            <a:ext cx="11517086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lang="ru-RU" sz="2000" b="1" i="0" dirty="0">
                <a:solidFill>
                  <a:srgbClr val="202124"/>
                </a:solidFill>
                <a:effectLst/>
              </a:rPr>
              <a:t>Показания к госпитализации: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Тяжелое обострение бронхоэктатической болезни.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Необходимость внутривенного приема препаратов.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Прогрессирующее снижение легочной функции.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Неконтролируемая прогрессирующая потеря веса.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Тяжелые сопутствующие заболевания.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Отсутствие эффективности амбулаторного лечения.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Бронхоэктатическая болезнь с прогрессированием декомпенсированного легочного сердца.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Среднетяжелое или тяжелое кровохарканье.</a:t>
            </a:r>
          </a:p>
          <a:p>
            <a:pPr indent="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02124"/>
                </a:solidFill>
                <a:effectLst/>
              </a:rPr>
              <a:t>Сомнения в диагнозе.</a:t>
            </a:r>
          </a:p>
        </p:txBody>
      </p:sp>
    </p:spTree>
    <p:extLst>
      <p:ext uri="{BB962C8B-B14F-4D97-AF65-F5344CB8AC3E}">
        <p14:creationId xmlns:p14="http://schemas.microsoft.com/office/powerpoint/2010/main" xmlns="" val="1306573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" t="14945" r="2769" b="2949"/>
          <a:stretch/>
        </p:blipFill>
        <p:spPr bwMode="auto">
          <a:xfrm>
            <a:off x="5073451" y="1328144"/>
            <a:ext cx="6977651" cy="50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1176" y="-102715"/>
            <a:ext cx="3408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Пневмосклероз</a:t>
            </a:r>
            <a:endParaRPr lang="ru-RU" sz="36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151" y="1793667"/>
            <a:ext cx="508671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Пневмосклероз</a:t>
            </a:r>
            <a:r>
              <a:rPr lang="ru-RU" dirty="0"/>
              <a:t> — разрастание соединительной ткани в легких, вследствие воспалительного или дистрофического процесса, ведущее к нарушению эластичности и </a:t>
            </a:r>
            <a:r>
              <a:rPr lang="ru-RU" dirty="0" err="1"/>
              <a:t>газообменной</a:t>
            </a:r>
            <a:r>
              <a:rPr lang="ru-RU" dirty="0"/>
              <a:t> функции пораженных участков.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4864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F33113-E73A-F1CF-821F-AE17A3A512BA}"/>
              </a:ext>
            </a:extLst>
          </p:cNvPr>
          <p:cNvSpPr txBox="1"/>
          <p:nvPr/>
        </p:nvSpPr>
        <p:spPr>
          <a:xfrm>
            <a:off x="4988560" y="468414"/>
            <a:ext cx="520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Этиология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1B7850-5AB1-F483-FF2F-2641B827894F}"/>
              </a:ext>
            </a:extLst>
          </p:cNvPr>
          <p:cNvSpPr txBox="1"/>
          <p:nvPr/>
        </p:nvSpPr>
        <p:spPr>
          <a:xfrm>
            <a:off x="106680" y="1259727"/>
            <a:ext cx="11978640" cy="1070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Анаэробная инфекция, золотистый стафилококк, палочки (клебсиелла, протей, синегнойная палочка).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Основная причина абсцесса – аспирация рвотными массами. 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B79D9D-72C5-0CAD-582A-DADD77325772}"/>
              </a:ext>
            </a:extLst>
          </p:cNvPr>
          <p:cNvSpPr txBox="1"/>
          <p:nvPr/>
        </p:nvSpPr>
        <p:spPr>
          <a:xfrm>
            <a:off x="3235960" y="2435120"/>
            <a:ext cx="598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Предрасполагающие факторы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5B601-D7A5-DDDC-A41B-2D6BAD9CF3A1}"/>
              </a:ext>
            </a:extLst>
          </p:cNvPr>
          <p:cNvSpPr txBox="1"/>
          <p:nvPr/>
        </p:nvSpPr>
        <p:spPr>
          <a:xfrm>
            <a:off x="213360" y="3266571"/>
            <a:ext cx="11871960" cy="9679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ммунодефицитное состояние, переохлаждение, алкогольное и другие отравления, травмы грудной клетки, лица и черепно-мозговые травмы, инсульт, ГРИПП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0F6D3E-B2C1-533F-C873-6C2608838E5B}"/>
              </a:ext>
            </a:extLst>
          </p:cNvPr>
          <p:cNvSpPr txBox="1"/>
          <p:nvPr/>
        </p:nvSpPr>
        <p:spPr>
          <a:xfrm>
            <a:off x="2860040" y="4481204"/>
            <a:ext cx="67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Патогенез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CB1A0E-F6F5-1E50-D6E1-06C96416AC7F}"/>
              </a:ext>
            </a:extLst>
          </p:cNvPr>
          <p:cNvSpPr txBox="1"/>
          <p:nvPr/>
        </p:nvSpPr>
        <p:spPr>
          <a:xfrm>
            <a:off x="213360" y="5198038"/>
            <a:ext cx="11871960" cy="9679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dirty="0">
                <a:effectLst/>
                <a:ea typeface="Calibri" panose="020F0502020204030204" pitchFamily="34" charset="0"/>
              </a:rPr>
              <a:t>Чаще всего возбудители проникают в легкие через дыхательные пути (аспирация инфицированной слизи, слюны, желудочного содержимого), реже –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гематогенно</a:t>
            </a:r>
            <a:r>
              <a:rPr lang="ru-RU" sz="2000" dirty="0">
                <a:effectLst/>
                <a:ea typeface="Calibri" panose="020F0502020204030204" pitchFamily="34" charset="0"/>
              </a:rPr>
              <a:t>,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лимфогенно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99496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366" y="-103517"/>
            <a:ext cx="558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Этиология</a:t>
            </a:r>
            <a:endParaRPr lang="ru-RU" sz="36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030" y="1055262"/>
            <a:ext cx="118411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AutoNum type="arabicParenR"/>
              <a:defRPr/>
            </a:pPr>
            <a:r>
              <a:rPr lang="ru-RU" sz="2000" dirty="0" smtClean="0"/>
              <a:t>Сопровождает </a:t>
            </a:r>
            <a:r>
              <a:rPr lang="ru-RU" sz="2000" dirty="0"/>
              <a:t>течение или служит исходом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заболеваний легких: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инфекционных и аспирационных пневмоний, туберкулеза; хронического бронхита;  ателектаза легкого, длительных массивных  плевритов; пневмокониозов, вызванных вдыханием промышленных газов и пыли, лучевых поражений; инородных тел бронхов; травм и ранений грудной клетки и легочной паренхимы; наследственных заболеваний легких. </a:t>
            </a:r>
            <a:endParaRPr lang="ru-RU" sz="20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arenR"/>
              <a:defRPr/>
            </a:pPr>
            <a:endParaRPr lang="ru-RU" sz="12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2) Развивается в результате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гемодинамических нарушений в системе малого круга кровообращения </a:t>
            </a:r>
            <a:r>
              <a:rPr lang="ru-RU" sz="2000" dirty="0"/>
              <a:t>(следствие митрального стеноза, левожелудочковой сердечной недостаточности, тромбоэмболии легочной артерии). </a:t>
            </a:r>
          </a:p>
        </p:txBody>
      </p:sp>
    </p:spTree>
    <p:extLst>
      <p:ext uri="{BB962C8B-B14F-4D97-AF65-F5344CB8AC3E}">
        <p14:creationId xmlns:p14="http://schemas.microsoft.com/office/powerpoint/2010/main" xmlns="" val="1525325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6498" y="-112144"/>
            <a:ext cx="554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Патогенез</a:t>
            </a:r>
            <a:endParaRPr lang="ru-RU" sz="36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86264" y="709792"/>
            <a:ext cx="12105736" cy="5649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>
              <a:lnSpc>
                <a:spcPct val="150000"/>
              </a:lnSpc>
              <a:buNone/>
              <a:defRPr/>
            </a:pPr>
            <a:r>
              <a:rPr lang="ru-RU" sz="2400" dirty="0"/>
              <a:t>Легочная ткань уплотнена, объем легких уменьшен, нарушена вентиляционная функция легких, дренажная способность бронхов, циркуляция крови и лимфы в легких. </a:t>
            </a:r>
            <a:endParaRPr lang="ru-RU" sz="2400" dirty="0" smtClean="0"/>
          </a:p>
          <a:p>
            <a:pPr indent="306000">
              <a:lnSpc>
                <a:spcPct val="150000"/>
              </a:lnSpc>
              <a:buNone/>
              <a:defRPr/>
            </a:pPr>
            <a:endParaRPr lang="ru-RU" sz="2400" dirty="0"/>
          </a:p>
          <a:p>
            <a:pPr indent="306000">
              <a:lnSpc>
                <a:spcPct val="150000"/>
              </a:lnSpc>
              <a:buNone/>
              <a:defRPr/>
            </a:pPr>
            <a:endParaRPr lang="ru-RU" sz="2400" dirty="0" smtClean="0"/>
          </a:p>
          <a:p>
            <a:pPr indent="306000">
              <a:lnSpc>
                <a:spcPct val="150000"/>
              </a:lnSpc>
              <a:buNone/>
              <a:defRPr/>
            </a:pPr>
            <a:endParaRPr lang="ru-RU" sz="2400" dirty="0" smtClean="0"/>
          </a:p>
          <a:p>
            <a:pPr indent="306000">
              <a:lnSpc>
                <a:spcPct val="150000"/>
              </a:lnSpc>
              <a:buNone/>
              <a:defRPr/>
            </a:pPr>
            <a:endParaRPr lang="ru-RU" sz="2400" dirty="0"/>
          </a:p>
          <a:p>
            <a:pPr indent="306000">
              <a:lnSpc>
                <a:spcPct val="150000"/>
              </a:lnSpc>
              <a:buNone/>
              <a:defRPr/>
            </a:pPr>
            <a:endParaRPr lang="ru-RU" sz="2400" dirty="0"/>
          </a:p>
          <a:p>
            <a:pPr indent="306000">
              <a:lnSpc>
                <a:spcPct val="150000"/>
              </a:lnSpc>
              <a:buNone/>
              <a:defRPr/>
            </a:pPr>
            <a:r>
              <a:rPr lang="ru-RU" sz="2400" dirty="0"/>
              <a:t>Нарушение строения альвеол ведет к замещению морфофункциональных структур легочной паренхимы соединительной тканью. </a:t>
            </a:r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indent="3060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4" name="Picture 5" descr="pn1-250x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616" y="1516331"/>
            <a:ext cx="5679667" cy="377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077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004" y="-69011"/>
            <a:ext cx="609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Классификация</a:t>
            </a:r>
            <a:endParaRPr lang="ru-RU" sz="32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150" y="598451"/>
            <a:ext cx="11944710" cy="61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1) По степени выраженности замещения легочной паренхимы соединительной тканью: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- фиброз </a:t>
            </a:r>
            <a:r>
              <a:rPr lang="ru-RU" sz="2400" dirty="0"/>
              <a:t>- ограниченные изменения паренхимы легких, чередующиеся с воздушной легочной тканью;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склероз </a:t>
            </a:r>
            <a:r>
              <a:rPr lang="ru-RU" sz="2400" dirty="0"/>
              <a:t>(собственно пневмосклероз) – уплотнение и замещение паренхимы легких соединительной тканью;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цирроз </a:t>
            </a:r>
            <a:r>
              <a:rPr lang="ru-RU" sz="2400" dirty="0"/>
              <a:t>–  полное замещение альвеол, сосудов и бронхов соединительной тканью, уплотнение плевры, смещение в пораженную сторону органов средостения.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2) По распространенности в легких: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ограниченный </a:t>
            </a:r>
            <a:r>
              <a:rPr lang="ru-RU" sz="2400" dirty="0"/>
              <a:t>(локальным, очаговым)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диффузный </a:t>
            </a:r>
            <a:r>
              <a:rPr lang="ru-RU" sz="2400" dirty="0"/>
              <a:t>(распространенный)</a:t>
            </a:r>
          </a:p>
        </p:txBody>
      </p:sp>
    </p:spTree>
    <p:extLst>
      <p:ext uri="{BB962C8B-B14F-4D97-AF65-F5344CB8AC3E}">
        <p14:creationId xmlns:p14="http://schemas.microsoft.com/office/powerpoint/2010/main" xmlns="" val="744865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8185" y="0"/>
            <a:ext cx="4239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</a:t>
            </a:r>
            <a:r>
              <a:rPr lang="ru-RU" sz="3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линическая </a:t>
            </a:r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картина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029" y="830890"/>
            <a:ext cx="11892951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1. Ограниченный пневмосклероз </a:t>
            </a:r>
            <a:r>
              <a:rPr lang="ru-RU" sz="2400" dirty="0"/>
              <a:t>обычно не беспокоит пациентов, иногда отмечается незначительный кашель со скудной мокротой. При осмотре на стороне поражения может быть западение грудной клетки.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2. Диффузный пневмосклероз </a:t>
            </a:r>
            <a:r>
              <a:rPr lang="ru-RU" sz="2400" dirty="0"/>
              <a:t>проявляется одышкой при физической нагрузке, в дальнейшем – в покое. Кашель – сначала редкий, затем навязчивый с выделением гнойной мокроты. Кожные покровы с цианотичным оттенком. Симптом пальцев Гиппократа (в форме барабанных палочек). Возможны ноющие боли в груди, слабость, похудание, повышенная утомляемость.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3. Над зоной поражения или диффузно выслушивается резко ослабленное дыхание, влажные и сухие хрипы, </a:t>
            </a:r>
            <a:r>
              <a:rPr lang="ru-RU" sz="2400" dirty="0" err="1"/>
              <a:t>перкуторный</a:t>
            </a:r>
            <a:r>
              <a:rPr lang="ru-RU" sz="2400" dirty="0"/>
              <a:t> звук – тупой.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1456835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0308" y="0"/>
            <a:ext cx="2220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Осложнения</a:t>
            </a:r>
            <a:endParaRPr lang="ru-RU" sz="2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868" y="653738"/>
            <a:ext cx="10524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Нарушение газообмена. </a:t>
            </a:r>
            <a:endParaRPr lang="ru-RU" dirty="0" smtClean="0">
              <a:solidFill>
                <a:srgbClr val="333333"/>
              </a:solidFill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</a:rPr>
              <a:t>Хроническая </a:t>
            </a:r>
            <a:r>
              <a:rPr lang="ru-RU" dirty="0">
                <a:solidFill>
                  <a:srgbClr val="333333"/>
                </a:solidFill>
              </a:rPr>
              <a:t>гипоксия. </a:t>
            </a:r>
            <a:endParaRPr lang="ru-RU" dirty="0" smtClean="0">
              <a:solidFill>
                <a:srgbClr val="333333"/>
              </a:solidFill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</a:rPr>
              <a:t>Усугубление </a:t>
            </a:r>
            <a:r>
              <a:rPr lang="ru-RU" dirty="0">
                <a:solidFill>
                  <a:srgbClr val="333333"/>
                </a:solidFill>
              </a:rPr>
              <a:t>существующих респираторных заболеваний. </a:t>
            </a:r>
            <a:endParaRPr lang="ru-RU" dirty="0" smtClean="0">
              <a:solidFill>
                <a:srgbClr val="333333"/>
              </a:solidFill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</a:rPr>
              <a:t>Повышение </a:t>
            </a:r>
            <a:r>
              <a:rPr lang="ru-RU" dirty="0">
                <a:solidFill>
                  <a:srgbClr val="333333"/>
                </a:solidFill>
              </a:rPr>
              <a:t>риска сердечно-сосудистых осложнений. </a:t>
            </a:r>
            <a:endParaRPr lang="ru-RU" dirty="0" smtClean="0">
              <a:solidFill>
                <a:srgbClr val="333333"/>
              </a:solidFill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</a:rPr>
              <a:t>Развитие </a:t>
            </a:r>
            <a:r>
              <a:rPr lang="ru-RU" dirty="0">
                <a:solidFill>
                  <a:srgbClr val="333333"/>
                </a:solidFill>
              </a:rPr>
              <a:t>эмфиземы и лёгочного сердца. </a:t>
            </a:r>
            <a:endParaRPr lang="ru-RU" dirty="0" smtClean="0">
              <a:solidFill>
                <a:srgbClr val="333333"/>
              </a:solidFill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376" y="2523768"/>
            <a:ext cx="480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Исходы</a:t>
            </a:r>
            <a:endParaRPr lang="ru-RU" sz="32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38" y="3239061"/>
            <a:ext cx="11966331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2500"/>
              </a:lnSpc>
            </a:pPr>
            <a:r>
              <a:rPr lang="ru-RU" sz="1600" b="1" dirty="0">
                <a:solidFill>
                  <a:srgbClr val="333333"/>
                </a:solidFill>
              </a:rPr>
              <a:t>Исход пневмосклероза зависит от степени нарушения дыхательной функции и газообмена</a:t>
            </a:r>
            <a:r>
              <a:rPr lang="ru-RU" sz="1600" dirty="0">
                <a:solidFill>
                  <a:srgbClr val="333333"/>
                </a:solidFill>
              </a:rPr>
              <a:t>, что обусловлено распространённостью патологического процесса. </a:t>
            </a:r>
            <a:endParaRPr lang="ru-RU" sz="1600" dirty="0" smtClean="0">
              <a:solidFill>
                <a:srgbClr val="333333"/>
              </a:solidFill>
            </a:endParaRPr>
          </a:p>
          <a:p>
            <a:pPr indent="457200">
              <a:lnSpc>
                <a:spcPts val="2500"/>
              </a:lnSpc>
            </a:pPr>
            <a:r>
              <a:rPr lang="ru-RU" sz="1600" b="1" dirty="0" smtClean="0">
                <a:solidFill>
                  <a:srgbClr val="333333"/>
                </a:solidFill>
              </a:rPr>
              <a:t>При </a:t>
            </a:r>
            <a:r>
              <a:rPr lang="ru-RU" sz="1600" b="1" dirty="0">
                <a:solidFill>
                  <a:srgbClr val="333333"/>
                </a:solidFill>
              </a:rPr>
              <a:t>локальной форме</a:t>
            </a:r>
            <a:r>
              <a:rPr lang="ru-RU" sz="1600" dirty="0">
                <a:solidFill>
                  <a:srgbClr val="333333"/>
                </a:solidFill>
              </a:rPr>
              <a:t> заболевания пациенты могут жить привычной им жизнью без каких-либо ограничений. </a:t>
            </a:r>
            <a:endParaRPr lang="ru-RU" sz="1600" dirty="0" smtClean="0">
              <a:solidFill>
                <a:srgbClr val="333333"/>
              </a:solidFill>
            </a:endParaRPr>
          </a:p>
          <a:p>
            <a:pPr indent="457200">
              <a:lnSpc>
                <a:spcPts val="2500"/>
              </a:lnSpc>
            </a:pPr>
            <a:r>
              <a:rPr lang="ru-RU" sz="1600" b="1" dirty="0" smtClean="0">
                <a:solidFill>
                  <a:srgbClr val="333333"/>
                </a:solidFill>
              </a:rPr>
              <a:t>Диффузный </a:t>
            </a:r>
            <a:r>
              <a:rPr lang="ru-RU" sz="1600" b="1" dirty="0">
                <a:solidFill>
                  <a:srgbClr val="333333"/>
                </a:solidFill>
              </a:rPr>
              <a:t>пневмосклероз</a:t>
            </a:r>
            <a:r>
              <a:rPr lang="ru-RU" sz="1600" dirty="0">
                <a:solidFill>
                  <a:srgbClr val="333333"/>
                </a:solidFill>
              </a:rPr>
              <a:t>, затрагивающий значительную часть лёгочной ткани, </a:t>
            </a:r>
            <a:r>
              <a:rPr lang="ru-RU" sz="1600" b="1" dirty="0">
                <a:solidFill>
                  <a:srgbClr val="333333"/>
                </a:solidFill>
              </a:rPr>
              <a:t>приводит к существенному ухудшению качества жизни</a:t>
            </a:r>
            <a:r>
              <a:rPr lang="ru-RU" sz="1600" dirty="0">
                <a:solidFill>
                  <a:srgbClr val="333333"/>
                </a:solidFill>
              </a:rPr>
              <a:t> пациента. У него снижается устойчивость к нагрузкам, может развиться дыхательная, а затем — сердечно-лёгочная недостаточность. </a:t>
            </a:r>
            <a:endParaRPr lang="ru-RU" sz="1600" dirty="0" smtClean="0">
              <a:solidFill>
                <a:srgbClr val="333333"/>
              </a:solidFill>
            </a:endParaRPr>
          </a:p>
          <a:p>
            <a:pPr indent="457200">
              <a:lnSpc>
                <a:spcPts val="2500"/>
              </a:lnSpc>
            </a:pPr>
            <a:r>
              <a:rPr lang="ru-RU" sz="1600" b="1" dirty="0" smtClean="0">
                <a:solidFill>
                  <a:srgbClr val="333333"/>
                </a:solidFill>
              </a:rPr>
              <a:t>Самый </a:t>
            </a:r>
            <a:r>
              <a:rPr lang="ru-RU" sz="1600" b="1" dirty="0">
                <a:solidFill>
                  <a:srgbClr val="333333"/>
                </a:solidFill>
              </a:rPr>
              <a:t>неблагоприятный исход</a:t>
            </a:r>
            <a:r>
              <a:rPr lang="ru-RU" sz="1600" dirty="0">
                <a:solidFill>
                  <a:srgbClr val="333333"/>
                </a:solidFill>
              </a:rPr>
              <a:t> возможен в следующих случаях:</a:t>
            </a:r>
          </a:p>
          <a:p>
            <a:pPr indent="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</a:rPr>
              <a:t>присоединение инфекционного микроорганизма, особенно если он имеет резистентность ко многим антибиотикам;</a:t>
            </a:r>
          </a:p>
          <a:p>
            <a:pPr indent="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</a:rPr>
              <a:t>формирование «сотового лёгкого», которое значительно снижает степень насыщения крови кислородом.</a:t>
            </a:r>
          </a:p>
          <a:p>
            <a:pPr indent="457200">
              <a:lnSpc>
                <a:spcPts val="2500"/>
              </a:lnSpc>
            </a:pPr>
            <a:r>
              <a:rPr lang="ru-RU" sz="1600" b="1" dirty="0" smtClean="0">
                <a:solidFill>
                  <a:srgbClr val="333333"/>
                </a:solidFill>
              </a:rPr>
              <a:t>В </a:t>
            </a:r>
            <a:r>
              <a:rPr lang="ru-RU" sz="1600" b="1" dirty="0">
                <a:solidFill>
                  <a:srgbClr val="333333"/>
                </a:solidFill>
              </a:rPr>
              <a:t>тяжёлых случаях</a:t>
            </a:r>
            <a:r>
              <a:rPr lang="ru-RU" sz="1600" dirty="0">
                <a:solidFill>
                  <a:srgbClr val="333333"/>
                </a:solidFill>
              </a:rPr>
              <a:t> у пациента постепенно нарастает гипоксия, сердечно-лёгочная недостаточность, что приводит к быстрому наступлению летального исхода.</a:t>
            </a:r>
            <a:endParaRPr lang="ru-RU" sz="1600" b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851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675" y="-76836"/>
            <a:ext cx="9626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Методы лабораторного, инструментального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517" y="1029773"/>
            <a:ext cx="11852694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1. Рентгенография легких </a:t>
            </a:r>
            <a:r>
              <a:rPr lang="ru-RU" sz="2400" dirty="0"/>
              <a:t>– уменьшение в размерах пораженной части легкого, усиление, </a:t>
            </a:r>
            <a:r>
              <a:rPr lang="ru-RU" sz="2400" dirty="0" err="1"/>
              <a:t>сетчатость</a:t>
            </a:r>
            <a:r>
              <a:rPr lang="ru-RU" sz="2400" dirty="0"/>
              <a:t> и инфильтрации перибронхиальной ткани. Нередко легочные поля нижних отделов приобретают вид пористой губки («сотовое легкое»).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2. Бронхография </a:t>
            </a:r>
            <a:r>
              <a:rPr lang="ru-RU" sz="2400" dirty="0" err="1"/>
              <a:t>петлистость</a:t>
            </a:r>
            <a:r>
              <a:rPr lang="ru-RU" sz="2400" dirty="0"/>
              <a:t> легочного рисунка по ходу разветвлений бронхов за счет деформации их стенок, склероза и– сближение или отклонение бронхов, их сужение и деформация, мелкие бронхи не определяются.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3. Бронхоскопия </a:t>
            </a:r>
            <a:r>
              <a:rPr lang="ru-RU" sz="2400" dirty="0"/>
              <a:t>-  выявляются </a:t>
            </a:r>
            <a:r>
              <a:rPr lang="ru-RU" sz="2400" dirty="0" err="1"/>
              <a:t>бронхоэктазы</a:t>
            </a:r>
            <a:r>
              <a:rPr lang="ru-RU" sz="2400" dirty="0"/>
              <a:t>, признаки хронического бронхита.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4. Спирометрия </a:t>
            </a:r>
            <a:r>
              <a:rPr lang="ru-RU" sz="2400" dirty="0"/>
              <a:t>- выявляется снижение жизненной емкости легких и показателей проходимости бронхов.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331006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023" y="0"/>
            <a:ext cx="1168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</a:t>
            </a:r>
            <a:r>
              <a:rPr lang="ru-RU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медикаментозного </a:t>
            </a:r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лечения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70" y="610136"/>
            <a:ext cx="117060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02124"/>
                </a:solidFill>
              </a:rPr>
              <a:t/>
            </a:r>
            <a:br>
              <a:rPr lang="ru-RU" sz="1600" dirty="0">
                <a:solidFill>
                  <a:srgbClr val="202124"/>
                </a:solidFill>
              </a:rPr>
            </a:br>
            <a:r>
              <a:rPr lang="ru-RU" sz="1600" b="1" i="1" dirty="0" err="1">
                <a:solidFill>
                  <a:srgbClr val="202124"/>
                </a:solidFill>
              </a:rPr>
              <a:t>Монотерапия</a:t>
            </a:r>
            <a:r>
              <a:rPr lang="ru-RU" sz="1600" b="1" i="1" dirty="0">
                <a:solidFill>
                  <a:srgbClr val="202124"/>
                </a:solidFill>
              </a:rPr>
              <a:t> кортикостероидами</a:t>
            </a:r>
            <a:endParaRPr lang="ru-RU" sz="1600" dirty="0">
              <a:solidFill>
                <a:srgbClr val="202124"/>
              </a:solidFill>
            </a:endParaRPr>
          </a:p>
          <a:p>
            <a:r>
              <a:rPr lang="ru-RU" sz="1600" dirty="0" err="1">
                <a:solidFill>
                  <a:srgbClr val="202124"/>
                </a:solidFill>
              </a:rPr>
              <a:t>Рандомизированные</a:t>
            </a:r>
            <a:r>
              <a:rPr lang="ru-RU" sz="1600" dirty="0">
                <a:solidFill>
                  <a:srgbClr val="202124"/>
                </a:solidFill>
              </a:rPr>
              <a:t> контролируемые исследования </a:t>
            </a:r>
            <a:r>
              <a:rPr lang="ru-RU" sz="1600" dirty="0" err="1">
                <a:solidFill>
                  <a:srgbClr val="202124"/>
                </a:solidFill>
              </a:rPr>
              <a:t>монотерапии</a:t>
            </a:r>
            <a:r>
              <a:rPr lang="ru-RU" sz="1600" dirty="0">
                <a:solidFill>
                  <a:srgbClr val="202124"/>
                </a:solidFill>
              </a:rPr>
              <a:t> </a:t>
            </a:r>
            <a:r>
              <a:rPr lang="ru-RU" sz="1600" dirty="0" err="1">
                <a:solidFill>
                  <a:srgbClr val="202124"/>
                </a:solidFill>
              </a:rPr>
              <a:t>глюкокортикостероидами</a:t>
            </a:r>
            <a:r>
              <a:rPr lang="ru-RU" sz="1600" dirty="0">
                <a:solidFill>
                  <a:srgbClr val="202124"/>
                </a:solidFill>
              </a:rPr>
              <a:t> (ГКС) не </a:t>
            </a:r>
            <a:r>
              <a:rPr lang="ru-RU" sz="1600" dirty="0" smtClean="0">
                <a:solidFill>
                  <a:srgbClr val="202124"/>
                </a:solidFill>
              </a:rPr>
              <a:t>проводились. </a:t>
            </a:r>
            <a:r>
              <a:rPr lang="ru-RU" sz="1600" dirty="0">
                <a:solidFill>
                  <a:srgbClr val="202124"/>
                </a:solidFill>
              </a:rPr>
              <a:t>В ретроспективных неконтролируемых исследованиях не достигнуто увеличения выживаемости при </a:t>
            </a:r>
            <a:r>
              <a:rPr lang="ru-RU" sz="1600" dirty="0" err="1">
                <a:solidFill>
                  <a:srgbClr val="202124"/>
                </a:solidFill>
              </a:rPr>
              <a:t>монотерапии</a:t>
            </a:r>
            <a:r>
              <a:rPr lang="ru-RU" sz="1600" dirty="0">
                <a:solidFill>
                  <a:srgbClr val="202124"/>
                </a:solidFill>
              </a:rPr>
              <a:t> кортикостероидами, однако допускалось, что у некоторых больных на фоне </a:t>
            </a:r>
            <a:r>
              <a:rPr lang="ru-RU" sz="1600" dirty="0" err="1">
                <a:solidFill>
                  <a:srgbClr val="202124"/>
                </a:solidFill>
              </a:rPr>
              <a:t>монотерапии</a:t>
            </a:r>
            <a:r>
              <a:rPr lang="ru-RU" sz="1600" dirty="0">
                <a:solidFill>
                  <a:srgbClr val="202124"/>
                </a:solidFill>
              </a:rPr>
              <a:t> ГКС может улучшиться легочная функция </a:t>
            </a:r>
            <a:r>
              <a:rPr lang="ru-RU" sz="1600" dirty="0" smtClean="0">
                <a:solidFill>
                  <a:srgbClr val="202124"/>
                </a:solidFill>
              </a:rPr>
              <a:t>. </a:t>
            </a:r>
            <a:r>
              <a:rPr lang="ru-RU" sz="1600" dirty="0">
                <a:solidFill>
                  <a:srgbClr val="202124"/>
                </a:solidFill>
              </a:rPr>
              <a:t>Длительная терапия ГКС сопровождается развитием значительных нежелательных </a:t>
            </a:r>
            <a:r>
              <a:rPr lang="ru-RU" sz="1600" dirty="0" smtClean="0">
                <a:solidFill>
                  <a:srgbClr val="202124"/>
                </a:solidFill>
              </a:rPr>
              <a:t>явлений.</a:t>
            </a:r>
            <a:endParaRPr lang="ru-RU" sz="1600" dirty="0">
              <a:solidFill>
                <a:srgbClr val="202124"/>
              </a:solidFill>
            </a:endParaRPr>
          </a:p>
          <a:p>
            <a:r>
              <a:rPr lang="ru-RU" sz="1600" i="1" dirty="0">
                <a:solidFill>
                  <a:srgbClr val="202124"/>
                </a:solidFill>
              </a:rPr>
              <a:t>Рекомендации</a:t>
            </a:r>
            <a:r>
              <a:rPr lang="ru-RU" sz="1600" dirty="0">
                <a:solidFill>
                  <a:srgbClr val="202124"/>
                </a:solidFill>
              </a:rPr>
              <a:t>: Больные </a:t>
            </a:r>
            <a:r>
              <a:rPr lang="ru-RU" sz="1600" dirty="0" smtClean="0">
                <a:solidFill>
                  <a:srgbClr val="202124"/>
                </a:solidFill>
              </a:rPr>
              <a:t> </a:t>
            </a:r>
            <a:r>
              <a:rPr lang="ru-RU" sz="1600" dirty="0">
                <a:solidFill>
                  <a:srgbClr val="202124"/>
                </a:solidFill>
              </a:rPr>
              <a:t>не должны получать </a:t>
            </a:r>
            <a:r>
              <a:rPr lang="ru-RU" sz="1600" dirty="0" err="1">
                <a:solidFill>
                  <a:srgbClr val="202124"/>
                </a:solidFill>
              </a:rPr>
              <a:t>монотерапию</a:t>
            </a:r>
            <a:r>
              <a:rPr lang="ru-RU" sz="1600" dirty="0">
                <a:solidFill>
                  <a:srgbClr val="202124"/>
                </a:solidFill>
              </a:rPr>
              <a:t> </a:t>
            </a:r>
            <a:r>
              <a:rPr lang="ru-RU" sz="1600" dirty="0" smtClean="0">
                <a:solidFill>
                  <a:srgbClr val="202124"/>
                </a:solidFill>
              </a:rPr>
              <a:t>кортикостероидами.</a:t>
            </a:r>
            <a:r>
              <a:rPr lang="ru-RU" sz="1600" dirty="0">
                <a:solidFill>
                  <a:srgbClr val="202124"/>
                </a:solidFill>
              </a:rPr>
              <a:t/>
            </a:r>
            <a:br>
              <a:rPr lang="ru-RU" sz="1600" dirty="0">
                <a:solidFill>
                  <a:srgbClr val="202124"/>
                </a:solidFill>
              </a:rPr>
            </a:br>
            <a:r>
              <a:rPr lang="ru-RU" sz="1600" dirty="0">
                <a:solidFill>
                  <a:srgbClr val="202124"/>
                </a:solidFill>
              </a:rPr>
              <a:t/>
            </a:r>
            <a:br>
              <a:rPr lang="ru-RU" sz="1600" dirty="0">
                <a:solidFill>
                  <a:srgbClr val="202124"/>
                </a:solidFill>
              </a:rPr>
            </a:br>
            <a:r>
              <a:rPr lang="ru-RU" sz="1600" b="1" i="1" dirty="0">
                <a:solidFill>
                  <a:srgbClr val="202124"/>
                </a:solidFill>
              </a:rPr>
              <a:t>Комбинированная терапия ГКС и </a:t>
            </a:r>
            <a:r>
              <a:rPr lang="ru-RU" sz="1600" b="1" i="1" dirty="0" err="1">
                <a:solidFill>
                  <a:srgbClr val="202124"/>
                </a:solidFill>
              </a:rPr>
              <a:t>иммуномупрессантами</a:t>
            </a:r>
            <a:endParaRPr lang="ru-RU" sz="1600" dirty="0">
              <a:solidFill>
                <a:srgbClr val="202124"/>
              </a:solidFill>
            </a:endParaRPr>
          </a:p>
          <a:p>
            <a:r>
              <a:rPr lang="ru-RU" sz="1600" dirty="0">
                <a:solidFill>
                  <a:srgbClr val="202124"/>
                </a:solidFill>
              </a:rPr>
              <a:t>В настоящее время нет убедительных доказательств об улучшении выживаемости </a:t>
            </a:r>
            <a:r>
              <a:rPr lang="ru-RU" sz="1600" dirty="0" smtClean="0">
                <a:solidFill>
                  <a:srgbClr val="202124"/>
                </a:solidFill>
              </a:rPr>
              <a:t>больных </a:t>
            </a:r>
            <a:r>
              <a:rPr lang="ru-RU" sz="1600" dirty="0">
                <a:solidFill>
                  <a:srgbClr val="202124"/>
                </a:solidFill>
              </a:rPr>
              <a:t>при терапии комбинированной терапии ГКС и </a:t>
            </a:r>
            <a:r>
              <a:rPr lang="ru-RU" sz="1600" dirty="0" err="1">
                <a:solidFill>
                  <a:srgbClr val="202124"/>
                </a:solidFill>
              </a:rPr>
              <a:t>иммуномупрессантами</a:t>
            </a:r>
            <a:r>
              <a:rPr lang="ru-RU" sz="1600" dirty="0">
                <a:solidFill>
                  <a:srgbClr val="202124"/>
                </a:solidFill>
              </a:rPr>
              <a:t> (например, </a:t>
            </a:r>
            <a:r>
              <a:rPr lang="ru-RU" sz="1600" dirty="0" err="1">
                <a:solidFill>
                  <a:srgbClr val="202124"/>
                </a:solidFill>
              </a:rPr>
              <a:t>азатиоприном</a:t>
            </a:r>
            <a:r>
              <a:rPr lang="ru-RU" sz="1600" dirty="0">
                <a:solidFill>
                  <a:srgbClr val="202124"/>
                </a:solidFill>
              </a:rPr>
              <a:t> или </a:t>
            </a:r>
            <a:r>
              <a:rPr lang="ru-RU" sz="1600" dirty="0" err="1">
                <a:solidFill>
                  <a:srgbClr val="202124"/>
                </a:solidFill>
              </a:rPr>
              <a:t>циклофосфамидом</a:t>
            </a:r>
            <a:r>
              <a:rPr lang="ru-RU" sz="1600" dirty="0">
                <a:solidFill>
                  <a:srgbClr val="202124"/>
                </a:solidFill>
              </a:rPr>
              <a:t>). Однако, риск развития побочных эффектов комбинированной терапии перевешивают вероятность улучшения легочной функции на фоне комбинированной </a:t>
            </a:r>
            <a:r>
              <a:rPr lang="ru-RU" sz="1600" dirty="0" smtClean="0">
                <a:solidFill>
                  <a:srgbClr val="202124"/>
                </a:solidFill>
              </a:rPr>
              <a:t>терапии.</a:t>
            </a:r>
            <a:endParaRPr lang="ru-RU" sz="1600" dirty="0">
              <a:solidFill>
                <a:srgbClr val="202124"/>
              </a:solidFill>
            </a:endParaRPr>
          </a:p>
          <a:p>
            <a:r>
              <a:rPr lang="ru-RU" sz="1600" i="1" dirty="0">
                <a:solidFill>
                  <a:srgbClr val="202124"/>
                </a:solidFill>
              </a:rPr>
              <a:t>Рекомендации</a:t>
            </a:r>
            <a:r>
              <a:rPr lang="ru-RU" sz="1600" dirty="0">
                <a:solidFill>
                  <a:srgbClr val="202124"/>
                </a:solidFill>
              </a:rPr>
              <a:t>: Больные </a:t>
            </a:r>
            <a:r>
              <a:rPr lang="ru-RU" sz="1600" dirty="0" smtClean="0">
                <a:solidFill>
                  <a:srgbClr val="202124"/>
                </a:solidFill>
              </a:rPr>
              <a:t>не </a:t>
            </a:r>
            <a:r>
              <a:rPr lang="ru-RU" sz="1600" dirty="0">
                <a:solidFill>
                  <a:srgbClr val="202124"/>
                </a:solidFill>
              </a:rPr>
              <a:t>должны лечиться комбинацией ГКС и </a:t>
            </a:r>
            <a:r>
              <a:rPr lang="ru-RU" sz="1600" dirty="0" smtClean="0">
                <a:solidFill>
                  <a:srgbClr val="202124"/>
                </a:solidFill>
              </a:rPr>
              <a:t>иммунодепрессантами.</a:t>
            </a:r>
            <a:r>
              <a:rPr lang="ru-RU" sz="1600" dirty="0">
                <a:solidFill>
                  <a:srgbClr val="202124"/>
                </a:solidFill>
              </a:rPr>
              <a:t/>
            </a:r>
            <a:br>
              <a:rPr lang="ru-RU" sz="1600" dirty="0">
                <a:solidFill>
                  <a:srgbClr val="202124"/>
                </a:solidFill>
              </a:rPr>
            </a:br>
            <a:r>
              <a:rPr lang="ru-RU" sz="1600" dirty="0">
                <a:solidFill>
                  <a:srgbClr val="202124"/>
                </a:solidFill>
              </a:rPr>
              <a:t/>
            </a:r>
            <a:br>
              <a:rPr lang="ru-RU" sz="1600" dirty="0">
                <a:solidFill>
                  <a:srgbClr val="202124"/>
                </a:solidFill>
              </a:rPr>
            </a:br>
            <a:r>
              <a:rPr lang="ru-RU" sz="1600" b="1" i="1" dirty="0" err="1">
                <a:solidFill>
                  <a:srgbClr val="202124"/>
                </a:solidFill>
              </a:rPr>
              <a:t>Монотерапия</a:t>
            </a:r>
            <a:r>
              <a:rPr lang="ru-RU" sz="1600" b="1" i="1" dirty="0">
                <a:solidFill>
                  <a:srgbClr val="202124"/>
                </a:solidFill>
              </a:rPr>
              <a:t> N-</a:t>
            </a:r>
            <a:r>
              <a:rPr lang="ru-RU" sz="1600" b="1" i="1" dirty="0" err="1">
                <a:solidFill>
                  <a:srgbClr val="202124"/>
                </a:solidFill>
              </a:rPr>
              <a:t>ацетилцистеином</a:t>
            </a:r>
            <a:endParaRPr lang="ru-RU" sz="1600" dirty="0">
              <a:solidFill>
                <a:srgbClr val="202124"/>
              </a:solidFill>
            </a:endParaRPr>
          </a:p>
          <a:p>
            <a:r>
              <a:rPr lang="ru-RU" sz="1600" dirty="0">
                <a:solidFill>
                  <a:srgbClr val="202124"/>
                </a:solidFill>
              </a:rPr>
              <a:t>Положительные результаты о </a:t>
            </a:r>
            <a:r>
              <a:rPr lang="ru-RU" sz="1600" dirty="0" err="1">
                <a:solidFill>
                  <a:srgbClr val="202124"/>
                </a:solidFill>
              </a:rPr>
              <a:t>монотерапии</a:t>
            </a:r>
            <a:r>
              <a:rPr lang="ru-RU" sz="1600" dirty="0">
                <a:solidFill>
                  <a:srgbClr val="202124"/>
                </a:solidFill>
              </a:rPr>
              <a:t> N-</a:t>
            </a:r>
            <a:r>
              <a:rPr lang="ru-RU" sz="1600" dirty="0" err="1">
                <a:solidFill>
                  <a:srgbClr val="202124"/>
                </a:solidFill>
              </a:rPr>
              <a:t>ацетилцистеином</a:t>
            </a:r>
            <a:r>
              <a:rPr lang="ru-RU" sz="1600" dirty="0">
                <a:solidFill>
                  <a:srgbClr val="202124"/>
                </a:solidFill>
              </a:rPr>
              <a:t> (NAC) получены в </a:t>
            </a:r>
            <a:r>
              <a:rPr lang="ru-RU" sz="1600" dirty="0" err="1">
                <a:solidFill>
                  <a:srgbClr val="202124"/>
                </a:solidFill>
              </a:rPr>
              <a:t>рандомизированном</a:t>
            </a:r>
            <a:r>
              <a:rPr lang="ru-RU" sz="1600" dirty="0">
                <a:solidFill>
                  <a:srgbClr val="202124"/>
                </a:solidFill>
              </a:rPr>
              <a:t> контролируемом исследовании, при оценке лечения ГКС, </a:t>
            </a:r>
            <a:r>
              <a:rPr lang="ru-RU" sz="1600" dirty="0" err="1">
                <a:solidFill>
                  <a:srgbClr val="202124"/>
                </a:solidFill>
              </a:rPr>
              <a:t>азатиоприном</a:t>
            </a:r>
            <a:r>
              <a:rPr lang="ru-RU" sz="1600" dirty="0">
                <a:solidFill>
                  <a:srgbClr val="202124"/>
                </a:solidFill>
              </a:rPr>
              <a:t> и пероральным </a:t>
            </a:r>
            <a:r>
              <a:rPr lang="ru-RU" sz="1600" dirty="0" err="1">
                <a:solidFill>
                  <a:srgbClr val="202124"/>
                </a:solidFill>
              </a:rPr>
              <a:t>ацетилцистеином</a:t>
            </a:r>
            <a:r>
              <a:rPr lang="ru-RU" sz="1600" dirty="0">
                <a:solidFill>
                  <a:srgbClr val="202124"/>
                </a:solidFill>
              </a:rPr>
              <a:t> </a:t>
            </a:r>
            <a:r>
              <a:rPr lang="ru-RU" sz="1600" dirty="0" smtClean="0">
                <a:solidFill>
                  <a:srgbClr val="202124"/>
                </a:solidFill>
              </a:rPr>
              <a:t>. </a:t>
            </a:r>
          </a:p>
          <a:p>
            <a:r>
              <a:rPr lang="ru-RU" sz="1600" i="1" dirty="0" smtClean="0">
                <a:solidFill>
                  <a:srgbClr val="202124"/>
                </a:solidFill>
              </a:rPr>
              <a:t>Рекомендации</a:t>
            </a:r>
            <a:r>
              <a:rPr lang="ru-RU" sz="1600" dirty="0">
                <a:solidFill>
                  <a:srgbClr val="202124"/>
                </a:solidFill>
              </a:rPr>
              <a:t>: </a:t>
            </a:r>
            <a:r>
              <a:rPr lang="ru-RU" sz="1600" dirty="0" err="1">
                <a:solidFill>
                  <a:srgbClr val="202124"/>
                </a:solidFill>
              </a:rPr>
              <a:t>Монотерапия</a:t>
            </a:r>
            <a:r>
              <a:rPr lang="ru-RU" sz="1600" dirty="0">
                <a:solidFill>
                  <a:srgbClr val="202124"/>
                </a:solidFill>
              </a:rPr>
              <a:t> N-</a:t>
            </a:r>
            <a:r>
              <a:rPr lang="ru-RU" sz="1600" dirty="0" err="1">
                <a:solidFill>
                  <a:srgbClr val="202124"/>
                </a:solidFill>
              </a:rPr>
              <a:t>ацетилцистеином</a:t>
            </a:r>
            <a:r>
              <a:rPr lang="ru-RU" sz="1600" dirty="0">
                <a:solidFill>
                  <a:srgbClr val="202124"/>
                </a:solidFill>
              </a:rPr>
              <a:t> не должна назначаться на рутинной основе всем </a:t>
            </a:r>
            <a:r>
              <a:rPr lang="ru-RU" sz="1600" dirty="0" smtClean="0">
                <a:solidFill>
                  <a:srgbClr val="202124"/>
                </a:solidFill>
              </a:rPr>
              <a:t>больным.</a:t>
            </a:r>
            <a:r>
              <a:rPr lang="ru-RU" sz="1600" dirty="0">
                <a:solidFill>
                  <a:srgbClr val="202124"/>
                </a:solidFill>
              </a:rPr>
              <a:t/>
            </a:r>
            <a:br>
              <a:rPr lang="ru-RU" sz="1600" dirty="0">
                <a:solidFill>
                  <a:srgbClr val="202124"/>
                </a:solidFill>
              </a:rPr>
            </a:br>
            <a:r>
              <a:rPr lang="ru-RU" sz="1600" dirty="0">
                <a:solidFill>
                  <a:srgbClr val="202124"/>
                </a:solidFill>
              </a:rPr>
              <a:t/>
            </a:r>
            <a:br>
              <a:rPr lang="ru-RU" sz="1600" dirty="0">
                <a:solidFill>
                  <a:srgbClr val="202124"/>
                </a:solidFill>
              </a:rPr>
            </a:br>
            <a:r>
              <a:rPr lang="ru-RU" sz="1600" b="1" i="1" dirty="0">
                <a:solidFill>
                  <a:srgbClr val="202124"/>
                </a:solidFill>
              </a:rPr>
              <a:t>Комбинация преднизолона, </a:t>
            </a:r>
            <a:r>
              <a:rPr lang="ru-RU" sz="1600" b="1" i="1" dirty="0" err="1">
                <a:solidFill>
                  <a:srgbClr val="202124"/>
                </a:solidFill>
              </a:rPr>
              <a:t>азатиоприна</a:t>
            </a:r>
            <a:r>
              <a:rPr lang="ru-RU" sz="1600" b="1" i="1" dirty="0">
                <a:solidFill>
                  <a:srgbClr val="202124"/>
                </a:solidFill>
              </a:rPr>
              <a:t> и N-</a:t>
            </a:r>
            <a:r>
              <a:rPr lang="ru-RU" sz="1600" b="1" i="1" dirty="0" err="1">
                <a:solidFill>
                  <a:srgbClr val="202124"/>
                </a:solidFill>
              </a:rPr>
              <a:t>ацетилцистеина</a:t>
            </a:r>
            <a:endParaRPr lang="ru-RU" sz="1600" dirty="0">
              <a:solidFill>
                <a:srgbClr val="202124"/>
              </a:solidFill>
            </a:endParaRPr>
          </a:p>
          <a:p>
            <a:r>
              <a:rPr lang="ru-RU" sz="1600" dirty="0">
                <a:solidFill>
                  <a:srgbClr val="202124"/>
                </a:solidFill>
              </a:rPr>
              <a:t>Ранее </a:t>
            </a:r>
            <a:r>
              <a:rPr lang="ru-RU" sz="1600" dirty="0" err="1">
                <a:solidFill>
                  <a:srgbClr val="202124"/>
                </a:solidFill>
              </a:rPr>
              <a:t>иммуносупрессанты</a:t>
            </a:r>
            <a:r>
              <a:rPr lang="ru-RU" sz="1600" dirty="0">
                <a:solidFill>
                  <a:srgbClr val="202124"/>
                </a:solidFill>
              </a:rPr>
              <a:t> считались важной составной частью </a:t>
            </a:r>
            <a:r>
              <a:rPr lang="ru-RU" sz="1600" dirty="0" smtClean="0">
                <a:solidFill>
                  <a:srgbClr val="202124"/>
                </a:solidFill>
              </a:rPr>
              <a:t>терапии. </a:t>
            </a:r>
          </a:p>
          <a:p>
            <a:r>
              <a:rPr lang="ru-RU" sz="1600" i="1" dirty="0" smtClean="0">
                <a:solidFill>
                  <a:srgbClr val="202124"/>
                </a:solidFill>
              </a:rPr>
              <a:t>Рекомендации</a:t>
            </a:r>
            <a:r>
              <a:rPr lang="ru-RU" sz="1600" i="1" dirty="0">
                <a:solidFill>
                  <a:srgbClr val="202124"/>
                </a:solidFill>
              </a:rPr>
              <a:t>: </a:t>
            </a:r>
            <a:r>
              <a:rPr lang="ru-RU" sz="1600" dirty="0">
                <a:solidFill>
                  <a:srgbClr val="202124"/>
                </a:solidFill>
              </a:rPr>
              <a:t>Не рекомендовано использование комбинации N-</a:t>
            </a:r>
            <a:r>
              <a:rPr lang="ru-RU" sz="1600" dirty="0" err="1">
                <a:solidFill>
                  <a:srgbClr val="202124"/>
                </a:solidFill>
              </a:rPr>
              <a:t>ацетилцистеина</a:t>
            </a:r>
            <a:r>
              <a:rPr lang="ru-RU" sz="1600" dirty="0">
                <a:solidFill>
                  <a:srgbClr val="202124"/>
                </a:solidFill>
              </a:rPr>
              <a:t>, </a:t>
            </a:r>
            <a:r>
              <a:rPr lang="ru-RU" sz="1600" dirty="0" err="1">
                <a:solidFill>
                  <a:srgbClr val="202124"/>
                </a:solidFill>
              </a:rPr>
              <a:t>азатиоприна</a:t>
            </a:r>
            <a:r>
              <a:rPr lang="ru-RU" sz="1600" dirty="0">
                <a:solidFill>
                  <a:srgbClr val="202124"/>
                </a:solidFill>
              </a:rPr>
              <a:t> и преднизолона в лечении больных ИЛФ</a:t>
            </a:r>
            <a:endParaRPr lang="ru-RU" sz="1600" b="0" i="0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495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023" y="0"/>
            <a:ext cx="1168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Принципы </a:t>
            </a:r>
            <a:r>
              <a:rPr lang="ru-RU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немедикаментозного </a:t>
            </a:r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лечения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6994" y="1243006"/>
            <a:ext cx="9854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202124"/>
                </a:solidFill>
                <a:latin typeface="-apple-system"/>
              </a:rPr>
              <a:t>Длительная </a:t>
            </a:r>
            <a:r>
              <a:rPr lang="ru-RU" sz="2000" i="1" dirty="0" err="1">
                <a:solidFill>
                  <a:srgbClr val="202124"/>
                </a:solidFill>
                <a:latin typeface="-apple-system"/>
              </a:rPr>
              <a:t>кислородотерапия</a:t>
            </a:r>
            <a:r>
              <a:rPr lang="ru-RU" sz="2000" i="1" dirty="0">
                <a:solidFill>
                  <a:srgbClr val="202124"/>
                </a:solidFill>
                <a:latin typeface="-apple-system"/>
              </a:rPr>
              <a:t> </a:t>
            </a:r>
            <a:endParaRPr lang="ru-RU" sz="2000" i="1" dirty="0" smtClean="0">
              <a:solidFill>
                <a:srgbClr val="202124"/>
              </a:solidFill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/>
              <a:t>Трансплантация </a:t>
            </a:r>
            <a:r>
              <a:rPr lang="ru-RU" sz="2000" i="1" dirty="0" smtClean="0"/>
              <a:t>легких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ИВЛ при развитии дыхательной недостаточности</a:t>
            </a:r>
            <a:endParaRPr lang="ru-RU" sz="2000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988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A85E75-7F61-DF20-6205-4C076A5F5DF1}"/>
              </a:ext>
            </a:extLst>
          </p:cNvPr>
          <p:cNvSpPr txBox="1"/>
          <p:nvPr/>
        </p:nvSpPr>
        <p:spPr>
          <a:xfrm>
            <a:off x="2824480" y="60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Классификация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F4C73F-2B0F-701F-C62D-270BE98F2E8F}"/>
              </a:ext>
            </a:extLst>
          </p:cNvPr>
          <p:cNvSpPr txBox="1"/>
          <p:nvPr/>
        </p:nvSpPr>
        <p:spPr>
          <a:xfrm>
            <a:off x="264160" y="1255931"/>
            <a:ext cx="12120880" cy="5353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ru-RU" sz="2000" b="1" i="1" dirty="0">
                <a:solidFill>
                  <a:srgbClr val="13353F"/>
                </a:solidFill>
                <a:effectLst/>
              </a:rPr>
              <a:t>По механизму инфицирования</a:t>
            </a:r>
            <a:r>
              <a:rPr lang="ru-RU" sz="2000" b="1" i="1" dirty="0">
                <a:solidFill>
                  <a:srgbClr val="13353F"/>
                </a:solidFill>
              </a:rPr>
              <a:t>:</a:t>
            </a:r>
          </a:p>
          <a:p>
            <a:pPr marL="285750" indent="-285750"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13353F"/>
                </a:solidFill>
                <a:effectLst/>
              </a:rPr>
              <a:t>бронхогенные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 (аспирационный, ингаляционный, </a:t>
            </a:r>
            <a:r>
              <a:rPr lang="ru-RU" sz="2000" b="0" i="0" dirty="0" err="1">
                <a:solidFill>
                  <a:srgbClr val="13353F"/>
                </a:solidFill>
                <a:effectLst/>
              </a:rPr>
              <a:t>постпневмонический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, </a:t>
            </a:r>
            <a:r>
              <a:rPr lang="ru-RU" sz="2000" b="0" i="0" dirty="0" err="1">
                <a:solidFill>
                  <a:srgbClr val="13353F"/>
                </a:solidFill>
                <a:effectLst/>
              </a:rPr>
              <a:t>обтурационный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);</a:t>
            </a:r>
          </a:p>
          <a:p>
            <a:pPr indent="457200"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3353F"/>
                </a:solidFill>
                <a:effectLst/>
              </a:rPr>
              <a:t>гематогенные (тромбоэмболический, септический);</a:t>
            </a:r>
          </a:p>
          <a:p>
            <a:pPr indent="457200"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3353F"/>
                </a:solidFill>
                <a:effectLst/>
              </a:rPr>
              <a:t>травматические;</a:t>
            </a:r>
          </a:p>
          <a:p>
            <a:pPr indent="457200" algn="l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3353F"/>
                </a:solidFill>
                <a:effectLst/>
              </a:rPr>
              <a:t>из пограничных тканей и органов (контактный, </a:t>
            </a:r>
            <a:r>
              <a:rPr lang="ru-RU" sz="2000" b="0" i="0" dirty="0" err="1">
                <a:solidFill>
                  <a:srgbClr val="13353F"/>
                </a:solidFill>
                <a:effectLst/>
              </a:rPr>
              <a:t>лимфогенный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).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sz="2000" b="1" i="1" dirty="0">
                <a:solidFill>
                  <a:srgbClr val="13353F"/>
                </a:solidFill>
                <a:effectLst/>
              </a:rPr>
              <a:t>По виду возбудителя: 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стафилококковый, стрептококковый, пневмококковый, протейный, </a:t>
            </a:r>
            <a:r>
              <a:rPr lang="ru-RU" sz="2000" b="0" i="0" dirty="0" err="1">
                <a:solidFill>
                  <a:srgbClr val="13353F"/>
                </a:solidFill>
                <a:effectLst/>
              </a:rPr>
              <a:t>клебсиеллезный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, синегнойный, </a:t>
            </a:r>
            <a:r>
              <a:rPr lang="ru-RU" sz="2000" b="0" i="0" dirty="0" err="1">
                <a:solidFill>
                  <a:srgbClr val="13353F"/>
                </a:solidFill>
                <a:effectLst/>
              </a:rPr>
              <a:t>полимикробный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, анаэробный.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>
                <a:solidFill>
                  <a:srgbClr val="13353F"/>
                </a:solidFill>
                <a:effectLst/>
              </a:rPr>
              <a:t>По длительности течения: 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абсцесс легкого может быть острым (до одного месяца) или хроническим, когда периоды ремиссии чередуются с обострениями.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024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AA0A3F-9147-7839-99E0-059D2B620E7D}"/>
              </a:ext>
            </a:extLst>
          </p:cNvPr>
          <p:cNvSpPr txBox="1"/>
          <p:nvPr/>
        </p:nvSpPr>
        <p:spPr>
          <a:xfrm>
            <a:off x="284480" y="1532415"/>
            <a:ext cx="11623040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spcAft>
                <a:spcPts val="900"/>
              </a:spcAft>
            </a:pPr>
            <a:r>
              <a:rPr lang="ru-RU" sz="2000" b="1" i="1" dirty="0">
                <a:solidFill>
                  <a:srgbClr val="13353F"/>
                </a:solidFill>
                <a:effectLst/>
              </a:rPr>
              <a:t>По тяжести течения:</a:t>
            </a:r>
          </a:p>
          <a:p>
            <a:pPr indent="457200"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3353F"/>
                </a:solidFill>
                <a:effectLst/>
              </a:rPr>
              <a:t>легкая степень: бронхолегочная симптоматика без признаков дыхательной недостаточности;</a:t>
            </a:r>
          </a:p>
          <a:p>
            <a:pPr indent="457200"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3353F"/>
                </a:solidFill>
                <a:effectLst/>
              </a:rPr>
              <a:t>средней тяжести: бронхолегочная симптоматика с дыхательной недостаточностью; сочетание бронхолегочной симптоматики, дыхательной недостаточности и сепсиса (системной воспалительной реакции на инфекционный агент);</a:t>
            </a:r>
          </a:p>
          <a:p>
            <a:pPr indent="457200"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3353F"/>
                </a:solidFill>
                <a:effectLst/>
              </a:rPr>
              <a:t>тяжелое течение: сочетание бронхолегочной симптоматики, дыхательной недостаточности и тяжелого сепсиса, сопровождающегося дисфункцией органов, </a:t>
            </a:r>
            <a:r>
              <a:rPr lang="ru-RU" sz="2000" b="0" i="0" dirty="0" err="1">
                <a:solidFill>
                  <a:srgbClr val="13353F"/>
                </a:solidFill>
                <a:effectLst/>
              </a:rPr>
              <a:t>гипоперфузией</a:t>
            </a:r>
            <a:r>
              <a:rPr lang="ru-RU" sz="2000" b="0" i="0" dirty="0">
                <a:solidFill>
                  <a:srgbClr val="13353F"/>
                </a:solidFill>
                <a:effectLst/>
              </a:rPr>
              <a:t> или гипотензией;</a:t>
            </a:r>
          </a:p>
          <a:p>
            <a:pPr indent="457200" algn="l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3353F"/>
                </a:solidFill>
                <a:effectLst/>
              </a:rPr>
              <a:t>крайне тяжелое: септический шок, сохраняющийся несмотря на адекватную инфузионную терапию; синдром полиорганной недостаточности.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8A5910-A6E8-3F0B-ADA9-FACD1F64553D}"/>
              </a:ext>
            </a:extLst>
          </p:cNvPr>
          <p:cNvSpPr txBox="1"/>
          <p:nvPr/>
        </p:nvSpPr>
        <p:spPr>
          <a:xfrm>
            <a:off x="2824480" y="60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4365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2C552B-3F02-C440-D493-24F7E5075188}"/>
              </a:ext>
            </a:extLst>
          </p:cNvPr>
          <p:cNvSpPr txBox="1"/>
          <p:nvPr/>
        </p:nvSpPr>
        <p:spPr>
          <a:xfrm>
            <a:off x="2052320" y="-88146"/>
            <a:ext cx="8087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Клиническая картина заболеваний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D9FF05-86EA-53D5-7027-4678F0ABF8CF}"/>
              </a:ext>
            </a:extLst>
          </p:cNvPr>
          <p:cNvSpPr txBox="1"/>
          <p:nvPr/>
        </p:nvSpPr>
        <p:spPr>
          <a:xfrm>
            <a:off x="187960" y="893536"/>
            <a:ext cx="11816080" cy="633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Выделяют 2периода:</a:t>
            </a: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инфильтрация (до вскрытия абсцесса), вскрытие абсцесса. 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Инфильтрация длится 7-10дней, начало острое, часто на фоне пневмонии или гриппа. Температура 39-40гр, часто </a:t>
            </a:r>
            <a:r>
              <a:rPr lang="ru-RU" sz="2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гектического</a:t>
            </a: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типа</a:t>
            </a:r>
            <a:r>
              <a:rPr lang="ru-RU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озноб, проливной пот. 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Симптомы интоксикации сильно выражены, кашель сухой или с небольшим количеством мокроты. Боль в грудной клетке сильная, связана с поражением плевры (при небольших абсцессах может отсутствовать). 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Одышка смешанная, тахипноэ. Пульс частый, слабого наполнения, давление снижено. Кожа бледная, щеки гиперемированы больше на стороне поражения. 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При перкуссии притупленный звук над абсцессом.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При аускультации – жесткое дыхание, сухие хрипы вокруг абсцесса.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endParaRPr lang="ru-RU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70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7FEBF0-E05B-BCB8-A6A5-31BE9737C155}"/>
              </a:ext>
            </a:extLst>
          </p:cNvPr>
          <p:cNvSpPr txBox="1"/>
          <p:nvPr/>
        </p:nvSpPr>
        <p:spPr>
          <a:xfrm>
            <a:off x="111760" y="-98306"/>
            <a:ext cx="11805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Лабораторно-инструментальные признаки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97A1BF8-6CE3-09C1-8036-188CEE1E3349}"/>
              </a:ext>
            </a:extLst>
          </p:cNvPr>
          <p:cNvSpPr/>
          <p:nvPr/>
        </p:nvSpPr>
        <p:spPr>
          <a:xfrm>
            <a:off x="216268" y="872549"/>
            <a:ext cx="11805920" cy="585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g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-логически: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появление участков просветления на фоне инфильтрации (т.н. «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абсцедирующая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пневмония»).</a:t>
            </a:r>
          </a:p>
          <a:p>
            <a:pPr indent="457200">
              <a:lnSpc>
                <a:spcPct val="150000"/>
              </a:lnSpc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ОАК: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лейкоцитоз,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палочкоядерный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сдвиг влево, токсическая зернистость нейтрофилов, значительное увеличение СОЭ. После прорыва в бронх при хорошем дренировании — постепенное уменьшение изменений. При хроническом течении абсцесса — признаки анемии, увеличение СОЭ. </a:t>
            </a:r>
          </a:p>
          <a:p>
            <a:pPr indent="457200">
              <a:lnSpc>
                <a:spcPct val="150000"/>
              </a:lnSpc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3-слойная мокрота: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нижний слой - гнойный с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крошковидным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тканевым детритом; средний слой представлен жидкой гнойной мокротой с большим количеством слюны, верхний слой - пенистая серозная жидкость. В мокроте большое количество лейкоцитов, эритроцитов, эластических волокон, кристаллов холестерина и жирных кислот.</a:t>
            </a:r>
          </a:p>
          <a:p>
            <a:pPr indent="457200">
              <a:lnSpc>
                <a:spcPct val="150000"/>
              </a:lnSpc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БАК: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увеличение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сиаловых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кислот,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серомукоида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фибриногена,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гаптоглобина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α2- и γ-глобулинов, при хроническом течении абсцесса - снижение уровня альбуминов.</a:t>
            </a:r>
          </a:p>
          <a:p>
            <a:pPr indent="457200">
              <a:lnSpc>
                <a:spcPct val="150000"/>
              </a:lnSpc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ОАМ: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умеренная альбуминурия,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цилиндрурия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микрогематурия.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0226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9AD4C5-217C-E193-6A70-17AE4E5FA8FD}"/>
              </a:ext>
            </a:extLst>
          </p:cNvPr>
          <p:cNvSpPr txBox="1"/>
          <p:nvPr/>
        </p:nvSpPr>
        <p:spPr>
          <a:xfrm>
            <a:off x="177800" y="1329953"/>
            <a:ext cx="11836400" cy="432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Вскрытие абсцесса 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длится 3-4 недели. Характерно отхождение большого количества гнойной мокроты (до 1литра), часто зловонный. Самочувствие пациента постепенно улучшается, температура нормализуется.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Голосовое дрожание – усиленно.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RU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При перкуссии над абсцессом тимпанический звук.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RU" sz="2400" dirty="0"/>
              <a:t>При аускультации – бронхиальное/амфорическое дыхание, влажные хрипы.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AFF5CA-2D74-E9A2-E35A-66E5068AB8C2}"/>
              </a:ext>
            </a:extLst>
          </p:cNvPr>
          <p:cNvSpPr txBox="1"/>
          <p:nvPr/>
        </p:nvSpPr>
        <p:spPr>
          <a:xfrm>
            <a:off x="2052320" y="-88146"/>
            <a:ext cx="8087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Клиническая картина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4026174539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563</TotalTime>
  <Words>2101</Words>
  <Application>Microsoft Office PowerPoint</Application>
  <PresentationFormat>Произвольный</PresentationFormat>
  <Paragraphs>254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Дивиденд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Шапкина</dc:creator>
  <cp:lastModifiedBy>Пользователь Windows</cp:lastModifiedBy>
  <cp:revision>10</cp:revision>
  <dcterms:created xsi:type="dcterms:W3CDTF">2025-08-04T16:23:31Z</dcterms:created>
  <dcterms:modified xsi:type="dcterms:W3CDTF">2025-12-06T12:23:18Z</dcterms:modified>
</cp:coreProperties>
</file>