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318" r:id="rId3"/>
    <p:sldId id="269" r:id="rId4"/>
    <p:sldId id="257" r:id="rId5"/>
    <p:sldId id="270" r:id="rId6"/>
    <p:sldId id="296" r:id="rId7"/>
    <p:sldId id="258" r:id="rId8"/>
    <p:sldId id="260" r:id="rId9"/>
    <p:sldId id="261" r:id="rId10"/>
    <p:sldId id="272" r:id="rId11"/>
    <p:sldId id="274" r:id="rId12"/>
    <p:sldId id="277" r:id="rId13"/>
    <p:sldId id="278" r:id="rId14"/>
    <p:sldId id="279" r:id="rId15"/>
    <p:sldId id="280" r:id="rId16"/>
    <p:sldId id="281" r:id="rId17"/>
    <p:sldId id="282" r:id="rId18"/>
    <p:sldId id="284" r:id="rId19"/>
    <p:sldId id="297" r:id="rId20"/>
    <p:sldId id="286" r:id="rId21"/>
    <p:sldId id="298" r:id="rId22"/>
    <p:sldId id="287" r:id="rId23"/>
    <p:sldId id="299" r:id="rId24"/>
    <p:sldId id="288" r:id="rId25"/>
    <p:sldId id="301" r:id="rId26"/>
    <p:sldId id="302" r:id="rId27"/>
    <p:sldId id="303" r:id="rId28"/>
    <p:sldId id="289" r:id="rId29"/>
    <p:sldId id="290" r:id="rId30"/>
    <p:sldId id="320" r:id="rId31"/>
    <p:sldId id="304" r:id="rId32"/>
    <p:sldId id="305" r:id="rId33"/>
    <p:sldId id="271" r:id="rId34"/>
    <p:sldId id="262" r:id="rId35"/>
    <p:sldId id="264" r:id="rId36"/>
    <p:sldId id="265" r:id="rId37"/>
    <p:sldId id="266" r:id="rId38"/>
    <p:sldId id="267" r:id="rId39"/>
    <p:sldId id="263" r:id="rId40"/>
    <p:sldId id="291" r:id="rId41"/>
    <p:sldId id="306" r:id="rId42"/>
    <p:sldId id="293" r:id="rId43"/>
    <p:sldId id="292" r:id="rId44"/>
    <p:sldId id="307" r:id="rId45"/>
    <p:sldId id="308" r:id="rId46"/>
    <p:sldId id="309" r:id="rId47"/>
    <p:sldId id="310" r:id="rId48"/>
    <p:sldId id="294" r:id="rId49"/>
    <p:sldId id="312" r:id="rId50"/>
    <p:sldId id="313" r:id="rId51"/>
    <p:sldId id="314" r:id="rId52"/>
    <p:sldId id="315" r:id="rId53"/>
    <p:sldId id="316" r:id="rId54"/>
    <p:sldId id="317" r:id="rId55"/>
    <p:sldId id="295" r:id="rId56"/>
    <p:sldId id="311" r:id="rId57"/>
    <p:sldId id="319" r:id="rId5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</p:clrMru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05411-1B5D-4F56-BAE6-4E0F9F67F275}" type="doc">
      <dgm:prSet loTypeId="urn:microsoft.com/office/officeart/2005/8/layout/vProcess5" loCatId="process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F88BB2D-E799-4541-9302-99C2F19CB0DB}">
      <dgm:prSet phldrT="[Текст]" custT="1"/>
      <dgm:spPr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7EEC07-D0FA-4A65-93A4-D9E1FCB75E5A}" type="parTrans" cxnId="{75B57A8E-8138-4FD3-ABD8-3EB147799F50}">
      <dgm:prSet/>
      <dgm:spPr/>
      <dgm:t>
        <a:bodyPr/>
        <a:lstStyle/>
        <a:p>
          <a:endParaRPr lang="ru-RU"/>
        </a:p>
      </dgm:t>
    </dgm:pt>
    <dgm:pt modelId="{60907928-18E1-4D57-80F1-E28890B697BF}" type="sibTrans" cxnId="{75B57A8E-8138-4FD3-ABD8-3EB147799F50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D005520-B190-404D-AAD7-2DA68ED95684}">
      <dgm:prSet phldrT="[Текст]" custT="1"/>
      <dgm:spPr>
        <a:solidFill>
          <a:srgbClr val="FFFF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ОБОБЩЕНИЯ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322E4A-BE22-4236-B6B5-707D318FBB6A}" type="parTrans" cxnId="{0030362D-2B8C-4244-B822-C58F44C8B610}">
      <dgm:prSet/>
      <dgm:spPr/>
      <dgm:t>
        <a:bodyPr/>
        <a:lstStyle/>
        <a:p>
          <a:endParaRPr lang="ru-RU"/>
        </a:p>
      </dgm:t>
    </dgm:pt>
    <dgm:pt modelId="{E8711C49-CCD7-4490-B52A-99D62111C032}" type="sibTrans" cxnId="{0030362D-2B8C-4244-B822-C58F44C8B610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40D613ED-F021-43F6-A294-93AAD995F517}">
      <dgm:prSet phldrT="[Текст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ГИПОТЕЗЫ</a:t>
          </a:r>
          <a:endParaRPr lang="ru-RU" sz="28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8F4262-9010-4A0B-B4D1-75E845503F78}" type="sibTrans" cxnId="{6186881B-DB02-45EA-847E-E6DB09772EBB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0A5ED2CE-A659-4672-AC8F-B380679F5645}" type="parTrans" cxnId="{6186881B-DB02-45EA-847E-E6DB09772EBB}">
      <dgm:prSet/>
      <dgm:spPr/>
      <dgm:t>
        <a:bodyPr/>
        <a:lstStyle/>
        <a:p>
          <a:endParaRPr lang="ru-RU"/>
        </a:p>
      </dgm:t>
    </dgm:pt>
    <dgm:pt modelId="{DF775B03-08D0-43D0-849C-C4F04597D601}">
      <dgm:prSet custT="1"/>
      <dgm:spPr>
        <a:solidFill>
          <a:srgbClr val="00B05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ОПЫТЫ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BC7027F-3BC1-494C-8685-B5A206979443}" type="parTrans" cxnId="{A74D0369-57F2-4667-BC8F-8F441FB07EDF}">
      <dgm:prSet/>
      <dgm:spPr/>
      <dgm:t>
        <a:bodyPr/>
        <a:lstStyle/>
        <a:p>
          <a:endParaRPr lang="ru-RU"/>
        </a:p>
      </dgm:t>
    </dgm:pt>
    <dgm:pt modelId="{993C6F0D-0460-4B26-9FF4-D90597D07CCD}" type="sibTrans" cxnId="{A74D0369-57F2-4667-BC8F-8F441FB07EDF}">
      <dgm:prSet/>
      <dgm:spPr>
        <a:solidFill>
          <a:schemeClr val="bg1">
            <a:alpha val="90000"/>
          </a:schemeClr>
        </a:solidFill>
        <a:ln>
          <a:solidFill>
            <a:schemeClr val="bg1"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6FFD45A1-2F98-4802-B31E-989E14C89A86}">
      <dgm:prSet custT="1"/>
      <dgm:spPr>
        <a:solidFill>
          <a:srgbClr val="00206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800" b="1" u="non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ТЕОРИИ, ЗАКОНЫ</a:t>
          </a:r>
          <a:endParaRPr lang="ru-RU" sz="2800" b="1" u="none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68A3D2-DBA6-4540-901D-FD2312E1C235}" type="parTrans" cxnId="{FD695429-8039-4B22-9680-DC0ADBD9453F}">
      <dgm:prSet/>
      <dgm:spPr/>
      <dgm:t>
        <a:bodyPr/>
        <a:lstStyle/>
        <a:p>
          <a:endParaRPr lang="ru-RU"/>
        </a:p>
      </dgm:t>
    </dgm:pt>
    <dgm:pt modelId="{8607227E-DE56-4871-ABDD-0C3BB110AE27}" type="sibTrans" cxnId="{FD695429-8039-4B22-9680-DC0ADBD9453F}">
      <dgm:prSet/>
      <dgm:spPr/>
      <dgm:t>
        <a:bodyPr/>
        <a:lstStyle/>
        <a:p>
          <a:endParaRPr lang="ru-RU"/>
        </a:p>
      </dgm:t>
    </dgm:pt>
    <dgm:pt modelId="{C27736CD-9F2E-45BB-AAEF-EFC07E5BDC86}" type="pres">
      <dgm:prSet presAssocID="{41B05411-1B5D-4F56-BAE6-4E0F9F67F2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5A254-704A-4441-8BA1-6EBD12FD2D41}" type="pres">
      <dgm:prSet presAssocID="{41B05411-1B5D-4F56-BAE6-4E0F9F67F275}" presName="dummyMaxCanvas" presStyleCnt="0">
        <dgm:presLayoutVars/>
      </dgm:prSet>
      <dgm:spPr/>
    </dgm:pt>
    <dgm:pt modelId="{C8EFC8EE-D641-4D97-8D7A-C83942027BCB}" type="pres">
      <dgm:prSet presAssocID="{41B05411-1B5D-4F56-BAE6-4E0F9F67F275}" presName="FiveNodes_1" presStyleLbl="node1" presStyleIdx="0" presStyleCnt="5" custLinFactNeighborX="1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76155E-0E55-4D98-BAB2-408A9CB64D0F}" type="pres">
      <dgm:prSet presAssocID="{41B05411-1B5D-4F56-BAE6-4E0F9F67F275}" presName="FiveNodes_2" presStyleLbl="node1" presStyleIdx="1" presStyleCnt="5" custLinFactNeighborX="1025" custLinFactNeighborY="1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6FFD-B0EA-43DE-9395-B44550E113DB}" type="pres">
      <dgm:prSet presAssocID="{41B05411-1B5D-4F56-BAE6-4E0F9F67F275}" presName="FiveNodes_3" presStyleLbl="node1" presStyleIdx="2" presStyleCnt="5" custLinFactNeighborX="2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40D3C-0D13-488E-BC6D-48EA36A7ECD0}" type="pres">
      <dgm:prSet presAssocID="{41B05411-1B5D-4F56-BAE6-4E0F9F67F275}" presName="FiveNodes_4" presStyleLbl="node1" presStyleIdx="3" presStyleCnt="5" custLinFactNeighborX="20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948181-53EC-40BB-B915-B198FF83FCD2}" type="pres">
      <dgm:prSet presAssocID="{41B05411-1B5D-4F56-BAE6-4E0F9F67F275}" presName="FiveNodes_5" presStyleLbl="node1" presStyleIdx="4" presStyleCnt="5" custLinFactNeighborX="12" custLinFactNeighborY="32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7A1E42-FC52-40F7-8B6B-999AF468E5B0}" type="pres">
      <dgm:prSet presAssocID="{41B05411-1B5D-4F56-BAE6-4E0F9F67F275}" presName="FiveConn_1-2" presStyleLbl="fgAccFollowNode1" presStyleIdx="0" presStyleCnt="4" custLinFactNeighborX="780" custLinFactNeighborY="-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480AC-8030-45CB-9CA4-8AF2293420FB}" type="pres">
      <dgm:prSet presAssocID="{41B05411-1B5D-4F56-BAE6-4E0F9F67F27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56D02-A395-489B-9F12-A037140B52F5}" type="pres">
      <dgm:prSet presAssocID="{41B05411-1B5D-4F56-BAE6-4E0F9F67F27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DA4B6-2B80-415B-BCFD-AE8D1C027B64}" type="pres">
      <dgm:prSet presAssocID="{41B05411-1B5D-4F56-BAE6-4E0F9F67F27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202E5-05A5-4C5A-9428-D2B9B71B2946}" type="pres">
      <dgm:prSet presAssocID="{41B05411-1B5D-4F56-BAE6-4E0F9F67F27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6622C-9715-4296-845B-FFBFF39E3133}" type="pres">
      <dgm:prSet presAssocID="{41B05411-1B5D-4F56-BAE6-4E0F9F67F27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C1A4D-9D17-4103-9BDE-4A96DBE98AC1}" type="pres">
      <dgm:prSet presAssocID="{41B05411-1B5D-4F56-BAE6-4E0F9F67F27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B5F070-E8B3-49C6-9299-1DEAE0FC6E0E}" type="pres">
      <dgm:prSet presAssocID="{41B05411-1B5D-4F56-BAE6-4E0F9F67F27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C068E2-EC11-4681-8DD0-23B87B3F336D}" type="pres">
      <dgm:prSet presAssocID="{41B05411-1B5D-4F56-BAE6-4E0F9F67F27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2A13B-1F38-48CF-94AA-611FCD8AB934}" type="presOf" srcId="{DF775B03-08D0-43D0-849C-C4F04597D601}" destId="{19B5F070-E8B3-49C6-9299-1DEAE0FC6E0E}" srcOrd="1" destOrd="0" presId="urn:microsoft.com/office/officeart/2005/8/layout/vProcess5"/>
    <dgm:cxn modelId="{1652CAAC-39B2-4CD8-9C2D-DF1DE1033DCA}" type="presOf" srcId="{7D005520-B190-404D-AAD7-2DA68ED95684}" destId="{B776155E-0E55-4D98-BAB2-408A9CB64D0F}" srcOrd="0" destOrd="0" presId="urn:microsoft.com/office/officeart/2005/8/layout/vProcess5"/>
    <dgm:cxn modelId="{426E2F40-FA75-47E5-819C-F15A258BDB08}" type="presOf" srcId="{6FFD45A1-2F98-4802-B31E-989E14C89A86}" destId="{A5C068E2-EC11-4681-8DD0-23B87B3F336D}" srcOrd="1" destOrd="0" presId="urn:microsoft.com/office/officeart/2005/8/layout/vProcess5"/>
    <dgm:cxn modelId="{9CE239FD-EA49-4EC2-9CBB-5BB583226428}" type="presOf" srcId="{288F4262-9010-4A0B-B4D1-75E845503F78}" destId="{2F756D02-A395-489B-9F12-A037140B52F5}" srcOrd="0" destOrd="0" presId="urn:microsoft.com/office/officeart/2005/8/layout/vProcess5"/>
    <dgm:cxn modelId="{A74D0369-57F2-4667-BC8F-8F441FB07EDF}" srcId="{41B05411-1B5D-4F56-BAE6-4E0F9F67F275}" destId="{DF775B03-08D0-43D0-849C-C4F04597D601}" srcOrd="3" destOrd="0" parTransId="{8BC7027F-3BC1-494C-8685-B5A206979443}" sibTransId="{993C6F0D-0460-4B26-9FF4-D90597D07CCD}"/>
    <dgm:cxn modelId="{5CB5EE9E-E086-4065-90BB-4FCA8C2C3FD2}" type="presOf" srcId="{DF775B03-08D0-43D0-849C-C4F04597D601}" destId="{71140D3C-0D13-488E-BC6D-48EA36A7ECD0}" srcOrd="0" destOrd="0" presId="urn:microsoft.com/office/officeart/2005/8/layout/vProcess5"/>
    <dgm:cxn modelId="{FD695429-8039-4B22-9680-DC0ADBD9453F}" srcId="{41B05411-1B5D-4F56-BAE6-4E0F9F67F275}" destId="{6FFD45A1-2F98-4802-B31E-989E14C89A86}" srcOrd="4" destOrd="0" parTransId="{4D68A3D2-DBA6-4540-901D-FD2312E1C235}" sibTransId="{8607227E-DE56-4871-ABDD-0C3BB110AE27}"/>
    <dgm:cxn modelId="{75B57A8E-8138-4FD3-ABD8-3EB147799F50}" srcId="{41B05411-1B5D-4F56-BAE6-4E0F9F67F275}" destId="{EF88BB2D-E799-4541-9302-99C2F19CB0DB}" srcOrd="0" destOrd="0" parTransId="{727EEC07-D0FA-4A65-93A4-D9E1FCB75E5A}" sibTransId="{60907928-18E1-4D57-80F1-E28890B697BF}"/>
    <dgm:cxn modelId="{0030362D-2B8C-4244-B822-C58F44C8B610}" srcId="{41B05411-1B5D-4F56-BAE6-4E0F9F67F275}" destId="{7D005520-B190-404D-AAD7-2DA68ED95684}" srcOrd="1" destOrd="0" parTransId="{A5322E4A-BE22-4236-B6B5-707D318FBB6A}" sibTransId="{E8711C49-CCD7-4490-B52A-99D62111C032}"/>
    <dgm:cxn modelId="{2BE7D10D-8F11-4EC0-ADBA-0E76ACD97F32}" type="presOf" srcId="{40D613ED-F021-43F6-A294-93AAD995F517}" destId="{ACD06FFD-B0EA-43DE-9395-B44550E113DB}" srcOrd="0" destOrd="0" presId="urn:microsoft.com/office/officeart/2005/8/layout/vProcess5"/>
    <dgm:cxn modelId="{6186881B-DB02-45EA-847E-E6DB09772EBB}" srcId="{41B05411-1B5D-4F56-BAE6-4E0F9F67F275}" destId="{40D613ED-F021-43F6-A294-93AAD995F517}" srcOrd="2" destOrd="0" parTransId="{0A5ED2CE-A659-4672-AC8F-B380679F5645}" sibTransId="{288F4262-9010-4A0B-B4D1-75E845503F78}"/>
    <dgm:cxn modelId="{992F52AE-AD10-4AFA-8B5E-513FC70C645B}" type="presOf" srcId="{E8711C49-CCD7-4490-B52A-99D62111C032}" destId="{706480AC-8030-45CB-9CA4-8AF2293420FB}" srcOrd="0" destOrd="0" presId="urn:microsoft.com/office/officeart/2005/8/layout/vProcess5"/>
    <dgm:cxn modelId="{6822D0B2-7CD1-4E2E-85C4-0DB124F7C36E}" type="presOf" srcId="{40D613ED-F021-43F6-A294-93AAD995F517}" destId="{89EC1A4D-9D17-4103-9BDE-4A96DBE98AC1}" srcOrd="1" destOrd="0" presId="urn:microsoft.com/office/officeart/2005/8/layout/vProcess5"/>
    <dgm:cxn modelId="{7AFDA7D6-6CD7-4011-9FBD-1F884CE12524}" type="presOf" srcId="{EF88BB2D-E799-4541-9302-99C2F19CB0DB}" destId="{9C2202E5-05A5-4C5A-9428-D2B9B71B2946}" srcOrd="1" destOrd="0" presId="urn:microsoft.com/office/officeart/2005/8/layout/vProcess5"/>
    <dgm:cxn modelId="{EE8AA809-D3E7-406A-B6B7-5908B46E220E}" type="presOf" srcId="{6FFD45A1-2F98-4802-B31E-989E14C89A86}" destId="{E0948181-53EC-40BB-B915-B198FF83FCD2}" srcOrd="0" destOrd="0" presId="urn:microsoft.com/office/officeart/2005/8/layout/vProcess5"/>
    <dgm:cxn modelId="{2B6D8BFD-25D2-4D48-A07E-3A0D4242CFB6}" type="presOf" srcId="{993C6F0D-0460-4B26-9FF4-D90597D07CCD}" destId="{1CCDA4B6-2B80-415B-BCFD-AE8D1C027B64}" srcOrd="0" destOrd="0" presId="urn:microsoft.com/office/officeart/2005/8/layout/vProcess5"/>
    <dgm:cxn modelId="{BE0B59A7-5686-4A91-B9FC-7DB14D349585}" type="presOf" srcId="{7D005520-B190-404D-AAD7-2DA68ED95684}" destId="{1636622C-9715-4296-845B-FFBFF39E3133}" srcOrd="1" destOrd="0" presId="urn:microsoft.com/office/officeart/2005/8/layout/vProcess5"/>
    <dgm:cxn modelId="{2102916D-DAEC-4A00-8F03-178B9CB0715A}" type="presOf" srcId="{EF88BB2D-E799-4541-9302-99C2F19CB0DB}" destId="{C8EFC8EE-D641-4D97-8D7A-C83942027BCB}" srcOrd="0" destOrd="0" presId="urn:microsoft.com/office/officeart/2005/8/layout/vProcess5"/>
    <dgm:cxn modelId="{C9E56D34-49E3-48AC-93BA-AE1153E08048}" type="presOf" srcId="{41B05411-1B5D-4F56-BAE6-4E0F9F67F275}" destId="{C27736CD-9F2E-45BB-AAEF-EFC07E5BDC86}" srcOrd="0" destOrd="0" presId="urn:microsoft.com/office/officeart/2005/8/layout/vProcess5"/>
    <dgm:cxn modelId="{8C64961E-584A-4692-8B6A-D18EC608D7A3}" type="presOf" srcId="{60907928-18E1-4D57-80F1-E28890B697BF}" destId="{137A1E42-FC52-40F7-8B6B-999AF468E5B0}" srcOrd="0" destOrd="0" presId="urn:microsoft.com/office/officeart/2005/8/layout/vProcess5"/>
    <dgm:cxn modelId="{2B74F160-B374-45A8-941D-FB69B433E29A}" type="presParOf" srcId="{C27736CD-9F2E-45BB-AAEF-EFC07E5BDC86}" destId="{66B5A254-704A-4441-8BA1-6EBD12FD2D41}" srcOrd="0" destOrd="0" presId="urn:microsoft.com/office/officeart/2005/8/layout/vProcess5"/>
    <dgm:cxn modelId="{99016113-315D-4AC3-B10C-A3E59C13298B}" type="presParOf" srcId="{C27736CD-9F2E-45BB-AAEF-EFC07E5BDC86}" destId="{C8EFC8EE-D641-4D97-8D7A-C83942027BCB}" srcOrd="1" destOrd="0" presId="urn:microsoft.com/office/officeart/2005/8/layout/vProcess5"/>
    <dgm:cxn modelId="{60E1D0D4-6805-430F-BE50-092192E884FC}" type="presParOf" srcId="{C27736CD-9F2E-45BB-AAEF-EFC07E5BDC86}" destId="{B776155E-0E55-4D98-BAB2-408A9CB64D0F}" srcOrd="2" destOrd="0" presId="urn:microsoft.com/office/officeart/2005/8/layout/vProcess5"/>
    <dgm:cxn modelId="{6F544B88-DF38-48FE-98FD-9E7F29ECB8DD}" type="presParOf" srcId="{C27736CD-9F2E-45BB-AAEF-EFC07E5BDC86}" destId="{ACD06FFD-B0EA-43DE-9395-B44550E113DB}" srcOrd="3" destOrd="0" presId="urn:microsoft.com/office/officeart/2005/8/layout/vProcess5"/>
    <dgm:cxn modelId="{847A7DB0-3EE7-427E-906C-E3C2D0CD53AC}" type="presParOf" srcId="{C27736CD-9F2E-45BB-AAEF-EFC07E5BDC86}" destId="{71140D3C-0D13-488E-BC6D-48EA36A7ECD0}" srcOrd="4" destOrd="0" presId="urn:microsoft.com/office/officeart/2005/8/layout/vProcess5"/>
    <dgm:cxn modelId="{3BB1D885-3689-472E-91E8-787F61F643B2}" type="presParOf" srcId="{C27736CD-9F2E-45BB-AAEF-EFC07E5BDC86}" destId="{E0948181-53EC-40BB-B915-B198FF83FCD2}" srcOrd="5" destOrd="0" presId="urn:microsoft.com/office/officeart/2005/8/layout/vProcess5"/>
    <dgm:cxn modelId="{506A1CF1-BEA6-4C63-B448-644A847B6F97}" type="presParOf" srcId="{C27736CD-9F2E-45BB-AAEF-EFC07E5BDC86}" destId="{137A1E42-FC52-40F7-8B6B-999AF468E5B0}" srcOrd="6" destOrd="0" presId="urn:microsoft.com/office/officeart/2005/8/layout/vProcess5"/>
    <dgm:cxn modelId="{D4DAAED7-A2DE-4749-AEF2-DAF0F5341A5F}" type="presParOf" srcId="{C27736CD-9F2E-45BB-AAEF-EFC07E5BDC86}" destId="{706480AC-8030-45CB-9CA4-8AF2293420FB}" srcOrd="7" destOrd="0" presId="urn:microsoft.com/office/officeart/2005/8/layout/vProcess5"/>
    <dgm:cxn modelId="{230F5499-C76A-400D-A261-8C8D128C8A22}" type="presParOf" srcId="{C27736CD-9F2E-45BB-AAEF-EFC07E5BDC86}" destId="{2F756D02-A395-489B-9F12-A037140B52F5}" srcOrd="8" destOrd="0" presId="urn:microsoft.com/office/officeart/2005/8/layout/vProcess5"/>
    <dgm:cxn modelId="{8C44B5A9-015E-4271-BC7B-6CE86620858D}" type="presParOf" srcId="{C27736CD-9F2E-45BB-AAEF-EFC07E5BDC86}" destId="{1CCDA4B6-2B80-415B-BCFD-AE8D1C027B64}" srcOrd="9" destOrd="0" presId="urn:microsoft.com/office/officeart/2005/8/layout/vProcess5"/>
    <dgm:cxn modelId="{198FF8F5-0AEA-4D57-B2C2-924D092466DD}" type="presParOf" srcId="{C27736CD-9F2E-45BB-AAEF-EFC07E5BDC86}" destId="{9C2202E5-05A5-4C5A-9428-D2B9B71B2946}" srcOrd="10" destOrd="0" presId="urn:microsoft.com/office/officeart/2005/8/layout/vProcess5"/>
    <dgm:cxn modelId="{1B6F0EAE-6F4C-497A-AE3C-750AC71CF9D6}" type="presParOf" srcId="{C27736CD-9F2E-45BB-AAEF-EFC07E5BDC86}" destId="{1636622C-9715-4296-845B-FFBFF39E3133}" srcOrd="11" destOrd="0" presId="urn:microsoft.com/office/officeart/2005/8/layout/vProcess5"/>
    <dgm:cxn modelId="{5F767744-D55C-4CFB-8152-235C6573A199}" type="presParOf" srcId="{C27736CD-9F2E-45BB-AAEF-EFC07E5BDC86}" destId="{89EC1A4D-9D17-4103-9BDE-4A96DBE98AC1}" srcOrd="12" destOrd="0" presId="urn:microsoft.com/office/officeart/2005/8/layout/vProcess5"/>
    <dgm:cxn modelId="{51380B11-CBBA-4F55-8BFB-EC61A6550B39}" type="presParOf" srcId="{C27736CD-9F2E-45BB-AAEF-EFC07E5BDC86}" destId="{19B5F070-E8B3-49C6-9299-1DEAE0FC6E0E}" srcOrd="13" destOrd="0" presId="urn:microsoft.com/office/officeart/2005/8/layout/vProcess5"/>
    <dgm:cxn modelId="{67E1623E-4AE3-4BF3-B305-148D4607CB33}" type="presParOf" srcId="{C27736CD-9F2E-45BB-AAEF-EFC07E5BDC86}" destId="{A5C068E2-EC11-4681-8DD0-23B87B3F336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A26D78-3CFB-4CD8-8FA4-E883120B9ED9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1FA0FD-2E73-4408-B919-70A60892B42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83FC71F4-15AA-411F-ADAC-464F31E393A1}" type="parTrans" cxnId="{7D4AF754-3854-4FFF-8216-74ACAD56FD96}">
      <dgm:prSet/>
      <dgm:spPr/>
      <dgm:t>
        <a:bodyPr/>
        <a:lstStyle/>
        <a:p>
          <a:endParaRPr lang="ru-RU"/>
        </a:p>
      </dgm:t>
    </dgm:pt>
    <dgm:pt modelId="{B3AAD948-CA23-40BE-AA8A-64567039BEDA}" type="sibTrans" cxnId="{7D4AF754-3854-4FFF-8216-74ACAD56FD96}">
      <dgm:prSet/>
      <dgm:spPr/>
      <dgm:t>
        <a:bodyPr/>
        <a:lstStyle/>
        <a:p>
          <a:endParaRPr lang="ru-RU"/>
        </a:p>
      </dgm:t>
    </dgm:pt>
    <dgm:pt modelId="{2A50F092-6FCA-4DF2-B328-ECCEDFD3E29F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r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КОНЦЕПЦИЯ</a:t>
          </a:r>
          <a:endParaRPr lang="ru-RU" sz="20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4B64A1-E99F-4ABD-921F-8FCF14930D9E}" type="parTrans" cxnId="{64FE893C-7879-45EE-A570-DD7C1544C3F6}">
      <dgm:prSet/>
      <dgm:spPr/>
      <dgm:t>
        <a:bodyPr/>
        <a:lstStyle/>
        <a:p>
          <a:endParaRPr lang="ru-RU"/>
        </a:p>
      </dgm:t>
    </dgm:pt>
    <dgm:pt modelId="{57091D94-1E02-4E74-97CD-0BD0912E547A}" type="sibTrans" cxnId="{64FE893C-7879-45EE-A570-DD7C1544C3F6}">
      <dgm:prSet/>
      <dgm:spPr/>
      <dgm:t>
        <a:bodyPr/>
        <a:lstStyle/>
        <a:p>
          <a:endParaRPr lang="ru-RU"/>
        </a:p>
      </dgm:t>
    </dgm:pt>
    <dgm:pt modelId="{E1D40F98-E730-44BE-A1B0-F160A472C69D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800" kern="1200" dirty="0" smtClean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rPr>
            <a:t>ИДЕЯ, ТОЧКА ЗРЕНИЯ, СИТЕМА ВЗГЛЯДОВ, ОБЪЕДИНЕННЫХ ОБЩЕЙ ЛОГИКОЙ, РУКОВОДЯЩИЙ ПРИНЦИП, ТРАКТОВКА</a:t>
          </a:r>
          <a:endParaRPr lang="ru-RU" sz="1800" kern="1200" dirty="0">
            <a:solidFill>
              <a:srgbClr val="660066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531F68B-5E06-422A-B801-155BB94AB760}" type="parTrans" cxnId="{01B872FD-C5FE-4976-B551-716C1AA9C8F1}">
      <dgm:prSet/>
      <dgm:spPr/>
      <dgm:t>
        <a:bodyPr/>
        <a:lstStyle/>
        <a:p>
          <a:endParaRPr lang="ru-RU"/>
        </a:p>
      </dgm:t>
    </dgm:pt>
    <dgm:pt modelId="{7983EBB0-44F5-4502-87C1-910D4747B038}" type="sibTrans" cxnId="{01B872FD-C5FE-4976-B551-716C1AA9C8F1}">
      <dgm:prSet/>
      <dgm:spPr/>
      <dgm:t>
        <a:bodyPr/>
        <a:lstStyle/>
        <a:p>
          <a:endParaRPr lang="ru-RU"/>
        </a:p>
      </dgm:t>
    </dgm:pt>
    <dgm:pt modelId="{D4C2ED31-D17F-4D47-AE14-D47F59DD624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7ED917C-96D7-4E4C-938E-EAB3FD6B7329}" type="parTrans" cxnId="{C1F1ECEC-524E-4728-B1F4-623BB7BE6075}">
      <dgm:prSet/>
      <dgm:spPr/>
      <dgm:t>
        <a:bodyPr/>
        <a:lstStyle/>
        <a:p>
          <a:endParaRPr lang="ru-RU"/>
        </a:p>
      </dgm:t>
    </dgm:pt>
    <dgm:pt modelId="{F313F419-0543-4E95-90B8-98EF79541A1E}" type="sibTrans" cxnId="{C1F1ECEC-524E-4728-B1F4-623BB7BE6075}">
      <dgm:prSet/>
      <dgm:spPr/>
      <dgm:t>
        <a:bodyPr/>
        <a:lstStyle/>
        <a:p>
          <a:endParaRPr lang="ru-RU"/>
        </a:p>
      </dgm:t>
    </dgm:pt>
    <dgm:pt modelId="{F24E9E7A-F5C0-4F2A-A5C6-1F9782BCB455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ctr"/>
          <a:r>
            <a:rPr lang="ru-RU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ТЕОРИЯ</a:t>
          </a:r>
          <a:endParaRPr lang="ru-RU" sz="2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CCACF1-D374-4A47-AC78-D898DC6868BA}" type="parTrans" cxnId="{627B36FD-1BDD-4402-B52D-9B8DB72A989E}">
      <dgm:prSet/>
      <dgm:spPr/>
      <dgm:t>
        <a:bodyPr/>
        <a:lstStyle/>
        <a:p>
          <a:endParaRPr lang="ru-RU"/>
        </a:p>
      </dgm:t>
    </dgm:pt>
    <dgm:pt modelId="{017974EB-BF0F-4CEB-B17C-3B55DE6EBA74}" type="sibTrans" cxnId="{627B36FD-1BDD-4402-B52D-9B8DB72A989E}">
      <dgm:prSet/>
      <dgm:spPr/>
      <dgm:t>
        <a:bodyPr/>
        <a:lstStyle/>
        <a:p>
          <a:endParaRPr lang="ru-RU"/>
        </a:p>
      </dgm:t>
    </dgm:pt>
    <dgm:pt modelId="{B7353F2A-19EE-4DDA-8879-7FAAB69750E0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noFill/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kern="1200" dirty="0" smtClean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СИСТЕМА  ОСНОВНЫХ ИДЕЙ,  СОВОКУПНОСТЬ ОБЪЕДИНЕННЫХ  ОБЩИМ ПРИНЦИПОМ  НАУЧНЫХ ПОЛОЖЕНИЙ  В КАКОЙ-ЛИБО ОТРАСЛИ  ЗНАНИЯ</a:t>
          </a:r>
          <a:endParaRPr lang="ru-RU" sz="1600" kern="1200" dirty="0">
            <a:solidFill>
              <a:srgbClr val="660066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9CBDCB2-7DEE-4F17-B959-15431B8FDA0C}" type="parTrans" cxnId="{9CBC179C-CBCC-4E96-9077-D39F16BFE11B}">
      <dgm:prSet/>
      <dgm:spPr/>
      <dgm:t>
        <a:bodyPr/>
        <a:lstStyle/>
        <a:p>
          <a:endParaRPr lang="ru-RU"/>
        </a:p>
      </dgm:t>
    </dgm:pt>
    <dgm:pt modelId="{4A1B7FB3-C078-4E8F-834E-3E76EC6C006C}" type="sibTrans" cxnId="{9CBC179C-CBCC-4E96-9077-D39F16BFE11B}">
      <dgm:prSet/>
      <dgm:spPr/>
      <dgm:t>
        <a:bodyPr/>
        <a:lstStyle/>
        <a:p>
          <a:endParaRPr lang="ru-RU"/>
        </a:p>
      </dgm:t>
    </dgm:pt>
    <dgm:pt modelId="{00537C95-D547-4703-BC13-7F27F80D5A4D}" type="pres">
      <dgm:prSet presAssocID="{EBA26D78-3CFB-4CD8-8FA4-E883120B9ED9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AFF9A20-6347-4FEF-83D8-73876AB5486B}" type="pres">
      <dgm:prSet presAssocID="{C51FA0FD-2E73-4408-B919-70A60892B424}" presName="posSpace" presStyleCnt="0"/>
      <dgm:spPr/>
    </dgm:pt>
    <dgm:pt modelId="{64CF9D76-E487-4C4D-A774-013F9A380E4A}" type="pres">
      <dgm:prSet presAssocID="{C51FA0FD-2E73-4408-B919-70A60892B424}" presName="vertFlow" presStyleCnt="0"/>
      <dgm:spPr/>
    </dgm:pt>
    <dgm:pt modelId="{E7C38140-7E81-4024-A9D0-1D55E943EEF4}" type="pres">
      <dgm:prSet presAssocID="{C51FA0FD-2E73-4408-B919-70A60892B424}" presName="topSpace" presStyleCnt="0"/>
      <dgm:spPr/>
    </dgm:pt>
    <dgm:pt modelId="{7C98D91A-FB5A-4D91-BA14-D8FFE105D2A0}" type="pres">
      <dgm:prSet presAssocID="{C51FA0FD-2E73-4408-B919-70A60892B424}" presName="firstComp" presStyleCnt="0"/>
      <dgm:spPr/>
    </dgm:pt>
    <dgm:pt modelId="{F5A703D6-4FC8-403A-8860-1682F423B100}" type="pres">
      <dgm:prSet presAssocID="{C51FA0FD-2E73-4408-B919-70A60892B424}" presName="firstChild" presStyleLbl="bgAccFollowNode1" presStyleIdx="0" presStyleCnt="4" custScaleX="96301" custLinFactNeighborX="-10964" custLinFactNeighborY="-39012"/>
      <dgm:spPr/>
      <dgm:t>
        <a:bodyPr/>
        <a:lstStyle/>
        <a:p>
          <a:endParaRPr lang="ru-RU"/>
        </a:p>
      </dgm:t>
    </dgm:pt>
    <dgm:pt modelId="{45C76C5C-D999-4B11-AE63-879962588D64}" type="pres">
      <dgm:prSet presAssocID="{C51FA0FD-2E73-4408-B919-70A60892B424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F1E83-B53C-47EB-9A31-71C5FFAAA79E}" type="pres">
      <dgm:prSet presAssocID="{E1D40F98-E730-44BE-A1B0-F160A472C69D}" presName="comp" presStyleCnt="0"/>
      <dgm:spPr/>
    </dgm:pt>
    <dgm:pt modelId="{4253CDFA-B4B3-4D70-9A08-79790498455F}" type="pres">
      <dgm:prSet presAssocID="{E1D40F98-E730-44BE-A1B0-F160A472C69D}" presName="child" presStyleLbl="bgAccFollowNode1" presStyleIdx="1" presStyleCnt="4" custScaleX="140228" custLinFactNeighborX="-13389" custLinFactNeighborY="17178"/>
      <dgm:spPr/>
      <dgm:t>
        <a:bodyPr/>
        <a:lstStyle/>
        <a:p>
          <a:endParaRPr lang="ru-RU"/>
        </a:p>
      </dgm:t>
    </dgm:pt>
    <dgm:pt modelId="{28BB32B3-5C27-4BA2-B256-A2FEFA5079CA}" type="pres">
      <dgm:prSet presAssocID="{E1D40F98-E730-44BE-A1B0-F160A472C69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4822B-4FCC-48D8-8DE7-68FA3FA2F888}" type="pres">
      <dgm:prSet presAssocID="{C51FA0FD-2E73-4408-B919-70A60892B424}" presName="negSpace" presStyleCnt="0"/>
      <dgm:spPr/>
    </dgm:pt>
    <dgm:pt modelId="{B5E0DB32-9299-4525-9601-2F942FA15BDD}" type="pres">
      <dgm:prSet presAssocID="{C51FA0FD-2E73-4408-B919-70A60892B424}" presName="circle" presStyleLbl="node1" presStyleIdx="0" presStyleCnt="2" custScaleX="100122" custLinFactNeighborX="-56717" custLinFactNeighborY="-3373"/>
      <dgm:spPr/>
      <dgm:t>
        <a:bodyPr/>
        <a:lstStyle/>
        <a:p>
          <a:endParaRPr lang="ru-RU"/>
        </a:p>
      </dgm:t>
    </dgm:pt>
    <dgm:pt modelId="{EA4801AA-7C26-46E1-8F0B-F4E14CC3A5FF}" type="pres">
      <dgm:prSet presAssocID="{B3AAD948-CA23-40BE-AA8A-64567039BEDA}" presName="transSpace" presStyleCnt="0"/>
      <dgm:spPr/>
    </dgm:pt>
    <dgm:pt modelId="{191587D1-EAB4-421C-9CA2-2E9CBFDA333B}" type="pres">
      <dgm:prSet presAssocID="{D4C2ED31-D17F-4D47-AE14-D47F59DD6248}" presName="posSpace" presStyleCnt="0"/>
      <dgm:spPr/>
    </dgm:pt>
    <dgm:pt modelId="{B4947718-470C-46DB-9650-BD2917B1D74A}" type="pres">
      <dgm:prSet presAssocID="{D4C2ED31-D17F-4D47-AE14-D47F59DD6248}" presName="vertFlow" presStyleCnt="0"/>
      <dgm:spPr/>
    </dgm:pt>
    <dgm:pt modelId="{34311D79-A364-4E4D-A14B-A26CA71FB080}" type="pres">
      <dgm:prSet presAssocID="{D4C2ED31-D17F-4D47-AE14-D47F59DD6248}" presName="topSpace" presStyleCnt="0"/>
      <dgm:spPr/>
    </dgm:pt>
    <dgm:pt modelId="{854A4DAC-6832-476B-B661-84171FB0F35B}" type="pres">
      <dgm:prSet presAssocID="{D4C2ED31-D17F-4D47-AE14-D47F59DD6248}" presName="firstComp" presStyleCnt="0"/>
      <dgm:spPr/>
    </dgm:pt>
    <dgm:pt modelId="{E2BAFBF1-3D89-433E-BA1E-052AC2CA1051}" type="pres">
      <dgm:prSet presAssocID="{D4C2ED31-D17F-4D47-AE14-D47F59DD6248}" presName="firstChild" presStyleLbl="bgAccFollowNode1" presStyleIdx="2" presStyleCnt="4" custScaleX="111543" custLinFactNeighborX="-26281" custLinFactNeighborY="-41728"/>
      <dgm:spPr/>
      <dgm:t>
        <a:bodyPr/>
        <a:lstStyle/>
        <a:p>
          <a:endParaRPr lang="ru-RU"/>
        </a:p>
      </dgm:t>
    </dgm:pt>
    <dgm:pt modelId="{7B9ABBF5-0180-4994-8DA0-89175081ABBE}" type="pres">
      <dgm:prSet presAssocID="{D4C2ED31-D17F-4D47-AE14-D47F59DD6248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CA697-404E-42EF-B6A3-57CA8C9768EF}" type="pres">
      <dgm:prSet presAssocID="{B7353F2A-19EE-4DDA-8879-7FAAB69750E0}" presName="comp" presStyleCnt="0"/>
      <dgm:spPr/>
    </dgm:pt>
    <dgm:pt modelId="{0E1FCDC8-04A2-4847-BD34-490514EF91FE}" type="pres">
      <dgm:prSet presAssocID="{B7353F2A-19EE-4DDA-8879-7FAAB69750E0}" presName="child" presStyleLbl="bgAccFollowNode1" presStyleIdx="3" presStyleCnt="4" custScaleX="124908" custLinFactNeighborX="-34027" custLinFactNeighborY="17178"/>
      <dgm:spPr/>
      <dgm:t>
        <a:bodyPr/>
        <a:lstStyle/>
        <a:p>
          <a:endParaRPr lang="ru-RU"/>
        </a:p>
      </dgm:t>
    </dgm:pt>
    <dgm:pt modelId="{FCB9CEA1-B311-458B-BC9E-EF32970C8F3F}" type="pres">
      <dgm:prSet presAssocID="{B7353F2A-19EE-4DDA-8879-7FAAB69750E0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ACFB3-3D1F-45F4-B08B-86BB56D4D164}" type="pres">
      <dgm:prSet presAssocID="{D4C2ED31-D17F-4D47-AE14-D47F59DD6248}" presName="negSpace" presStyleCnt="0"/>
      <dgm:spPr/>
    </dgm:pt>
    <dgm:pt modelId="{130F8FCA-2538-4DB4-A1F8-C7EED4410733}" type="pres">
      <dgm:prSet presAssocID="{D4C2ED31-D17F-4D47-AE14-D47F59DD6248}" presName="circle" presStyleLbl="node1" presStyleIdx="1" presStyleCnt="2" custScaleX="105282" custLinFactNeighborX="-48277" custLinFactNeighborY="817"/>
      <dgm:spPr/>
      <dgm:t>
        <a:bodyPr/>
        <a:lstStyle/>
        <a:p>
          <a:endParaRPr lang="ru-RU"/>
        </a:p>
      </dgm:t>
    </dgm:pt>
  </dgm:ptLst>
  <dgm:cxnLst>
    <dgm:cxn modelId="{895B74B2-EA12-49CE-9C68-5A093C1FA6DB}" type="presOf" srcId="{2A50F092-6FCA-4DF2-B328-ECCEDFD3E29F}" destId="{45C76C5C-D999-4B11-AE63-879962588D64}" srcOrd="1" destOrd="0" presId="urn:microsoft.com/office/officeart/2005/8/layout/hList9"/>
    <dgm:cxn modelId="{EED19796-236C-493C-BB30-B6408107590F}" type="presOf" srcId="{D4C2ED31-D17F-4D47-AE14-D47F59DD6248}" destId="{130F8FCA-2538-4DB4-A1F8-C7EED4410733}" srcOrd="0" destOrd="0" presId="urn:microsoft.com/office/officeart/2005/8/layout/hList9"/>
    <dgm:cxn modelId="{01B872FD-C5FE-4976-B551-716C1AA9C8F1}" srcId="{C51FA0FD-2E73-4408-B919-70A60892B424}" destId="{E1D40F98-E730-44BE-A1B0-F160A472C69D}" srcOrd="1" destOrd="0" parTransId="{5531F68B-5E06-422A-B801-155BB94AB760}" sibTransId="{7983EBB0-44F5-4502-87C1-910D4747B038}"/>
    <dgm:cxn modelId="{64FE893C-7879-45EE-A570-DD7C1544C3F6}" srcId="{C51FA0FD-2E73-4408-B919-70A60892B424}" destId="{2A50F092-6FCA-4DF2-B328-ECCEDFD3E29F}" srcOrd="0" destOrd="0" parTransId="{3E4B64A1-E99F-4ABD-921F-8FCF14930D9E}" sibTransId="{57091D94-1E02-4E74-97CD-0BD0912E547A}"/>
    <dgm:cxn modelId="{56FA08FD-A0AD-4CA0-A541-FE685401B378}" type="presOf" srcId="{E1D40F98-E730-44BE-A1B0-F160A472C69D}" destId="{4253CDFA-B4B3-4D70-9A08-79790498455F}" srcOrd="0" destOrd="0" presId="urn:microsoft.com/office/officeart/2005/8/layout/hList9"/>
    <dgm:cxn modelId="{C1F1ECEC-524E-4728-B1F4-623BB7BE6075}" srcId="{EBA26D78-3CFB-4CD8-8FA4-E883120B9ED9}" destId="{D4C2ED31-D17F-4D47-AE14-D47F59DD6248}" srcOrd="1" destOrd="0" parTransId="{37ED917C-96D7-4E4C-938E-EAB3FD6B7329}" sibTransId="{F313F419-0543-4E95-90B8-98EF79541A1E}"/>
    <dgm:cxn modelId="{CCEB39EE-3DE6-4A88-AA8D-D644F2963260}" type="presOf" srcId="{F24E9E7A-F5C0-4F2A-A5C6-1F9782BCB455}" destId="{7B9ABBF5-0180-4994-8DA0-89175081ABBE}" srcOrd="1" destOrd="0" presId="urn:microsoft.com/office/officeart/2005/8/layout/hList9"/>
    <dgm:cxn modelId="{B4B47664-FE87-4E07-BA5B-8BB024610097}" type="presOf" srcId="{2A50F092-6FCA-4DF2-B328-ECCEDFD3E29F}" destId="{F5A703D6-4FC8-403A-8860-1682F423B100}" srcOrd="0" destOrd="0" presId="urn:microsoft.com/office/officeart/2005/8/layout/hList9"/>
    <dgm:cxn modelId="{E933649E-8507-47DB-8BB6-69A9A0FE5FF0}" type="presOf" srcId="{E1D40F98-E730-44BE-A1B0-F160A472C69D}" destId="{28BB32B3-5C27-4BA2-B256-A2FEFA5079CA}" srcOrd="1" destOrd="0" presId="urn:microsoft.com/office/officeart/2005/8/layout/hList9"/>
    <dgm:cxn modelId="{7D4AF754-3854-4FFF-8216-74ACAD56FD96}" srcId="{EBA26D78-3CFB-4CD8-8FA4-E883120B9ED9}" destId="{C51FA0FD-2E73-4408-B919-70A60892B424}" srcOrd="0" destOrd="0" parTransId="{83FC71F4-15AA-411F-ADAC-464F31E393A1}" sibTransId="{B3AAD948-CA23-40BE-AA8A-64567039BEDA}"/>
    <dgm:cxn modelId="{627B36FD-1BDD-4402-B52D-9B8DB72A989E}" srcId="{D4C2ED31-D17F-4D47-AE14-D47F59DD6248}" destId="{F24E9E7A-F5C0-4F2A-A5C6-1F9782BCB455}" srcOrd="0" destOrd="0" parTransId="{E6CCACF1-D374-4A47-AC78-D898DC6868BA}" sibTransId="{017974EB-BF0F-4CEB-B17C-3B55DE6EBA74}"/>
    <dgm:cxn modelId="{5C234FD3-FD51-4330-9457-8B9912B5A794}" type="presOf" srcId="{B7353F2A-19EE-4DDA-8879-7FAAB69750E0}" destId="{FCB9CEA1-B311-458B-BC9E-EF32970C8F3F}" srcOrd="1" destOrd="0" presId="urn:microsoft.com/office/officeart/2005/8/layout/hList9"/>
    <dgm:cxn modelId="{6D9338F5-FEB7-4197-B65E-F027968B18C0}" type="presOf" srcId="{F24E9E7A-F5C0-4F2A-A5C6-1F9782BCB455}" destId="{E2BAFBF1-3D89-433E-BA1E-052AC2CA1051}" srcOrd="0" destOrd="0" presId="urn:microsoft.com/office/officeart/2005/8/layout/hList9"/>
    <dgm:cxn modelId="{9CBC179C-CBCC-4E96-9077-D39F16BFE11B}" srcId="{D4C2ED31-D17F-4D47-AE14-D47F59DD6248}" destId="{B7353F2A-19EE-4DDA-8879-7FAAB69750E0}" srcOrd="1" destOrd="0" parTransId="{79CBDCB2-7DEE-4F17-B959-15431B8FDA0C}" sibTransId="{4A1B7FB3-C078-4E8F-834E-3E76EC6C006C}"/>
    <dgm:cxn modelId="{84FC6CDF-E2C8-4D83-96A8-109B993765D5}" type="presOf" srcId="{C51FA0FD-2E73-4408-B919-70A60892B424}" destId="{B5E0DB32-9299-4525-9601-2F942FA15BDD}" srcOrd="0" destOrd="0" presId="urn:microsoft.com/office/officeart/2005/8/layout/hList9"/>
    <dgm:cxn modelId="{41992256-DC0F-44E8-9A66-A817028D98EA}" type="presOf" srcId="{EBA26D78-3CFB-4CD8-8FA4-E883120B9ED9}" destId="{00537C95-D547-4703-BC13-7F27F80D5A4D}" srcOrd="0" destOrd="0" presId="urn:microsoft.com/office/officeart/2005/8/layout/hList9"/>
    <dgm:cxn modelId="{B2D6AFC6-2643-466A-A53E-DF4FDA327737}" type="presOf" srcId="{B7353F2A-19EE-4DDA-8879-7FAAB69750E0}" destId="{0E1FCDC8-04A2-4847-BD34-490514EF91FE}" srcOrd="0" destOrd="0" presId="urn:microsoft.com/office/officeart/2005/8/layout/hList9"/>
    <dgm:cxn modelId="{53CCFFC1-2CDF-424D-8E61-A57D040F0764}" type="presParOf" srcId="{00537C95-D547-4703-BC13-7F27F80D5A4D}" destId="{CAFF9A20-6347-4FEF-83D8-73876AB5486B}" srcOrd="0" destOrd="0" presId="urn:microsoft.com/office/officeart/2005/8/layout/hList9"/>
    <dgm:cxn modelId="{FFBDAEA8-AAE3-4A99-9900-A5BDD86DCC92}" type="presParOf" srcId="{00537C95-D547-4703-BC13-7F27F80D5A4D}" destId="{64CF9D76-E487-4C4D-A774-013F9A380E4A}" srcOrd="1" destOrd="0" presId="urn:microsoft.com/office/officeart/2005/8/layout/hList9"/>
    <dgm:cxn modelId="{2DB0EAE2-68E7-4E8B-8D45-E9BC9F91E07E}" type="presParOf" srcId="{64CF9D76-E487-4C4D-A774-013F9A380E4A}" destId="{E7C38140-7E81-4024-A9D0-1D55E943EEF4}" srcOrd="0" destOrd="0" presId="urn:microsoft.com/office/officeart/2005/8/layout/hList9"/>
    <dgm:cxn modelId="{0D7C4822-C2D8-45B0-B568-F83FD99D14A9}" type="presParOf" srcId="{64CF9D76-E487-4C4D-A774-013F9A380E4A}" destId="{7C98D91A-FB5A-4D91-BA14-D8FFE105D2A0}" srcOrd="1" destOrd="0" presId="urn:microsoft.com/office/officeart/2005/8/layout/hList9"/>
    <dgm:cxn modelId="{D8A51F2C-E285-4D7B-9177-E83347ADD5FA}" type="presParOf" srcId="{7C98D91A-FB5A-4D91-BA14-D8FFE105D2A0}" destId="{F5A703D6-4FC8-403A-8860-1682F423B100}" srcOrd="0" destOrd="0" presId="urn:microsoft.com/office/officeart/2005/8/layout/hList9"/>
    <dgm:cxn modelId="{A708F109-D147-44D0-BDEC-9414745F085E}" type="presParOf" srcId="{7C98D91A-FB5A-4D91-BA14-D8FFE105D2A0}" destId="{45C76C5C-D999-4B11-AE63-879962588D64}" srcOrd="1" destOrd="0" presId="urn:microsoft.com/office/officeart/2005/8/layout/hList9"/>
    <dgm:cxn modelId="{81F6BA1B-272C-4D9B-B0F0-9779AF3C8B50}" type="presParOf" srcId="{64CF9D76-E487-4C4D-A774-013F9A380E4A}" destId="{6C3F1E83-B53C-47EB-9A31-71C5FFAAA79E}" srcOrd="2" destOrd="0" presId="urn:microsoft.com/office/officeart/2005/8/layout/hList9"/>
    <dgm:cxn modelId="{9C07C255-29A0-4590-865A-D11A7ABB992C}" type="presParOf" srcId="{6C3F1E83-B53C-47EB-9A31-71C5FFAAA79E}" destId="{4253CDFA-B4B3-4D70-9A08-79790498455F}" srcOrd="0" destOrd="0" presId="urn:microsoft.com/office/officeart/2005/8/layout/hList9"/>
    <dgm:cxn modelId="{7EE0C43D-6832-4851-9EBE-6A42E8BA3F46}" type="presParOf" srcId="{6C3F1E83-B53C-47EB-9A31-71C5FFAAA79E}" destId="{28BB32B3-5C27-4BA2-B256-A2FEFA5079CA}" srcOrd="1" destOrd="0" presId="urn:microsoft.com/office/officeart/2005/8/layout/hList9"/>
    <dgm:cxn modelId="{3C24313F-5630-409D-ABA2-24BA0E78AF2E}" type="presParOf" srcId="{00537C95-D547-4703-BC13-7F27F80D5A4D}" destId="{4D64822B-4FCC-48D8-8DE7-68FA3FA2F888}" srcOrd="2" destOrd="0" presId="urn:microsoft.com/office/officeart/2005/8/layout/hList9"/>
    <dgm:cxn modelId="{8DE472E1-8D9A-438C-8E99-454D312CC1C3}" type="presParOf" srcId="{00537C95-D547-4703-BC13-7F27F80D5A4D}" destId="{B5E0DB32-9299-4525-9601-2F942FA15BDD}" srcOrd="3" destOrd="0" presId="urn:microsoft.com/office/officeart/2005/8/layout/hList9"/>
    <dgm:cxn modelId="{6F3B4BA3-43D9-42CB-A4E7-CC8C4A07C708}" type="presParOf" srcId="{00537C95-D547-4703-BC13-7F27F80D5A4D}" destId="{EA4801AA-7C26-46E1-8F0B-F4E14CC3A5FF}" srcOrd="4" destOrd="0" presId="urn:microsoft.com/office/officeart/2005/8/layout/hList9"/>
    <dgm:cxn modelId="{D529B2A4-04F5-48C6-A531-F6CE21C1E9FB}" type="presParOf" srcId="{00537C95-D547-4703-BC13-7F27F80D5A4D}" destId="{191587D1-EAB4-421C-9CA2-2E9CBFDA333B}" srcOrd="5" destOrd="0" presId="urn:microsoft.com/office/officeart/2005/8/layout/hList9"/>
    <dgm:cxn modelId="{7B774433-AC39-4196-A258-229676D86B9F}" type="presParOf" srcId="{00537C95-D547-4703-BC13-7F27F80D5A4D}" destId="{B4947718-470C-46DB-9650-BD2917B1D74A}" srcOrd="6" destOrd="0" presId="urn:microsoft.com/office/officeart/2005/8/layout/hList9"/>
    <dgm:cxn modelId="{553EB4D8-0B8F-41CF-9780-D040B244DABE}" type="presParOf" srcId="{B4947718-470C-46DB-9650-BD2917B1D74A}" destId="{34311D79-A364-4E4D-A14B-A26CA71FB080}" srcOrd="0" destOrd="0" presId="urn:microsoft.com/office/officeart/2005/8/layout/hList9"/>
    <dgm:cxn modelId="{A9F2A8BD-B2ED-4FF9-BB5A-326359F3AFC0}" type="presParOf" srcId="{B4947718-470C-46DB-9650-BD2917B1D74A}" destId="{854A4DAC-6832-476B-B661-84171FB0F35B}" srcOrd="1" destOrd="0" presId="urn:microsoft.com/office/officeart/2005/8/layout/hList9"/>
    <dgm:cxn modelId="{110C7A93-A634-4243-8E5B-505B6612BA04}" type="presParOf" srcId="{854A4DAC-6832-476B-B661-84171FB0F35B}" destId="{E2BAFBF1-3D89-433E-BA1E-052AC2CA1051}" srcOrd="0" destOrd="0" presId="urn:microsoft.com/office/officeart/2005/8/layout/hList9"/>
    <dgm:cxn modelId="{FBC2CA0B-D664-40DC-870F-B8C1FE4A926B}" type="presParOf" srcId="{854A4DAC-6832-476B-B661-84171FB0F35B}" destId="{7B9ABBF5-0180-4994-8DA0-89175081ABBE}" srcOrd="1" destOrd="0" presId="urn:microsoft.com/office/officeart/2005/8/layout/hList9"/>
    <dgm:cxn modelId="{3629D2F6-442F-4BF5-871F-5E220E0CFB72}" type="presParOf" srcId="{B4947718-470C-46DB-9650-BD2917B1D74A}" destId="{EECCA697-404E-42EF-B6A3-57CA8C9768EF}" srcOrd="2" destOrd="0" presId="urn:microsoft.com/office/officeart/2005/8/layout/hList9"/>
    <dgm:cxn modelId="{72C901E4-ADE3-4163-A69C-DD7150B715AC}" type="presParOf" srcId="{EECCA697-404E-42EF-B6A3-57CA8C9768EF}" destId="{0E1FCDC8-04A2-4847-BD34-490514EF91FE}" srcOrd="0" destOrd="0" presId="urn:microsoft.com/office/officeart/2005/8/layout/hList9"/>
    <dgm:cxn modelId="{718ECB74-3070-459E-A177-867437268CAF}" type="presParOf" srcId="{EECCA697-404E-42EF-B6A3-57CA8C9768EF}" destId="{FCB9CEA1-B311-458B-BC9E-EF32970C8F3F}" srcOrd="1" destOrd="0" presId="urn:microsoft.com/office/officeart/2005/8/layout/hList9"/>
    <dgm:cxn modelId="{7D2E0DBB-1741-42CC-88D5-AEDBA4EC33EC}" type="presParOf" srcId="{00537C95-D547-4703-BC13-7F27F80D5A4D}" destId="{65CACFB3-3D1F-45F4-B08B-86BB56D4D164}" srcOrd="7" destOrd="0" presId="urn:microsoft.com/office/officeart/2005/8/layout/hList9"/>
    <dgm:cxn modelId="{2EEBC4BE-F9B5-4484-8CB7-6EC2574EA978}" type="presParOf" srcId="{00537C95-D547-4703-BC13-7F27F80D5A4D}" destId="{130F8FCA-2538-4DB4-A1F8-C7EED441073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EFC8EE-D641-4D97-8D7A-C83942027BCB}">
      <dsp:nvSpPr>
        <dsp:cNvPr id="0" name=""/>
        <dsp:cNvSpPr/>
      </dsp:nvSpPr>
      <dsp:spPr>
        <a:xfrm>
          <a:off x="71419" y="0"/>
          <a:ext cx="6215820" cy="887259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381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НАБЛЮДЕНИЯ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1419" y="0"/>
        <a:ext cx="5206562" cy="887259"/>
      </dsp:txXfrm>
    </dsp:sp>
    <dsp:sp modelId="{B776155E-0E55-4D98-BAB2-408A9CB64D0F}">
      <dsp:nvSpPr>
        <dsp:cNvPr id="0" name=""/>
        <dsp:cNvSpPr/>
      </dsp:nvSpPr>
      <dsp:spPr>
        <a:xfrm>
          <a:off x="527880" y="1023950"/>
          <a:ext cx="6215820" cy="887259"/>
        </a:xfrm>
        <a:prstGeom prst="roundRect">
          <a:avLst>
            <a:gd name="adj" fmla="val 10000"/>
          </a:avLst>
        </a:prstGeom>
        <a:solidFill>
          <a:srgbClr val="FFFF00"/>
        </a:solidFill>
        <a:ln w="381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ОБОБЩЕНИЯ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7880" y="1023950"/>
        <a:ext cx="5174933" cy="887259"/>
      </dsp:txXfrm>
    </dsp:sp>
    <dsp:sp modelId="{ACD06FFD-B0EA-43DE-9395-B44550E113DB}">
      <dsp:nvSpPr>
        <dsp:cNvPr id="0" name=""/>
        <dsp:cNvSpPr/>
      </dsp:nvSpPr>
      <dsp:spPr>
        <a:xfrm>
          <a:off x="1061293" y="2020981"/>
          <a:ext cx="6215820" cy="887259"/>
        </a:xfrm>
        <a:prstGeom prst="roundRect">
          <a:avLst>
            <a:gd name="adj" fmla="val 10000"/>
          </a:avLst>
        </a:prstGeom>
        <a:solidFill>
          <a:srgbClr val="FF0000"/>
        </a:solidFill>
        <a:ln w="381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ГИПОТЕЗЫ</a:t>
          </a:r>
          <a:endParaRPr lang="ru-RU" sz="2800" b="1" u="none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1293" y="2020981"/>
        <a:ext cx="5174933" cy="887259"/>
      </dsp:txXfrm>
    </dsp:sp>
    <dsp:sp modelId="{71140D3C-0D13-488E-BC6D-48EA36A7ECD0}">
      <dsp:nvSpPr>
        <dsp:cNvPr id="0" name=""/>
        <dsp:cNvSpPr/>
      </dsp:nvSpPr>
      <dsp:spPr>
        <a:xfrm>
          <a:off x="1518499" y="3031471"/>
          <a:ext cx="6215820" cy="887259"/>
        </a:xfrm>
        <a:prstGeom prst="roundRect">
          <a:avLst>
            <a:gd name="adj" fmla="val 10000"/>
          </a:avLst>
        </a:prstGeom>
        <a:solidFill>
          <a:srgbClr val="00B050"/>
        </a:solidFill>
        <a:ln w="381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ОПЫТЫ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18499" y="3031471"/>
        <a:ext cx="5174933" cy="887259"/>
      </dsp:txXfrm>
    </dsp:sp>
    <dsp:sp modelId="{E0948181-53EC-40BB-B915-B198FF83FCD2}">
      <dsp:nvSpPr>
        <dsp:cNvPr id="0" name=""/>
        <dsp:cNvSpPr/>
      </dsp:nvSpPr>
      <dsp:spPr>
        <a:xfrm>
          <a:off x="1856673" y="4041962"/>
          <a:ext cx="6215820" cy="887259"/>
        </a:xfrm>
        <a:prstGeom prst="roundRect">
          <a:avLst>
            <a:gd name="adj" fmla="val 10000"/>
          </a:avLst>
        </a:prstGeom>
        <a:solidFill>
          <a:srgbClr val="002060"/>
        </a:solidFill>
        <a:ln w="38100" cap="rnd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ТЕОРИИ, ЗАКОНЫ</a:t>
          </a:r>
          <a:endParaRPr lang="ru-RU" sz="2800" b="1" u="none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56673" y="4041962"/>
        <a:ext cx="5174933" cy="887259"/>
      </dsp:txXfrm>
    </dsp:sp>
    <dsp:sp modelId="{137A1E42-FC52-40F7-8B6B-999AF468E5B0}">
      <dsp:nvSpPr>
        <dsp:cNvPr id="0" name=""/>
        <dsp:cNvSpPr/>
      </dsp:nvSpPr>
      <dsp:spPr>
        <a:xfrm>
          <a:off x="5643599" y="642944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643599" y="642944"/>
        <a:ext cx="576718" cy="576718"/>
      </dsp:txXfrm>
    </dsp:sp>
    <dsp:sp modelId="{706480AC-8030-45CB-9CA4-8AF2293420FB}">
      <dsp:nvSpPr>
        <dsp:cNvPr id="0" name=""/>
        <dsp:cNvSpPr/>
      </dsp:nvSpPr>
      <dsp:spPr>
        <a:xfrm>
          <a:off x="6103269" y="1658683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03269" y="1658683"/>
        <a:ext cx="576718" cy="576718"/>
      </dsp:txXfrm>
    </dsp:sp>
    <dsp:sp modelId="{2F756D02-A395-489B-9F12-A037140B52F5}">
      <dsp:nvSpPr>
        <dsp:cNvPr id="0" name=""/>
        <dsp:cNvSpPr/>
      </dsp:nvSpPr>
      <dsp:spPr>
        <a:xfrm>
          <a:off x="6567438" y="2654386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567438" y="2654386"/>
        <a:ext cx="576718" cy="576718"/>
      </dsp:txXfrm>
    </dsp:sp>
    <dsp:sp modelId="{1CCDA4B6-2B80-415B-BCFD-AE8D1C027B64}">
      <dsp:nvSpPr>
        <dsp:cNvPr id="0" name=""/>
        <dsp:cNvSpPr/>
      </dsp:nvSpPr>
      <dsp:spPr>
        <a:xfrm>
          <a:off x="7031606" y="3674735"/>
          <a:ext cx="576718" cy="57671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alpha val="90000"/>
          </a:schemeClr>
        </a:solidFill>
        <a:ln w="25400" cap="rnd" cmpd="sng" algn="ctr">
          <a:solidFill>
            <a:schemeClr val="bg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031606" y="3674735"/>
        <a:ext cx="576718" cy="576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A703D6-4FC8-403A-8860-1682F423B100}">
      <dsp:nvSpPr>
        <dsp:cNvPr id="0" name=""/>
        <dsp:cNvSpPr/>
      </dsp:nvSpPr>
      <dsp:spPr>
        <a:xfrm>
          <a:off x="533386" y="687929"/>
          <a:ext cx="2854755" cy="141003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0" tIns="142240" rIns="142240" bIns="14224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КОНЦЕПЦИЯ</a:t>
          </a:r>
          <a:endParaRPr lang="ru-RU" sz="20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90147" y="687929"/>
        <a:ext cx="2397994" cy="1410032"/>
      </dsp:txXfrm>
    </dsp:sp>
    <dsp:sp modelId="{4253CDFA-B4B3-4D70-9A08-79790498455F}">
      <dsp:nvSpPr>
        <dsp:cNvPr id="0" name=""/>
        <dsp:cNvSpPr/>
      </dsp:nvSpPr>
      <dsp:spPr>
        <a:xfrm>
          <a:off x="0" y="2890259"/>
          <a:ext cx="4156930" cy="1410032"/>
        </a:xfrm>
        <a:prstGeom prst="rect">
          <a:avLst/>
        </a:prstGeom>
        <a:noFill/>
        <a:ln w="254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rPr>
            <a:t>ИДЕЯ, ТОЧКА ЗРЕНИЯ, СИТЕМА ВЗГЛЯДОВ, ОБЪЕДИНЕННЫХ ОБЩЕЙ ЛОГИКОЙ, РУКОВОДЯЩИЙ ПРИНЦИП, ТРАКТОВКА</a:t>
          </a:r>
          <a:endParaRPr lang="ru-RU" sz="1800" kern="1200" dirty="0">
            <a:solidFill>
              <a:srgbClr val="660066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665108" y="2890259"/>
        <a:ext cx="3491821" cy="1410032"/>
      </dsp:txXfrm>
    </dsp:sp>
    <dsp:sp modelId="{B5E0DB32-9299-4525-9601-2F942FA15BDD}">
      <dsp:nvSpPr>
        <dsp:cNvPr id="0" name=""/>
        <dsp:cNvSpPr/>
      </dsp:nvSpPr>
      <dsp:spPr>
        <a:xfrm>
          <a:off x="0" y="626743"/>
          <a:ext cx="1411047" cy="1409327"/>
        </a:xfrm>
        <a:prstGeom prst="ellipse">
          <a:avLst/>
        </a:prstGeom>
        <a:solidFill>
          <a:srgbClr val="FFFF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0" y="626743"/>
        <a:ext cx="1411047" cy="1409327"/>
      </dsp:txXfrm>
    </dsp:sp>
    <dsp:sp modelId="{E2BAFBF1-3D89-433E-BA1E-052AC2CA1051}">
      <dsp:nvSpPr>
        <dsp:cNvPr id="0" name=""/>
        <dsp:cNvSpPr/>
      </dsp:nvSpPr>
      <dsp:spPr>
        <a:xfrm>
          <a:off x="5257787" y="649633"/>
          <a:ext cx="2945343" cy="1410032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ТЕОРИЯ</a:t>
          </a:r>
          <a:endParaRPr lang="ru-RU" sz="2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29041" y="649633"/>
        <a:ext cx="2474088" cy="1410032"/>
      </dsp:txXfrm>
    </dsp:sp>
    <dsp:sp modelId="{0E1FCDC8-04A2-4847-BD34-490514EF91FE}">
      <dsp:nvSpPr>
        <dsp:cNvPr id="0" name=""/>
        <dsp:cNvSpPr/>
      </dsp:nvSpPr>
      <dsp:spPr>
        <a:xfrm>
          <a:off x="4876796" y="2890259"/>
          <a:ext cx="3298251" cy="1410032"/>
        </a:xfrm>
        <a:prstGeom prst="rect">
          <a:avLst/>
        </a:prstGeom>
        <a:noFill/>
        <a:ln w="254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660066"/>
              </a:solidFill>
              <a:latin typeface="Times New Roman" pitchFamily="18" charset="0"/>
              <a:ea typeface="+mn-ea"/>
              <a:cs typeface="Times New Roman" pitchFamily="18" charset="0"/>
            </a:rPr>
            <a:t>СИСТЕМА  ОСНОВНЫХ ИДЕЙ,  СОВОКУПНОСТЬ ОБЪЕДИНЕННЫХ  ОБЩИМ ПРИНЦИПОМ  НАУЧНЫХ ПОЛОЖЕНИЙ  В КАКОЙ-ЛИБО ОТРАСЛИ  ЗНАНИЯ</a:t>
          </a:r>
          <a:endParaRPr lang="ru-RU" sz="1600" kern="1200" dirty="0">
            <a:solidFill>
              <a:srgbClr val="660066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404516" y="2890259"/>
        <a:ext cx="2770531" cy="1410032"/>
      </dsp:txXfrm>
    </dsp:sp>
    <dsp:sp modelId="{130F8FCA-2538-4DB4-A1F8-C7EED4410733}">
      <dsp:nvSpPr>
        <dsp:cNvPr id="0" name=""/>
        <dsp:cNvSpPr/>
      </dsp:nvSpPr>
      <dsp:spPr>
        <a:xfrm>
          <a:off x="4267215" y="685794"/>
          <a:ext cx="1483768" cy="1409327"/>
        </a:xfrm>
        <a:prstGeom prst="ellipse">
          <a:avLst/>
        </a:prstGeom>
        <a:solidFill>
          <a:srgbClr val="FFFF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4267215" y="685794"/>
        <a:ext cx="1483768" cy="14093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DDEFF-AA93-4DAC-B612-A87F23349C57}" type="datetimeFigureOut">
              <a:rPr lang="ru-RU" smtClean="0"/>
              <a:t>06.10.2019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62646-A991-426E-8412-F230334A7A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B059E8-FE55-4C87-B589-8EB93286014F}" type="slidenum">
              <a:rPr lang="ru-RU"/>
              <a:pPr/>
              <a:t>41</a:t>
            </a:fld>
            <a:endParaRPr lang="ru-RU"/>
          </a:p>
        </p:txBody>
      </p:sp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AAABC9E-8CCD-4F80-9BE3-962D34BF6D25}" type="slidenum">
              <a:rPr lang="ru-RU" sz="1200">
                <a:latin typeface="+mn-lt"/>
              </a:rPr>
              <a:pPr algn="r">
                <a:defRPr/>
              </a:pPr>
              <a:t>41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0486B-462E-4662-BCBE-3BCB42814FB7}" type="slidenum">
              <a:rPr lang="ru-RU"/>
              <a:pPr/>
              <a:t>46</a:t>
            </a:fld>
            <a:endParaRPr lang="ru-RU"/>
          </a:p>
        </p:txBody>
      </p:sp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891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1B8721F-70A7-4F2E-AA52-1BCCE434C4CF}" type="slidenum">
              <a:rPr lang="ru-RU" sz="1200">
                <a:latin typeface="+mn-lt"/>
              </a:rPr>
              <a:pPr algn="r">
                <a:defRPr/>
              </a:pPr>
              <a:t>46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BA69E-BA34-4440-8E58-512D0BF4775C}" type="slidenum">
              <a:rPr lang="ru-RU"/>
              <a:pPr/>
              <a:t>47</a:t>
            </a:fld>
            <a:endParaRPr lang="ru-RU"/>
          </a:p>
        </p:txBody>
      </p:sp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99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C4EE499-70C0-4F04-8600-5173DB38840D}" type="slidenum">
              <a:rPr lang="ru-RU" sz="1200">
                <a:latin typeface="+mn-lt"/>
              </a:rPr>
              <a:pPr algn="r">
                <a:defRPr/>
              </a:pPr>
              <a:t>47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62038" y="1766888"/>
            <a:ext cx="3808412" cy="19796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062038" y="3898900"/>
            <a:ext cx="3808412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22850" y="1766888"/>
            <a:ext cx="3808413" cy="4113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2ADF23A-FB6C-4D7C-9127-B78FA13EA7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062038" y="1766888"/>
            <a:ext cx="7769225" cy="4113212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C6CCE9-ACD4-4642-9463-97C80CF8B8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eommodel.narod.ru/index.files/p2.jpe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de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4038600"/>
            <a:ext cx="426781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&amp;Kcy;&amp;acy;&amp;rcy;&amp;tcy;&amp;icy;&amp;ncy;&amp;kcy;&amp;acy; 2 &amp;icy;&amp;zcy; 33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515565" cy="3058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5029200" y="2895600"/>
            <a:ext cx="1905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Знание – сила.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Ф. Бэкон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62200" cy="3147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62200" y="0"/>
            <a:ext cx="2286000" cy="315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0" y="2971800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То, что мы знаем, ограничено, а то, чего мы не знаем, - бесконечно.</a:t>
            </a:r>
          </a:p>
          <a:p>
            <a:pPr algn="r"/>
            <a:r>
              <a:rPr lang="ru-RU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П. Лаплас</a:t>
            </a:r>
            <a:endParaRPr lang="ru-RU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71800"/>
            <a:ext cx="2514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Меня желанье вечное томит, чем больше познаю, тем меньше знаю.</a:t>
            </a:r>
          </a:p>
          <a:p>
            <a:pPr algn="r"/>
            <a:r>
              <a:rPr lang="ru-RU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Т. Кампанелла</a:t>
            </a:r>
            <a:endParaRPr lang="ru-RU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4724400"/>
            <a:ext cx="4572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Познавательная и коммуникативная деятельность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9906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Философское познание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22437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Философское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 – это процесс отражения и воспроизведения действительности в мышлении субъекта, результатом которого является новое знание о мире. Философия обобщает научные способы и формулирует свои методы познания</a:t>
            </a:r>
            <a:r>
              <a:rPr 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Гносеология – </a:t>
            </a: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раздел философии, в котором изучается природа познания, его возможности, отношение знания к реальности, выявляются условия достоверности и истинности познания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введён в 1854 г. англичанином Дж. </a:t>
            </a:r>
            <a:r>
              <a:rPr lang="ru-RU" sz="24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Феррером</a:t>
            </a:r>
            <a:r>
              <a:rPr lang="ru-RU" sz="24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но гносеологическая проблематика рассматривалась в философии с самой глубокой древности</a:t>
            </a:r>
            <a:r>
              <a:rPr 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381000"/>
            <a:ext cx="74676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Познание изучает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905000"/>
            <a:ext cx="2362200" cy="18288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Гносиология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(изучает познание как средство достижения истины)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43600" y="1905000"/>
            <a:ext cx="2438400" cy="1828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Социология и прочие социальные науки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(изучают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косвенно)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905000"/>
            <a:ext cx="2362200" cy="182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Когнитивная психология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изучает познание как психический процесс)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05200" y="4343400"/>
            <a:ext cx="2286000" cy="16764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Логика- учение о нормах мышления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4400" y="4343400"/>
            <a:ext cx="2362200" cy="1676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Эпистимология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науко-ведение</a:t>
            </a:r>
            <a:r>
              <a:rPr lang="ru-RU" dirty="0" smtClean="0"/>
              <a:t>)</a:t>
            </a:r>
            <a:endParaRPr lang="ru-RU" dirty="0"/>
          </a:p>
        </p:txBody>
      </p:sp>
      <p:cxnSp>
        <p:nvCxnSpPr>
          <p:cNvPr id="12" name="Прямая со стрелкой 11"/>
          <p:cNvCxnSpPr>
            <a:stCxn id="5" idx="2"/>
            <a:endCxn id="10" idx="0"/>
          </p:cNvCxnSpPr>
          <p:nvPr/>
        </p:nvCxnSpPr>
        <p:spPr>
          <a:xfrm>
            <a:off x="2095500" y="3733800"/>
            <a:ext cx="0" cy="6096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  <a:endCxn id="9" idx="0"/>
          </p:cNvCxnSpPr>
          <p:nvPr/>
        </p:nvCxnSpPr>
        <p:spPr>
          <a:xfrm>
            <a:off x="2095500" y="3733800"/>
            <a:ext cx="2552700" cy="6096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20100" cy="113982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вопрос философии гносеологическая сторона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10200" y="3698875"/>
            <a:ext cx="3368675" cy="289401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Гносеологический оптимизм</a:t>
            </a:r>
            <a:r>
              <a:rPr lang="ru-RU" sz="2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 познаваем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657600"/>
            <a:ext cx="3643312" cy="2843212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Гносеологический пессимизм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(скептицизм,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агностицизм,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конвенционализм)</a:t>
            </a:r>
            <a:r>
              <a:rPr lang="ru-RU" sz="20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0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мир непознаваем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952500" y="1943100"/>
            <a:ext cx="7827963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Познаваем ли мир? Способен ли человек постигнуть сущность окружающей действительности?</a:t>
            </a:r>
          </a:p>
        </p:txBody>
      </p:sp>
      <p:sp>
        <p:nvSpPr>
          <p:cNvPr id="289799" name="AutoShape 7"/>
          <p:cNvSpPr>
            <a:spLocks noChangeArrowheads="1"/>
          </p:cNvSpPr>
          <p:nvPr/>
        </p:nvSpPr>
        <p:spPr bwMode="auto">
          <a:xfrm>
            <a:off x="3657600" y="3886200"/>
            <a:ext cx="1638300" cy="1651000"/>
          </a:xfrm>
          <a:prstGeom prst="leftRightArrow">
            <a:avLst>
              <a:gd name="adj1" fmla="val 43843"/>
              <a:gd name="adj2" fmla="val 34690"/>
            </a:avLst>
          </a:prstGeom>
          <a:solidFill>
            <a:schemeClr val="accent4">
              <a:lumMod val="60000"/>
              <a:lumOff val="40000"/>
            </a:schemeClr>
          </a:solidFill>
          <a:ln w="12700" cap="sq">
            <a:solidFill>
              <a:schemeClr val="accent4">
                <a:lumMod val="60000"/>
                <a:lumOff val="40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Скептицизм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skeptikos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разглядывающий, расследующий)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971800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Основатель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скептицизма Пиррон утверждал,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мы не можем ничего знать о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предметах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то нам следует воздерживаться </a:t>
            </a:r>
          </a:p>
          <a:p>
            <a:pPr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суждений о них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5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67000"/>
            <a:ext cx="1574800" cy="2397352"/>
          </a:xfrm>
          <a:prstGeom prst="rect">
            <a:avLst/>
          </a:prstGeom>
          <a:noFill/>
        </p:spPr>
      </p:pic>
      <p:sp>
        <p:nvSpPr>
          <p:cNvPr id="295941" name="Rectangle 5"/>
          <p:cNvSpPr>
            <a:spLocks noChangeArrowheads="1"/>
          </p:cNvSpPr>
          <p:nvPr/>
        </p:nvSpPr>
        <p:spPr bwMode="auto">
          <a:xfrm>
            <a:off x="609599" y="5029200"/>
            <a:ext cx="1600201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Пиррон</a:t>
            </a:r>
          </a:p>
          <a:p>
            <a:pPr algn="ctr"/>
            <a:r>
              <a:rPr lang="ru-RU" sz="1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360 – </a:t>
            </a:r>
            <a:r>
              <a:rPr lang="ru-RU" sz="18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270 до н.э.)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592759"/>
            <a:ext cx="8153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философская позиция, характеризующаяся сомнением в существовании какого-либо надежного критерия истины. </a:t>
            </a:r>
            <a:endParaRPr lang="ru-RU" sz="2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38400" y="5181600"/>
            <a:ext cx="65532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Скептицизм не отрицает принципиальной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познаваемости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мира, но выражает сомнение 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знания. 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Агностицизм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(от греч.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agnostos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недоступный познанию)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2971800"/>
            <a:ext cx="6324600" cy="1905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Агностицизм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европейской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философии ведет  свое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начало от учения одного из основателей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школы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софистов Протагора, который утверждал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субъективную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обусловленность знания 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выдвинул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тезис: «Человек есть мера всех вещей, существующих, что они существуют, а  несуществующих, что они не существуют».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1857375" cy="2109788"/>
          </a:xfrm>
          <a:prstGeom prst="rect">
            <a:avLst/>
          </a:prstGeom>
          <a:noFill/>
        </p:spPr>
      </p:pic>
      <p:sp>
        <p:nvSpPr>
          <p:cNvPr id="290821" name="Rectangle 5"/>
          <p:cNvSpPr>
            <a:spLocks noChangeArrowheads="1"/>
          </p:cNvSpPr>
          <p:nvPr/>
        </p:nvSpPr>
        <p:spPr bwMode="auto">
          <a:xfrm>
            <a:off x="457200" y="5257800"/>
            <a:ext cx="2109787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Протагор</a:t>
            </a:r>
          </a:p>
          <a:p>
            <a:pPr algn="ctr"/>
            <a:r>
              <a:rPr lang="ru-RU" sz="1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(480–410 до н.э</a:t>
            </a:r>
            <a:r>
              <a:rPr lang="ru-RU" sz="1800" b="1" dirty="0">
                <a:solidFill>
                  <a:schemeClr val="tx2"/>
                </a:solidFill>
                <a:latin typeface="Arial" charset="0"/>
              </a:rPr>
              <a:t>.)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6002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понятие ввел в научный оборот в 1869 г. английский зоолог-дарвинист Томас Гексли.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учение, отрицающее возможность познания объективного мира и достижимость истины; ограничивает роль науки лишь познанием явлений</a:t>
            </a:r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. </a:t>
            </a:r>
            <a:endParaRPr lang="ru-RU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5529894"/>
            <a:ext cx="6019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Протагору всякое знание «как оно кажется, так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есть», отсюда делает вывод о невозможности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достоверного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знания окружающих явлений и вещей.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Конвенционализм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2514600"/>
            <a:ext cx="6100762" cy="2133600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Конвенционалисты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утверждают, что все истины и теории – условности, принятые учеными ради удобства. </a:t>
            </a:r>
          </a:p>
          <a:p>
            <a:pPr>
              <a:lnSpc>
                <a:spcPct val="800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Так, из многих геометрий ни одна не является более истинной чем другие, а лишь более удобной. 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2868" name="Picture 4" descr="Картинка 7 из 1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14600"/>
            <a:ext cx="2129016" cy="3327400"/>
          </a:xfrm>
          <a:prstGeom prst="rect">
            <a:avLst/>
          </a:prstGeom>
          <a:noFill/>
        </p:spPr>
      </p:pic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688975" y="5969000"/>
            <a:ext cx="181966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Анри Пуанкаре</a:t>
            </a:r>
          </a:p>
          <a:p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(1854 – 1912)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524000"/>
            <a:ext cx="8001000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Учение конвенционализма было выдвинуто французским физиком и математиком А. Пуанкаре</a:t>
            </a: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2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4876800"/>
            <a:ext cx="5791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Пуанкаре считал, что познаваемы лишь отношения между объектами, но не сами свойства объектов, «даже Бог не смог бы познать и выразить истинную природу вещей».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Гносеологический оптимизм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Это уверенность в познаваемости мира, в том что истина, в принципе доступна человеческому разуму.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философов, как материалистов так и идеалистов являются оптимистами в гносеологии.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яркие представители этого направления: Аристотель,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Бэкон, Г.В Гегель, К. Маркс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58200" cy="10668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Точка зрения материалистов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665288"/>
            <a:ext cx="8305800" cy="4735512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Истоки познания коренятся в биологической необходимости выживания в окружающей среде. Ведь чтобы адекватно реагировать на вызовы окружающей реальности, нужно представлять себе эту реальность адекватно, как можно более близко к действительности. Задачу познания взяла на себя нервная система, высшей ступенью эволюции которой и является мышление, являющееся главным инструментом познавательной деятельности субъекта.</a:t>
            </a:r>
          </a:p>
          <a:p>
            <a:pPr>
              <a:lnSpc>
                <a:spcPct val="90000"/>
              </a:lnSpc>
            </a:pPr>
            <a:r>
              <a:rPr lang="ru-RU" sz="2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 выживание живых существ и успех деятельности человека свидетельствуют о том, что </a:t>
            </a:r>
            <a:r>
              <a:rPr lang="ru-RU" sz="26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 мира возможно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познавательной деятельности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как познание – это один из видов деятельности человека, следовательно в нем также выделяются основные элементы: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Субъект познания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тот, кто получает знания (человек, общество)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то, что познается (отдельный предмет, окружающий мир, внутренний мир человека)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познания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способы, позволяющие получить истину (зависят от вида познания).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познания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приобретение истинных знаний об объективном мире.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 познания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знание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260350"/>
            <a:ext cx="4092575" cy="10350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Способы познания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04801" y="1331669"/>
            <a:ext cx="4114800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7188">
              <a:spcBef>
                <a:spcPct val="50000"/>
              </a:spcBef>
              <a:buClr>
                <a:srgbClr val="003300"/>
              </a:buClr>
              <a:buSzPct val="120000"/>
              <a:buFont typeface="Wingdings" pitchFamily="2" charset="2"/>
              <a:buChar char=""/>
            </a:pPr>
            <a:r>
              <a:rPr lang="ru-RU" sz="2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Чувственное познание осуществляется с помощью пяти основных чувств: зрения, слуха, осязания, обоняния и вкуса.</a:t>
            </a:r>
          </a:p>
          <a:p>
            <a:pPr indent="357188">
              <a:spcBef>
                <a:spcPct val="25000"/>
              </a:spcBef>
              <a:buClr>
                <a:srgbClr val="C40000"/>
              </a:buClr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Пример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Человек листает книгу. Органы чувств позволяют ему увидеть ее цвет, ощутить шероховатость обложки. Эти </a:t>
            </a:r>
            <a:r>
              <a:rPr lang="ru-RU" sz="22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ощущения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соединяются в единый образ книги, – возникает восприятие. В другой раз, не видя книги, человек сможет представить ее.</a:t>
            </a:r>
          </a:p>
        </p:txBody>
      </p:sp>
      <p:pic>
        <p:nvPicPr>
          <p:cNvPr id="17412" name="Picture 4" descr="Познание-8"/>
          <p:cNvPicPr>
            <a:picLocks noChangeAspect="1" noChangeArrowheads="1"/>
          </p:cNvPicPr>
          <p:nvPr/>
        </p:nvPicPr>
        <p:blipFill>
          <a:blip r:embed="rId2" cstate="print"/>
          <a:srcRect t="6422" r="1694" b="2106"/>
          <a:stretch>
            <a:fillRect/>
          </a:stretch>
        </p:blipFill>
        <p:spPr bwMode="auto">
          <a:xfrm>
            <a:off x="4549775" y="228600"/>
            <a:ext cx="4289425" cy="3370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 descr="Самообразование Книга Читатель Чтение"/>
          <p:cNvPicPr>
            <a:picLocks noChangeAspect="1" noChangeArrowheads="1"/>
          </p:cNvPicPr>
          <p:nvPr/>
        </p:nvPicPr>
        <p:blipFill>
          <a:blip r:embed="rId3" cstate="print"/>
          <a:srcRect t="8900"/>
          <a:stretch>
            <a:fillRect/>
          </a:stretch>
        </p:blipFill>
        <p:spPr bwMode="auto">
          <a:xfrm>
            <a:off x="4594225" y="3352800"/>
            <a:ext cx="4321175" cy="2957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Познаваем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ли мир?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 чувственное и рациональное.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Истина и её критерии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Виды знаний.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Многообразие человеческого знания.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научного познания.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Социальные и гуманитарные знания.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 коммуникативная деятельность</a:t>
            </a: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чувственного познания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1000" y="1783080"/>
          <a:ext cx="8382000" cy="461772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484054"/>
                <a:gridCol w="589794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Ощущение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b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 </a:t>
                      </a:r>
                      <a:r>
                        <a:rPr lang="ru-RU" sz="1900" b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данные органов чувств об отдельных свойствах  </a:t>
                      </a:r>
                      <a:r>
                        <a:rPr lang="ru-RU" sz="1900" b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отдельных </a:t>
                      </a:r>
                      <a:r>
                        <a:rPr lang="ru-RU" sz="1900" b="0" kern="120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предметов </a:t>
                      </a:r>
                      <a:r>
                        <a:rPr lang="ru-RU" sz="1900" b="0" kern="120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(возникают в результате непосредственного воздействия предмета на органы чувств);</a:t>
                      </a:r>
                      <a:endParaRPr lang="ru-RU" sz="1900" b="0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Восприятие</a:t>
                      </a:r>
                      <a:r>
                        <a:rPr lang="ru-RU" sz="2400" b="1" baseline="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900" b="0" kern="120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целостный образ предмета, суммирующий отдельные ощущения в некую целостность, выделение предмета из </a:t>
                      </a:r>
                      <a:r>
                        <a:rPr lang="ru-RU" sz="1900" b="0" kern="120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окружающей </a:t>
                      </a:r>
                      <a:r>
                        <a:rPr lang="ru-RU" sz="1900" b="0" kern="120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действительности </a:t>
                      </a:r>
                      <a:r>
                        <a:rPr lang="ru-RU" sz="1900" b="0" kern="120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(целостный образ предмета, сформированный из множества самых разных его свойств);</a:t>
                      </a:r>
                      <a:endParaRPr lang="ru-RU" sz="1900" b="0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Представление </a:t>
                      </a:r>
                      <a:endParaRPr lang="ru-RU" sz="2400" b="1" dirty="0">
                        <a:solidFill>
                          <a:srgbClr val="66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высшая форма чувственного познания, образ предмета, сохраняемый в памяти вне непосредственного контакта с ним.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(чувственный образ предмета, сохраняемый в сознании без его непосредственного воздействия,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может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формироваться о предметах, с которыми не было контакта).</a:t>
                      </a:r>
                      <a:endParaRPr lang="ru-RU" sz="1900" b="0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cs typeface="Arial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04800" y="609600"/>
            <a:ext cx="4092575" cy="55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357188">
              <a:spcBef>
                <a:spcPct val="50000"/>
              </a:spcBef>
              <a:buClr>
                <a:srgbClr val="003300"/>
              </a:buClr>
              <a:buSzPct val="120000"/>
              <a:buFont typeface="Wingdings" pitchFamily="2" charset="2"/>
              <a:buChar char=""/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Рациональное познание (логическое) осуществляется с помощью мышления, разума. Выделяя из данных, полученных органами чувств, существенное, человек стремиться проникнуть глубже в суть вещей, понять закономерности явлений.</a:t>
            </a:r>
          </a:p>
          <a:p>
            <a:pPr indent="357188">
              <a:spcBef>
                <a:spcPct val="25000"/>
              </a:spcBef>
              <a:buClr>
                <a:srgbClr val="C40000"/>
              </a:buClr>
              <a:buFont typeface="Wingdings" pitchFamily="2" charset="2"/>
              <a:buNone/>
            </a:pPr>
            <a:r>
              <a:rPr lang="ru-RU" sz="22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Пример</a:t>
            </a: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Люди, сравнивая яблоки, груши, сливы, выявляя их сходство и различие, существенные свойства, выделили их в группу похожих предметов, которая получила название – «плод» (понятие).</a:t>
            </a:r>
            <a:endParaRPr lang="ru-RU" sz="2200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8436" name="Picture 4" descr="Познание-9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572000" y="3573463"/>
            <a:ext cx="4321175" cy="3097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7" name="Picture 5" descr="Познание-10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t="4410"/>
          <a:stretch>
            <a:fillRect/>
          </a:stretch>
        </p:blipFill>
        <p:spPr bwMode="auto">
          <a:xfrm>
            <a:off x="4572000" y="330200"/>
            <a:ext cx="4321175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Формы рационального познания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23528" y="1935480"/>
          <a:ext cx="8504238" cy="3901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0"/>
                <a:gridCol w="5983958"/>
              </a:tblGrid>
              <a:tr h="370840"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2400" b="1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Понятие</a:t>
                      </a:r>
                      <a:endParaRPr lang="ru-RU" sz="2400" b="1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24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Мысль, выделяющая из действительности некий класс предметов с помощью указания на их общие признаки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(отражение предметов в их общих и существенных признаках);</a:t>
                      </a:r>
                      <a:endParaRPr lang="ru-RU" sz="1900" b="0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2400" b="1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Суждение</a:t>
                      </a:r>
                      <a:endParaRPr lang="ru-RU" sz="2400" b="1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240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мысль, содержащая утверждение о наличии в действительности какого-либо положения дел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 (мысль, в которой через связь понятий утверждается или отрицается что-либо);</a:t>
                      </a:r>
                      <a:endParaRPr lang="ru-RU" sz="1900" b="0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2400" b="1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Умозаключение (теория)</a:t>
                      </a:r>
                      <a:endParaRPr lang="ru-RU" sz="2400" b="1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latinLnBrk="0"/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взаимосвязанных понятий и суждений, раскрывающая совокупность законов и закономерностей в какой-либо предметной 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области</a:t>
                      </a:r>
                      <a:r>
                        <a:rPr lang="ru-RU" sz="1900" b="0" kern="1200" dirty="0" smtClean="0">
                          <a:solidFill>
                            <a:srgbClr val="66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Wingdings" pitchFamily="2" charset="2"/>
                        </a:rPr>
                        <a:t>(выводы из логически связанных суждений).</a:t>
                      </a:r>
                      <a:endParaRPr lang="ru-RU" sz="1900" b="0" kern="1200" dirty="0">
                        <a:solidFill>
                          <a:srgbClr val="660066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4800" y="796189"/>
            <a:ext cx="4321175" cy="560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357188">
              <a:spcBef>
                <a:spcPct val="25000"/>
              </a:spcBef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Какой из этих источников знаний – разум или чувства – является определяющим в познавательной деятельности?</a:t>
            </a:r>
          </a:p>
          <a:p>
            <a:pPr indent="357188">
              <a:spcBef>
                <a:spcPct val="20000"/>
              </a:spcBef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Сторонники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сенсуализма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sz="15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(лат. «</a:t>
            </a:r>
            <a:r>
              <a:rPr lang="ru-RU" sz="15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сенсус</a:t>
            </a:r>
            <a:r>
              <a:rPr lang="ru-RU" sz="15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» – чувство)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эмпирики </a:t>
            </a:r>
            <a:r>
              <a:rPr lang="ru-RU" sz="15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(греч. «эмпирия» – опыт)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признавали решающую роль чувственного опыта, считали, что ощущения и восприятия – основа познания.</a:t>
            </a:r>
          </a:p>
          <a:p>
            <a:pPr indent="357188">
              <a:spcBef>
                <a:spcPct val="200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Сторонники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рационализма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– рационалисты </a:t>
            </a:r>
            <a:r>
              <a:rPr lang="ru-RU" sz="15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(греч. «</a:t>
            </a:r>
            <a:r>
              <a:rPr lang="ru-RU" sz="1500" b="1" i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ратио</a:t>
            </a:r>
            <a:r>
              <a:rPr lang="ru-RU" sz="15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» – разум)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признавали разум главной формой достоверного познания.</a:t>
            </a:r>
          </a:p>
          <a:p>
            <a:pPr indent="357188">
              <a:spcBef>
                <a:spcPct val="50000"/>
              </a:spcBef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Обе ступени познания должны находится в единстве, взаимно дополняя друг друга. Одно без другого не ведет к 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объективно верному знанию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к </a:t>
            </a:r>
            <a:r>
              <a:rPr lang="ru-RU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истине</a:t>
            </a:r>
            <a:r>
              <a:rPr lang="ru-RU" b="1" dirty="0">
                <a:cs typeface="Arial" charset="0"/>
                <a:sym typeface="Wingdings" pitchFamily="2" charset="2"/>
              </a:rPr>
              <a:t>.</a:t>
            </a:r>
          </a:p>
        </p:txBody>
      </p:sp>
      <p:pic>
        <p:nvPicPr>
          <p:cNvPr id="4" name="Picture 22" descr="Познание"/>
          <p:cNvPicPr>
            <a:picLocks noChangeAspect="1" noChangeArrowheads="1"/>
          </p:cNvPicPr>
          <p:nvPr/>
        </p:nvPicPr>
        <p:blipFill>
          <a:blip r:embed="rId2" cstate="print"/>
          <a:srcRect l="1869" t="1408" r="2805" b="2817"/>
          <a:stretch>
            <a:fillRect/>
          </a:stretch>
        </p:blipFill>
        <p:spPr bwMode="auto">
          <a:xfrm>
            <a:off x="4800600" y="914400"/>
            <a:ext cx="3886200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Ступени познания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0" y="1874837"/>
            <a:ext cx="5105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Находятся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единстве, переходят друг в друга, взаимно дополняют.</a:t>
            </a:r>
          </a:p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Когда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чувственного и рационального познания не достаточно, важную роль в познании может сыграть 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интуиция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(вспышка проницательности, способность человека к постижению истины без какого-либо обоснования с помощью доказательств).</a:t>
            </a:r>
          </a:p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Многие 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утверждения, основанные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 здравом смысле, общепринятом мнении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не являются истинными.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Эврика Осенило озар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00200"/>
            <a:ext cx="3538977" cy="239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Эврика Осенило озарение 2"/>
          <p:cNvPicPr>
            <a:picLocks noChangeAspect="1" noChangeArrowheads="1"/>
          </p:cNvPicPr>
          <p:nvPr/>
        </p:nvPicPr>
        <p:blipFill>
          <a:blip r:embed="rId3" cstate="print"/>
          <a:srcRect l="8914" t="4749" b="4749"/>
          <a:stretch>
            <a:fillRect/>
          </a:stretch>
        </p:blipFill>
        <p:spPr bwMode="auto">
          <a:xfrm>
            <a:off x="5181601" y="4038600"/>
            <a:ext cx="3581400" cy="2632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9600" y="2286000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ИСТИНА – ЭТО СООТВЕТСТВИЕ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ПОЛУЧЕННОГО ЗНАНИЯ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ДЕЙСТВИТЕЛЬНОСТИ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381000"/>
            <a:ext cx="8229600" cy="1219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447800"/>
            <a:ext cx="46482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Свойства истины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810000"/>
            <a:ext cx="3810000" cy="1905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Конкретность- зависимость истины от места времени и других условий ее получения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53000" y="3810000"/>
            <a:ext cx="3810000" cy="19050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Объективность –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это содержание наших знаний, которое не зависит от человека, ни от человечества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3" idx="2"/>
            <a:endCxn id="5" idx="0"/>
          </p:cNvCxnSpPr>
          <p:nvPr/>
        </p:nvCxnSpPr>
        <p:spPr>
          <a:xfrm flipH="1">
            <a:off x="2133600" y="2743200"/>
            <a:ext cx="2476500" cy="10668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" idx="2"/>
            <a:endCxn id="6" idx="0"/>
          </p:cNvCxnSpPr>
          <p:nvPr/>
        </p:nvCxnSpPr>
        <p:spPr>
          <a:xfrm>
            <a:off x="4610100" y="2743200"/>
            <a:ext cx="2247900" cy="106680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Истина и ее критерии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403350" y="2492375"/>
            <a:ext cx="2447925" cy="719138"/>
          </a:xfrm>
          <a:prstGeom prst="rect">
            <a:avLst/>
          </a:prstGeom>
          <a:solidFill>
            <a:srgbClr val="660066"/>
          </a:solidFill>
          <a:ln w="9525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ИСТИНА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924300" y="2708275"/>
            <a:ext cx="1439863" cy="288925"/>
          </a:xfrm>
          <a:prstGeom prst="rightArrow">
            <a:avLst>
              <a:gd name="adj1" fmla="val 50000"/>
              <a:gd name="adj2" fmla="val 12458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364163" y="1628775"/>
            <a:ext cx="3571875" cy="17145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54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ОТНОСИТЕЛЬНАЯ  ИСТИНА-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ОГРАНИЧЕННОЕ ВЕРНОЕ ЗНАНИЕ О ЧЕМ- ЛИБО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5334000" y="3429001"/>
            <a:ext cx="3581400" cy="167640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АБСОЛЮТНАЯ ИСТИНА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ЭТО ПОЛНОЕ ИСЧЕРПЫВАЮЩЕЕ ЗНАНИЕ О СЛОЖНОМ ОБЪЕКТЕ</a:t>
            </a: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381000" y="3352800"/>
            <a:ext cx="4619625" cy="2286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algn="ctr">
            <a:solidFill>
              <a:srgbClr val="0070C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ОТЛИЧИТЬ ИСТИНУ ОТ ЗАБЛУЖДЕНИЯ: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1.ЗНАНИЕ ИСТИННО, КОГДА ОНО  ЛОГИЧНО СТРОЙНО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2.КОГДА ЗНАНИЕ ПОЛЕЗНО ДЛЯ ЧЕЛОВЕКА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410200" y="5257800"/>
            <a:ext cx="3505200" cy="1371600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25400" algn="ctr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КРИТЕРИЙ  ИСТИНЫ ПРАКТИКА</a:t>
            </a:r>
          </a:p>
        </p:txBody>
      </p:sp>
      <p:sp>
        <p:nvSpPr>
          <p:cNvPr id="9225" name="AutoShape 9"/>
          <p:cNvSpPr>
            <a:spLocks noChangeArrowheads="1"/>
          </p:cNvSpPr>
          <p:nvPr/>
        </p:nvSpPr>
        <p:spPr bwMode="auto">
          <a:xfrm>
            <a:off x="1908175" y="5638800"/>
            <a:ext cx="4033838" cy="990600"/>
          </a:xfrm>
          <a:prstGeom prst="curvedUpArrow">
            <a:avLst>
              <a:gd name="adj1" fmla="val 86136"/>
              <a:gd name="adj2" fmla="val 172271"/>
              <a:gd name="adj3" fmla="val 3333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6" grpId="0" animBg="1"/>
      <p:bldP spid="7" grpId="0" animBg="1"/>
      <p:bldP spid="8" grpId="0" animBg="1"/>
      <p:bldP spid="10" grpId="0" animBg="1"/>
      <p:bldP spid="92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Абсолютная истина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Это несомненное, неизменное, раз и навсегда  установленное знание о предмете или явлении.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Она полностью исчерпывает предмет изучения и не может быть опровергнута при дальнейшем развитии познания.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Многие философы считают ее идеалом, образцом, к которому должно стремиться наше знание.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реальности такое знание практически невозможно. 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Относительная истина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 пути к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абсолютной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истине человек получает относительные  истины, то есть неполное, ограниченное знание.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Относительность истины определяется рядом причин: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Познаваемый мир бесконечен и изменчив;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Возможности познания зависят от  реальных исторических условий своего времени;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 определяется уровнем развития производства, духовной культуры, имеющимися средствами наблюдения, эксперимента.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Проверь себя: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 В чем заключается социальная 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сущность деятельности?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 Какова структура деятельности? </a:t>
            </a:r>
          </a:p>
          <a:p>
            <a:pPr>
              <a:buNone/>
            </a:pP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3) Что такое субъект и объект деятельности? </a:t>
            </a:r>
          </a:p>
          <a:p>
            <a:pPr>
              <a:buNone/>
            </a:pP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4) Как связаны между собой цель, средства и результат деятельности?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 Каковы мотивы деятельности?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 Как соотносятся потребности и интересы? </a:t>
            </a:r>
          </a:p>
          <a:p>
            <a:pPr>
              <a:buNone/>
            </a:pP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7) В чем особенности творческой деятельности?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74" name="Oval 30"/>
          <p:cNvSpPr>
            <a:spLocks noChangeArrowheads="1"/>
          </p:cNvSpPr>
          <p:nvPr/>
        </p:nvSpPr>
        <p:spPr bwMode="auto">
          <a:xfrm>
            <a:off x="1600200" y="2057400"/>
            <a:ext cx="2260600" cy="2260600"/>
          </a:xfrm>
          <a:prstGeom prst="ellipse">
            <a:avLst/>
          </a:prstGeom>
          <a:solidFill>
            <a:srgbClr val="FFC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73" name="Oval 29"/>
          <p:cNvSpPr>
            <a:spLocks noChangeArrowheads="1"/>
          </p:cNvSpPr>
          <p:nvPr/>
        </p:nvSpPr>
        <p:spPr bwMode="auto">
          <a:xfrm>
            <a:off x="3733800" y="4114800"/>
            <a:ext cx="2260600" cy="2260600"/>
          </a:xfrm>
          <a:prstGeom prst="ellipse">
            <a:avLst/>
          </a:prstGeom>
          <a:solidFill>
            <a:srgbClr val="FFC000"/>
          </a:solidFill>
          <a:ln w="127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9906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>
              <a:spcBef>
                <a:spcPts val="25"/>
              </a:spcBef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Практика и ее роль в познании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8600" y="1828800"/>
            <a:ext cx="2362200" cy="707886"/>
          </a:xfrm>
          <a:prstGeom prst="rect">
            <a:avLst/>
          </a:prstGeom>
          <a:solidFill>
            <a:srgbClr val="FF0000">
              <a:alpha val="5000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Производственная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</p:txBody>
      </p:sp>
      <p:sp>
        <p:nvSpPr>
          <p:cNvPr id="108565" name="Text Box 21"/>
          <p:cNvSpPr txBox="1">
            <a:spLocks noChangeArrowheads="1"/>
          </p:cNvSpPr>
          <p:nvPr/>
        </p:nvSpPr>
        <p:spPr bwMode="auto">
          <a:xfrm>
            <a:off x="2787269" y="1828800"/>
            <a:ext cx="3613531" cy="707886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Деятельность по изменению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общественных отношений</a:t>
            </a:r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5441564" y="1219200"/>
            <a:ext cx="3473836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Практика – это материальная </a:t>
            </a: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деятельность людей</a:t>
            </a:r>
          </a:p>
        </p:txBody>
      </p:sp>
      <p:sp>
        <p:nvSpPr>
          <p:cNvPr id="108567" name="Text Box 23"/>
          <p:cNvSpPr txBox="1">
            <a:spLocks noChangeArrowheads="1"/>
          </p:cNvSpPr>
          <p:nvPr/>
        </p:nvSpPr>
        <p:spPr bwMode="auto">
          <a:xfrm>
            <a:off x="1800021" y="2590800"/>
            <a:ext cx="1906997" cy="1046440"/>
          </a:xfrm>
          <a:prstGeom prst="rect">
            <a:avLst/>
          </a:prstGeom>
          <a:solidFill>
            <a:srgbClr val="C0C0C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ПРАКТИКА</a:t>
            </a:r>
          </a:p>
          <a:p>
            <a:pPr algn="ctr">
              <a:spcBef>
                <a:spcPct val="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108568" name="Text Box 24"/>
          <p:cNvSpPr txBox="1">
            <a:spLocks noChangeArrowheads="1"/>
          </p:cNvSpPr>
          <p:nvPr/>
        </p:nvSpPr>
        <p:spPr bwMode="auto">
          <a:xfrm>
            <a:off x="1752600" y="4051300"/>
            <a:ext cx="1981199" cy="369332"/>
          </a:xfrm>
          <a:prstGeom prst="rect">
            <a:avLst/>
          </a:prstGeom>
          <a:solidFill>
            <a:srgbClr val="002060">
              <a:alpha val="50000"/>
            </a:srgbClr>
          </a:solidFill>
          <a:ln w="285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</a:t>
            </a:r>
          </a:p>
        </p:txBody>
      </p:sp>
      <p:sp>
        <p:nvSpPr>
          <p:cNvPr id="108569" name="Text Box 25"/>
          <p:cNvSpPr txBox="1">
            <a:spLocks noChangeArrowheads="1"/>
          </p:cNvSpPr>
          <p:nvPr/>
        </p:nvSpPr>
        <p:spPr bwMode="auto">
          <a:xfrm>
            <a:off x="5374529" y="4559300"/>
            <a:ext cx="3187604" cy="369332"/>
          </a:xfrm>
          <a:prstGeom prst="rect">
            <a:avLst/>
          </a:prstGeom>
          <a:solidFill>
            <a:srgbClr val="00B0F0">
              <a:alpha val="50000"/>
            </a:srgbClr>
          </a:solidFill>
          <a:ln w="2857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Исходный продукт познания</a:t>
            </a:r>
          </a:p>
        </p:txBody>
      </p:sp>
      <p:sp>
        <p:nvSpPr>
          <p:cNvPr id="108570" name="Text Box 26"/>
          <p:cNvSpPr txBox="1">
            <a:spLocks noChangeArrowheads="1"/>
          </p:cNvSpPr>
          <p:nvPr/>
        </p:nvSpPr>
        <p:spPr bwMode="auto">
          <a:xfrm>
            <a:off x="5334000" y="5168900"/>
            <a:ext cx="3632726" cy="369332"/>
          </a:xfrm>
          <a:prstGeom prst="rect">
            <a:avLst/>
          </a:prstGeom>
          <a:solidFill>
            <a:schemeClr val="accent2">
              <a:alpha val="50000"/>
            </a:schemeClr>
          </a:solidFill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Движущая сила и цель познания</a:t>
            </a:r>
          </a:p>
        </p:txBody>
      </p:sp>
      <p:sp>
        <p:nvSpPr>
          <p:cNvPr id="108571" name="Text Box 27"/>
          <p:cNvSpPr txBox="1">
            <a:spLocks noChangeArrowheads="1"/>
          </p:cNvSpPr>
          <p:nvPr/>
        </p:nvSpPr>
        <p:spPr bwMode="auto">
          <a:xfrm>
            <a:off x="5410200" y="5791200"/>
            <a:ext cx="2076210" cy="369332"/>
          </a:xfrm>
          <a:prstGeom prst="rect">
            <a:avLst/>
          </a:prstGeom>
          <a:solidFill>
            <a:srgbClr val="00B050">
              <a:alpha val="50000"/>
            </a:srgbClr>
          </a:solidFill>
          <a:ln w="28575">
            <a:solidFill>
              <a:srgbClr val="00B05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Критерий истины</a:t>
            </a:r>
          </a:p>
        </p:txBody>
      </p:sp>
      <p:sp>
        <p:nvSpPr>
          <p:cNvPr id="108572" name="Text Box 28"/>
          <p:cNvSpPr txBox="1">
            <a:spLocks noChangeArrowheads="1"/>
          </p:cNvSpPr>
          <p:nvPr/>
        </p:nvSpPr>
        <p:spPr bwMode="auto">
          <a:xfrm>
            <a:off x="3886200" y="4648200"/>
            <a:ext cx="1483099" cy="1015663"/>
          </a:xfrm>
          <a:prstGeom prst="rect">
            <a:avLst/>
          </a:prstGeom>
          <a:solidFill>
            <a:srgbClr val="C0C0C0">
              <a:alpha val="50000"/>
            </a:srgbClr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Роль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практики </a:t>
            </a:r>
          </a:p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познании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0825" y="76200"/>
            <a:ext cx="4321175" cy="5048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знаний.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52401" y="609600"/>
            <a:ext cx="4648200" cy="610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5113">
              <a:buClr>
                <a:srgbClr val="D60000"/>
              </a:buClr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Первая классификация:</a:t>
            </a:r>
          </a:p>
          <a:p>
            <a:pPr indent="265113">
              <a:spcBef>
                <a:spcPct val="10000"/>
              </a:spcBef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знание об объектах (Что такое автомобиль? Что такое алгоритм?). </a:t>
            </a:r>
          </a:p>
          <a:p>
            <a:pPr indent="265113"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знания о действии (как поджарить бифштекс, сшить костюм и т.д.)</a:t>
            </a:r>
          </a:p>
          <a:p>
            <a:pPr indent="265113"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знание о свойстве, использовании объекта (зачем стоматологу бормашина, ученому компьютер и т.д.)</a:t>
            </a:r>
          </a:p>
          <a:p>
            <a:pPr indent="265113">
              <a:spcBef>
                <a:spcPct val="50000"/>
              </a:spcBef>
              <a:buClr>
                <a:srgbClr val="D60000"/>
              </a:buClr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Вторая классификация:</a:t>
            </a:r>
          </a:p>
          <a:p>
            <a:pPr indent="265113">
              <a:spcBef>
                <a:spcPct val="10000"/>
              </a:spcBef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Перцептивное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(от лат. – восприятие) или эмпирическое (от греч. – опыт) знание человек получает через чувственное восприятие предметов (напр., знание о том, как выглядит корова, как пахнет аммиак, как звучит скрипка и т.д.).</a:t>
            </a:r>
          </a:p>
          <a:p>
            <a:pPr indent="265113"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Обыденно-практическое знание человек черпает из опыта повседневной жизни, из практики. Это элементарные сведения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 природе и людях (напр., знания о том, что появление туч предвещает дождь, а </a:t>
            </a:r>
            <a:r>
              <a:rPr lang="ru-RU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негров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отличает темная кожа).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00600" y="381001"/>
            <a:ext cx="4095750" cy="6227763"/>
            <a:chOff x="3024" y="240"/>
            <a:chExt cx="2580" cy="3923"/>
          </a:xfrm>
        </p:grpSpPr>
        <p:pic>
          <p:nvPicPr>
            <p:cNvPr id="10245" name="Picture 5" descr="Исследование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73" y="255"/>
              <a:ext cx="1531" cy="2132"/>
            </a:xfrm>
            <a:prstGeom prst="rect">
              <a:avLst/>
            </a:prstGeom>
            <a:noFill/>
          </p:spPr>
        </p:pic>
        <p:pic>
          <p:nvPicPr>
            <p:cNvPr id="10246" name="Picture 6" descr="Исследование Ученики Студенты"/>
            <p:cNvPicPr>
              <a:picLocks noChangeAspect="1" noChangeArrowheads="1"/>
            </p:cNvPicPr>
            <p:nvPr/>
          </p:nvPicPr>
          <p:blipFill>
            <a:blip r:embed="rId3" cstate="print"/>
            <a:srcRect t="1028"/>
            <a:stretch>
              <a:fillRect/>
            </a:stretch>
          </p:blipFill>
          <p:spPr bwMode="auto">
            <a:xfrm>
              <a:off x="3024" y="2364"/>
              <a:ext cx="2578" cy="1799"/>
            </a:xfrm>
            <a:prstGeom prst="rect">
              <a:avLst/>
            </a:prstGeom>
            <a:noFill/>
          </p:spPr>
        </p:pic>
        <p:pic>
          <p:nvPicPr>
            <p:cNvPr id="10247" name="Picture 7" descr="Планета Земля 3"/>
            <p:cNvPicPr>
              <a:picLocks noChangeAspect="1" noChangeArrowheads="1"/>
            </p:cNvPicPr>
            <p:nvPr/>
          </p:nvPicPr>
          <p:blipFill>
            <a:blip r:embed="rId4" cstate="print"/>
            <a:srcRect l="3941" t="4482" r="3941" b="5345"/>
            <a:stretch>
              <a:fillRect/>
            </a:stretch>
          </p:blipFill>
          <p:spPr bwMode="auto">
            <a:xfrm>
              <a:off x="3024" y="240"/>
              <a:ext cx="1440" cy="1408"/>
            </a:xfrm>
            <a:prstGeom prst="rect">
              <a:avLst/>
            </a:prstGeom>
            <a:noFill/>
          </p:spPr>
        </p:pic>
        <p:pic>
          <p:nvPicPr>
            <p:cNvPr id="10248" name="Picture 8" descr="Природа_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24" y="1632"/>
              <a:ext cx="1225" cy="88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" y="333375"/>
            <a:ext cx="4953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65113"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Научное знание – это знание о сущности предметов и явлений, о связях между ними; используются понятия, доказательства, теоретическое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объяснение 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(напр., знания о строении атома, о химическом составе раствора и т.д.).</a:t>
            </a:r>
          </a:p>
          <a:p>
            <a:pPr indent="265113">
              <a:spcBef>
                <a:spcPct val="75000"/>
              </a:spcBef>
              <a:buClr>
                <a:srgbClr val="D60000"/>
              </a:buClr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Третья классификация:</a:t>
            </a:r>
          </a:p>
          <a:p>
            <a:pPr indent="265113">
              <a:spcBef>
                <a:spcPct val="25000"/>
              </a:spcBef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Фундаментальные знания – теоретические знания об основных закономерностях строения и развития человека, общества, природы.</a:t>
            </a:r>
          </a:p>
          <a:p>
            <a:pPr indent="265113">
              <a:spcBef>
                <a:spcPct val="25000"/>
              </a:spcBef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Прикладные знания – </a:t>
            </a:r>
            <a:r>
              <a:rPr lang="ru-RU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знания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направленные на достижение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практических 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целей и решение конкретных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задач.</a:t>
            </a:r>
          </a:p>
          <a:p>
            <a:pPr indent="265113">
              <a:spcBef>
                <a:spcPct val="25000"/>
              </a:spcBef>
              <a:buClr>
                <a:srgbClr val="D60000"/>
              </a:buClr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Четвертая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классификация:</a:t>
            </a:r>
          </a:p>
          <a:p>
            <a:pPr indent="265113">
              <a:spcBef>
                <a:spcPct val="25000"/>
              </a:spcBef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Естественно-научные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знания – сведения из наук: физика, химия, биология, география, астрономия и др. </a:t>
            </a:r>
          </a:p>
          <a:p>
            <a:pPr indent="265113">
              <a:spcBef>
                <a:spcPct val="25000"/>
              </a:spcBef>
              <a:buClr>
                <a:srgbClr val="D60000"/>
              </a:buClr>
              <a:buFont typeface="Wingdings" pitchFamily="2" charset="2"/>
              <a:buChar char="ü"/>
            </a:pP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Гуманитарные знания –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исторические</a:t>
            </a:r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философские, психологические и др.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3000" y="333375"/>
            <a:ext cx="3962400" cy="6165851"/>
            <a:chOff x="3120" y="210"/>
            <a:chExt cx="2496" cy="3884"/>
          </a:xfrm>
        </p:grpSpPr>
        <p:pic>
          <p:nvPicPr>
            <p:cNvPr id="11268" name="Picture 4" descr="Космонавт космос"/>
            <p:cNvPicPr>
              <a:picLocks noChangeAspect="1" noChangeArrowheads="1"/>
            </p:cNvPicPr>
            <p:nvPr/>
          </p:nvPicPr>
          <p:blipFill>
            <a:blip r:embed="rId2" cstate="print"/>
            <a:srcRect r="9921"/>
            <a:stretch>
              <a:fillRect/>
            </a:stretch>
          </p:blipFill>
          <p:spPr bwMode="auto">
            <a:xfrm>
              <a:off x="3120" y="1824"/>
              <a:ext cx="2495" cy="2270"/>
            </a:xfrm>
            <a:prstGeom prst="rect">
              <a:avLst/>
            </a:prstGeom>
            <a:noFill/>
          </p:spPr>
        </p:pic>
        <p:pic>
          <p:nvPicPr>
            <p:cNvPr id="11269" name="Picture 5" descr="Исследование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1" y="210"/>
              <a:ext cx="1825" cy="1854"/>
            </a:xfrm>
            <a:prstGeom prst="rect">
              <a:avLst/>
            </a:prstGeom>
            <a:noFill/>
          </p:spPr>
        </p:pic>
        <p:pic>
          <p:nvPicPr>
            <p:cNvPr id="11270" name="Picture 6" descr="Работа над проектом Исследование Изучение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0" y="240"/>
              <a:ext cx="1347" cy="160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12192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Многообразие человеческого знания.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590800" y="2057400"/>
            <a:ext cx="6096000" cy="41132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обыденное </a:t>
            </a:r>
            <a:r>
              <a:rPr 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мифолого-религиозное </a:t>
            </a:r>
            <a:r>
              <a:rPr lang="ru-RU" sz="28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познание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Научное познание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амопознание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Паранаучное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познание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Социальное познание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26" name="Picture 6" descr="index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828800"/>
            <a:ext cx="1827212" cy="1023938"/>
          </a:xfrm>
          <a:noFill/>
          <a:ln/>
        </p:spPr>
      </p:pic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95600"/>
            <a:ext cx="1863725" cy="1790700"/>
          </a:xfrm>
          <a:prstGeom prst="rect">
            <a:avLst/>
          </a:prstGeom>
          <a:noFill/>
        </p:spPr>
      </p:pic>
      <p:pic>
        <p:nvPicPr>
          <p:cNvPr id="286728" name="Picture 8" descr="index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876800"/>
            <a:ext cx="1865312" cy="16764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и познание мира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" y="1722437"/>
            <a:ext cx="35814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Миф – самый ранний способ понимания природной и общественной действительности.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Это всегда повествование, его истинность не подлежала сомнению, а содержание так или иначе было связано с реальной жизнью. Мифы служили в качестве способа сохранения жизненного опыта народов.</a:t>
            </a:r>
            <a:endParaRPr lang="ru-RU" sz="24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50776.jpg"/>
          <p:cNvPicPr>
            <a:picLocks noChangeAspect="1"/>
          </p:cNvPicPr>
          <p:nvPr/>
        </p:nvPicPr>
        <p:blipFill>
          <a:blip r:embed="rId2" cstate="print"/>
          <a:srcRect l="5551" r="5639"/>
          <a:stretch>
            <a:fillRect/>
          </a:stretch>
        </p:blipFill>
        <p:spPr>
          <a:xfrm>
            <a:off x="3886200" y="1828800"/>
            <a:ext cx="4800600" cy="3374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Народная мудрость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52600"/>
            <a:ext cx="4343400" cy="4876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Народная мудрость – обобщенные практические знания, опыт разных людей и даже многих народов. Из обобщения опыта возникали поговорки (Куй железо, пока горячо), суждения (Иванушка -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дурачок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деле оказывает достаточно сообразительным). 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средневековый мудрец.jpg"/>
          <p:cNvPicPr>
            <a:picLocks noChangeAspect="1"/>
          </p:cNvPicPr>
          <p:nvPr/>
        </p:nvPicPr>
        <p:blipFill>
          <a:blip r:embed="rId2" cstate="print"/>
          <a:srcRect l="10453" t="4416" r="50794" b="15167"/>
          <a:stretch>
            <a:fillRect/>
          </a:stretch>
        </p:blipFill>
        <p:spPr>
          <a:xfrm>
            <a:off x="4343400" y="1828800"/>
            <a:ext cx="4419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Здравый смысл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722437"/>
            <a:ext cx="44958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7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Подсказывает, что и как лучше сделать или, наоборот, отказаться от каких-либо действий. Например, вы не знаете как пользоваться прибором. Здравый смысл подсказывает спросить у сведущего человека или не трогать его (прибор) вовсе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камера здравого смысла.bmp"/>
          <p:cNvPicPr>
            <a:picLocks noChangeAspect="1"/>
          </p:cNvPicPr>
          <p:nvPr/>
        </p:nvPicPr>
        <p:blipFill>
          <a:blip r:embed="rId2" cstate="print"/>
          <a:srcRect l="10025"/>
          <a:stretch>
            <a:fillRect/>
          </a:stretch>
        </p:blipFill>
        <p:spPr>
          <a:xfrm>
            <a:off x="4572000" y="1752600"/>
            <a:ext cx="4103586" cy="4223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Познание средствами искусства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831848"/>
            <a:ext cx="426720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Искусство дает представление о художественном освоении мира. 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Художественное произведение дает эмоционально окрашенное представление не только о том, как выглядели герои прошлого, но и о том, как они вели себя в определенных ситуациях. Это и помогает ощутить дух времени. 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20.jpg"/>
          <p:cNvPicPr>
            <a:picLocks noChangeAspect="1"/>
          </p:cNvPicPr>
          <p:nvPr/>
        </p:nvPicPr>
        <p:blipFill>
          <a:blip r:embed="rId2" cstate="print"/>
          <a:srcRect l="7595" r="21519"/>
          <a:stretch>
            <a:fillRect/>
          </a:stretch>
        </p:blipFill>
        <p:spPr>
          <a:xfrm>
            <a:off x="4267200" y="1752600"/>
            <a:ext cx="42672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где кончается наука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5257800" cy="487375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Паранауке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(околонаучное знание), в отличие 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от здравого смысла, свойственны туманные 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и загадочные сведения. Она нередко демонстрирует нетерпимость к науке традиционной, апеллирует не к профессионалам, а к массе. 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6574" y="1701081"/>
            <a:ext cx="3090226" cy="4699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 повседневной жизни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905000"/>
            <a:ext cx="3657600" cy="49251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Жизненная практика – способ познания мира.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Большинство практических навыков не претендуют на теоретическое обоснование. Например, чтобы пользоваться телевизором не обязательно знать принципы передачи изображения на расстояние.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133600"/>
            <a:ext cx="4860032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23138"/>
            <a:ext cx="9144000" cy="781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457056" rIns="457056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9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Давным-давно жил на свете юноша, который искал истину. Кто-то подсказал ему, что есть высоко в горах пещера, а в ней глубокий колодец. «Спроси колодец, в чем истина и он поведает тебе об этом». Юноша нашел колодец и задал свой вопрос. Из колодца пришел ответ: « Иди на площадь в своем поселке. Там ты найдешь то, что ищешь». Полный надежд, он отправился на площадь и обнаружил там три маленькие торговые лавки. В одной продавали кусочки металла, в другой кусочки дерева, в третьей – тонкую проволоку. Казалось, ничто и никто не имеет отношения к раскрытию истины. Разочарованный, он вернулся к колодцу, чтобы попросить объяснений, но из колодца доносилось только эхо. Юноша продолжил свои поиски истины, и постепенно воспоминания о колодце развеялись. Однажды лунной ночью он услышал звуки чудесной музыки. Кто-то вдохновенно играл на гитаре. Юноша захотел приблизиться и узнать, как рождается эта музыка. Он подошел к играющему на гитаре и смотрел на его пальцы, танцующие по струнам, а потом начал рассматривать гитару. И тогда неожиданно его поразило приятное открытие: инструмент был изготовлен из тонких проволочек – струн, металла и дерева, точно таких же, какие он видел когда-то, но не придал им никакого значения. И, наконец, он понял послание колодца: нам уже дано все, в чем мы нуждаемся. Наша задача – собрать все это воедино и использовать по назначению. Многое не имеет значения, пока мы рассматриваем только отдельные фрагменты. Когда они соединятся, возникает новое целостное понимание.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Научное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познание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4953000" cy="44497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Отличается от других видов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познания стремлением к получению объективной истины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не зависящей от личности исследователя.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Полученный результат не должен зависеть от пристрастий, частных мнений, авторитетов.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Направлено на получение таких знаний, которые не только связаны с сегодняшним днем, но и могут найти применение в будущем.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Используются особые методы и формы познания.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45\Desktop\познание\L20_p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857375"/>
            <a:ext cx="320516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114800" y="1752600"/>
            <a:ext cx="4608513" cy="3756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Стремление к объективности. Рационалистическая обоснованность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Имеет дело с особым набором объектов реальности.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Наука имеет специальный язык.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Специфика научных знаний 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Взаимосвязь и системность научных знаний. </a:t>
            </a:r>
            <a:r>
              <a:rPr lang="ru-RU" sz="24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Проверяемость</a:t>
            </a:r>
            <a:r>
              <a:rPr lang="ru-RU" sz="24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2532" name="Picture 2" descr="I:\обществознание\раздел Познание\познание\инструмен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97736"/>
            <a:ext cx="3505200" cy="46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Научное познание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научного познания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 уровень – опыт, здравый смысл, наблюдение, эксперимент</a:t>
            </a:r>
          </a:p>
          <a:p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 уровень – обобщение, анализ, синтез, моделирование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Уровни научного познания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Эмпирический уровень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нахождение новых фактов, обобщение и поиск тенденций протекания того или иного процесса.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Означает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все, что дано человеку на основе чувственного опыта, т.е. его способности ощущать, воспринимать, отражать внешние воздействия, переживать и понимать что-либо.</a:t>
            </a:r>
          </a:p>
          <a:p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Теоретический уровень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формулирование общих закономерностей, создание целостной научной теории, а затем формирование общей научной картины мира.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Ctr="0"/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научного познания.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1714500"/>
            <a:ext cx="8358188" cy="1285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НАУКЕ  ПОМИМО ДОСТОВЕРНОГО ЗНАНИЯ  ВСТРЕЧАЮТСЯ РАЗНОВИДНОСТИ </a:t>
            </a:r>
          </a:p>
          <a:p>
            <a:pPr algn="ctr"/>
            <a:r>
              <a:rPr lang="ru-RU" sz="20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ПРОБЛЕМНОГО ЗНАНИЯ: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ГИПОТЕЗЫ, ЗАБЛУЖДЕНИЯ, ЛОЖНОЕ ЗНАНИЕ</a:t>
            </a:r>
          </a:p>
        </p:txBody>
      </p:sp>
      <p:sp>
        <p:nvSpPr>
          <p:cNvPr id="4" name="Овал 3"/>
          <p:cNvSpPr/>
          <p:nvPr/>
        </p:nvSpPr>
        <p:spPr>
          <a:xfrm>
            <a:off x="433387" y="3357563"/>
            <a:ext cx="3071813" cy="307181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НАУЧНОМ  ЗНАНИИ –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УРОВНЯ</a:t>
            </a:r>
            <a:r>
              <a:rPr lang="ru-RU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733800" y="4648200"/>
            <a:ext cx="977900" cy="484187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3" y="3286125"/>
            <a:ext cx="4000500" cy="1285875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ЭМПИРИЧЕСКОЕ: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ОТРАЖАЕТ ОБЪЕКТ СО СТОРОНЫ ДОСТУПНОЙ НАБЛЮДЕНИЮ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3" y="5072063"/>
            <a:ext cx="4000500" cy="150018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ТЕОРЕТИЧЕСКОЕ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ДЕЛО С ЛОГИЧЕСКОЙ МОДЕЛЬЮ ОБЪЕКТА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85750" y="1785938"/>
            <a:ext cx="2786063" cy="14287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ЭМПИРИЧЕСКИЙ УРОВЕНЬ:</a:t>
            </a:r>
          </a:p>
          <a:p>
            <a:pPr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СОДЕРЖАНИЕ ЗНАНИЙ-СВЯЗИ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НАУЧНЫЕ  ФАКТЫ,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500438" y="2143125"/>
            <a:ext cx="977900" cy="4841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8" y="4071938"/>
            <a:ext cx="2643187" cy="1714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ТЕОРЕТИЧЕСКИЙ УРОВЕНЬ: </a:t>
            </a:r>
          </a:p>
          <a:p>
            <a:pPr algn="ctr"/>
            <a:r>
              <a:rPr lang="ru-RU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СОДЕРЖАНИЕ ЗНАНИЙ-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НАУЧНЫЕ  ПОНЯТИЯ,ГИПОТЕЗЫ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500438" y="4572000"/>
            <a:ext cx="977900" cy="484188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29188" y="1652588"/>
            <a:ext cx="3714750" cy="208121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ИССЛЕДОВАНИЯ: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НАБЛЮДЕНИЕ, ИЗМЕРЕНИЕ, ОПИСАНИЕ, СРАВНЕНИЕ, ЭКСПЕРИМЕНТ.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ЭМПИРИЧЕСКОЕ ЗНАНИЕ – ФРАГМЕНТАРНО.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4038600"/>
            <a:ext cx="3914804" cy="2590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1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АНАЛОГИЯ ,  МОДЕЛИРОВАНИЕ, АБСТРАГИРОВАНИЕ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АНАЛИЗ, 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ИДЕАЛИЗАЦИЯ,</a:t>
            </a: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СИНТЕЗ 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СИСТЕМАТИЗИРОВАННОЕ ЗНАНИЕ,ИНДУКЦИЯ, ДЕДУКЦИЯ</a:t>
            </a:r>
          </a:p>
          <a:p>
            <a:pPr lvl="0"/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ОБОБЩЕНИЕ, ТЕОРИИ</a:t>
            </a:r>
            <a:endParaRPr lang="ru-RU" sz="1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Уровни научного познания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1643050"/>
          <a:ext cx="807249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Схема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научного познания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153400" cy="4732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7010400" y="3733800"/>
            <a:ext cx="484187" cy="7715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2209800" y="3733800"/>
            <a:ext cx="484187" cy="7715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Итоги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научного исследования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Социальное познание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Совпадает объект и субъект познания.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Существуют несовпадения выводов и оценок, возникающих при изучении общества.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Сложность изучаемого объекта – общества.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Ограничение возможности проведения  наблюдений и экспериментов над обществом.</a:t>
            </a: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Многие ученые считают, что возможно лишь описание общественных явлений, а не объяснение.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социальных фактов: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229600" cy="476885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1) действия или поступки отдельных индивидов или больших социальных групп;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2) продукты материальной или духовной деятельности людей;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3) словесные социальные факты: мнения, суждения, оценки людей.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 Отбор и интерпретация (т. е. объяснение) этих фактов во многом зависят от мировоззрения исследователя, интересов той социальной группы, к которой он принадлежит, а также от задач, которые он ставит перед собой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СОЗНАНИЕ</a:t>
            </a:r>
            <a:r>
              <a:rPr lang="ru-RU" sz="2800" b="1" dirty="0">
                <a:solidFill>
                  <a:srgbClr val="66006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ЗНАНИЕ – ПОЗНАНИЕ</a:t>
            </a:r>
          </a:p>
        </p:txBody>
      </p:sp>
      <p:sp>
        <p:nvSpPr>
          <p:cNvPr id="283651" name="AutoShape 3"/>
          <p:cNvSpPr>
            <a:spLocks noChangeArrowheads="1"/>
          </p:cNvSpPr>
          <p:nvPr/>
        </p:nvSpPr>
        <p:spPr bwMode="auto">
          <a:xfrm>
            <a:off x="8534400" y="4821238"/>
            <a:ext cx="3546475" cy="93662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endParaRPr lang="ru-RU" sz="800" b="1">
              <a:latin typeface="Arial" charset="0"/>
            </a:endParaRPr>
          </a:p>
        </p:txBody>
      </p:sp>
      <p:sp>
        <p:nvSpPr>
          <p:cNvPr id="283652" name="AutoShape 4"/>
          <p:cNvSpPr>
            <a:spLocks noChangeArrowheads="1"/>
          </p:cNvSpPr>
          <p:nvPr/>
        </p:nvSpPr>
        <p:spPr bwMode="auto">
          <a:xfrm>
            <a:off x="6286500" y="5186363"/>
            <a:ext cx="5208588" cy="32385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101600" indent="-101600" eaLnBrk="0" hangingPunct="0">
              <a:lnSpc>
                <a:spcPts val="888"/>
              </a:lnSpc>
              <a:spcBef>
                <a:spcPct val="0"/>
              </a:spcBef>
            </a:pPr>
            <a:endParaRPr lang="ru-RU" sz="800" b="1">
              <a:latin typeface="Arial" charset="0"/>
            </a:endParaRPr>
          </a:p>
        </p:txBody>
      </p:sp>
      <p:sp>
        <p:nvSpPr>
          <p:cNvPr id="283655" name="Rectangle 7"/>
          <p:cNvSpPr>
            <a:spLocks noChangeArrowheads="1"/>
          </p:cNvSpPr>
          <p:nvPr/>
        </p:nvSpPr>
        <p:spPr bwMode="auto">
          <a:xfrm>
            <a:off x="3352800" y="365760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отражение</a:t>
            </a:r>
          </a:p>
        </p:txBody>
      </p:sp>
      <p:sp>
        <p:nvSpPr>
          <p:cNvPr id="283656" name="AutoShape 8"/>
          <p:cNvSpPr>
            <a:spLocks noChangeArrowheads="1"/>
          </p:cNvSpPr>
          <p:nvPr/>
        </p:nvSpPr>
        <p:spPr bwMode="auto">
          <a:xfrm>
            <a:off x="2895600" y="4110037"/>
            <a:ext cx="1447800" cy="690563"/>
          </a:xfrm>
          <a:prstGeom prst="rightArrow">
            <a:avLst>
              <a:gd name="adj1" fmla="val 50000"/>
              <a:gd name="adj2" fmla="val 73161"/>
            </a:avLst>
          </a:prstGeom>
          <a:solidFill>
            <a:srgbClr val="7030A0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3657" name="Rectangle 9"/>
          <p:cNvSpPr>
            <a:spLocks noChangeArrowheads="1"/>
          </p:cNvSpPr>
          <p:nvPr/>
        </p:nvSpPr>
        <p:spPr bwMode="auto">
          <a:xfrm>
            <a:off x="6400800" y="3505200"/>
            <a:ext cx="2170112" cy="1752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  <p:sp>
        <p:nvSpPr>
          <p:cNvPr id="283666" name="Rectangle 18"/>
          <p:cNvSpPr>
            <a:spLocks noChangeArrowheads="1"/>
          </p:cNvSpPr>
          <p:nvPr/>
        </p:nvSpPr>
        <p:spPr bwMode="auto">
          <a:xfrm>
            <a:off x="533400" y="1621254"/>
            <a:ext cx="8097837" cy="178510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Сознание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осознанное бытие.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объективная реальность, данная в сознании человека.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процесс отражения и воспроизведения</a:t>
            </a:r>
          </a:p>
          <a:p>
            <a:pPr>
              <a:spcBef>
                <a:spcPct val="0"/>
              </a:spcBef>
            </a:pP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действительности в мышлении субъекта, результатом которого является новое знание о мире. </a:t>
            </a:r>
          </a:p>
        </p:txBody>
      </p:sp>
      <p:sp>
        <p:nvSpPr>
          <p:cNvPr id="283668" name="Rectangle 20"/>
          <p:cNvSpPr>
            <a:spLocks noChangeArrowheads="1"/>
          </p:cNvSpPr>
          <p:nvPr/>
        </p:nvSpPr>
        <p:spPr bwMode="auto">
          <a:xfrm>
            <a:off x="533400" y="5373727"/>
            <a:ext cx="8153400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Целью всякого познания является достижение истины, достоверного, правильного знания.</a:t>
            </a:r>
          </a:p>
          <a:p>
            <a:pPr>
              <a:spcBef>
                <a:spcPct val="0"/>
              </a:spcBef>
            </a:pPr>
            <a:r>
              <a:rPr lang="ru-RU" sz="22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Знание –</a:t>
            </a:r>
            <a:r>
              <a:rPr lang="ru-RU" sz="22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результат познания.</a:t>
            </a:r>
          </a:p>
        </p:txBody>
      </p:sp>
      <p:sp>
        <p:nvSpPr>
          <p:cNvPr id="21" name="Овал 20"/>
          <p:cNvSpPr/>
          <p:nvPr/>
        </p:nvSpPr>
        <p:spPr>
          <a:xfrm>
            <a:off x="609600" y="3429000"/>
            <a:ext cx="2209800" cy="18288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8"/>
          <p:cNvSpPr>
            <a:spLocks noChangeArrowheads="1"/>
          </p:cNvSpPr>
          <p:nvPr/>
        </p:nvSpPr>
        <p:spPr bwMode="auto">
          <a:xfrm>
            <a:off x="4800600" y="4114800"/>
            <a:ext cx="1447800" cy="690563"/>
          </a:xfrm>
          <a:prstGeom prst="rightArrow">
            <a:avLst>
              <a:gd name="adj1" fmla="val 50000"/>
              <a:gd name="adj2" fmla="val 73161"/>
            </a:avLst>
          </a:prstGeom>
          <a:solidFill>
            <a:srgbClr val="7030A0"/>
          </a:solidFill>
          <a:ln w="2857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3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3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3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3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ладелец\Desktop\i_1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" y="1000125"/>
            <a:ext cx="8420100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175" cy="12192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l" eaLnBrk="1" hangingPunct="1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факт стал научным, его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следует интерпретировать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interpretatio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истолкование, разъяснение).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828800"/>
            <a:ext cx="83058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факт подводится под какое-либо научное понятие;</a:t>
            </a:r>
          </a:p>
          <a:p>
            <a:pPr eaLnBrk="1" hangingPunct="1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изучаются все существенные факты, из которых складывается событие;</a:t>
            </a:r>
          </a:p>
          <a:p>
            <a:pPr eaLnBrk="1" hangingPunct="1"/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прослеживаются многообразные связи изучаемого факта с другими фактами.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интерпретация социального факта </a:t>
            </a: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это сложная многоступенчатая процедура его истолкования, обобщения, объяснения.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Оценка социального факта зависит от следующих факторов: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изучаемого объекта (события, факта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соотнесение 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изучаемого объекта с другими, одно порядковыми, или 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идеалом;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познавательные 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задачи, которые поставил исследователь;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личная 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позиция исследователя (или просто человека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интересы </a:t>
            </a:r>
            <a:r>
              <a:rPr lang="ru-RU" sz="30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той социальной группы, к которой исследователь принадлежит.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6205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anchor="ctr"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Социальное познание и его особенности: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352800" y="1600200"/>
            <a:ext cx="5111750" cy="4724400"/>
          </a:xfrm>
        </p:spPr>
        <p:txBody>
          <a:bodyPr>
            <a:normAutofit fontScale="925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объект познания, а им является общество, достаточно сложен по своей структуре и находится в постоянном развитии, на которое оказывают влияние как объективные, так и субъективные факторы.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ограничена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возможность применения такого метода эмпирического исследования, как эксперимент </a:t>
            </a:r>
            <a:endParaRPr lang="ru-RU" sz="28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2438400" cy="4343400"/>
          </a:xfrm>
          <a:solidFill>
            <a:srgbClr val="00B0F0"/>
          </a:solidFill>
          <a:ln w="76200"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eaLnBrk="1" fontAlgn="auto" hangingPunct="1">
              <a:buFont typeface="Wingdings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Целью социального познания, как и познания в целом, является установление истины.</a:t>
            </a:r>
          </a:p>
          <a:p>
            <a:pPr eaLnBrk="1" fontAlgn="auto" hangingPunct="1">
              <a:buFont typeface="Wingdings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Истина - соответствие полученных знаний содержанию объекта познания.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21920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Конкретно-исторический подход к социальным явлениям.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00225"/>
            <a:ext cx="8229600" cy="4829175"/>
          </a:xfrm>
        </p:spPr>
        <p:txBody>
          <a:bodyPr>
            <a:normAutofit fontScale="92500"/>
          </a:bodyPr>
          <a:lstStyle/>
          <a:p>
            <a:pPr marL="320040" indent="-320040"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не только ситуации, сложившейся в обществе, но и тех причин, результатом которых она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явилась;</a:t>
            </a:r>
          </a:p>
          <a:p>
            <a:pPr marL="320040" indent="-320040"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рассмотрение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социальных явлений в их взаимосвязи и взаимодействии друг с другом;</a:t>
            </a:r>
          </a:p>
          <a:p>
            <a:pPr marL="320040" indent="-320040">
              <a:buFont typeface="Wingdings" pitchFamily="2" charset="2"/>
              <a:buChar char="ü"/>
              <a:defRPr/>
            </a:pP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интересов и действий всех субъектов исторического процесса (как социальных групп, так и отдельных личностей).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</a:t>
            </a:r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Историческими закономерностями называются общие черты, которые присущи определенной группе исторических явлений. 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Самопознание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Получение человеком знаний о самом себе.</a:t>
            </a:r>
          </a:p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Формы самопознания: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Самоузнавание</a:t>
            </a: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Самоисповедь</a:t>
            </a: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Самопознание может осуществляться в процессе других видов деятельности – игре, общения, труда и др.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102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Коммуникативная деятельность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– это деятельность, предметом которой является другой человек – партнёр по общению. (Лат. </a:t>
            </a:r>
            <a:r>
              <a:rPr lang="en-US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Communicatio – 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сообщение, передача.). </a:t>
            </a:r>
          </a:p>
          <a:p>
            <a:endParaRPr lang="ru-RU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– общение, передача, информаций от человека к человеку.</a:t>
            </a:r>
          </a:p>
          <a:p>
            <a:endParaRPr lang="ru-RU" sz="2800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www.pamivey.com/wp-content/uploads/2015/11/puzzle.gif"/>
          <p:cNvPicPr>
            <a:picLocks noChangeAspect="1" noChangeArrowheads="1"/>
          </p:cNvPicPr>
          <p:nvPr/>
        </p:nvPicPr>
        <p:blipFill>
          <a:blip r:embed="rId2" cstate="print"/>
          <a:srcRect t="2380"/>
          <a:stretch>
            <a:fillRect/>
          </a:stretch>
        </p:blipFill>
        <p:spPr bwMode="auto">
          <a:xfrm>
            <a:off x="4191000" y="4572000"/>
            <a:ext cx="442798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798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Конспект урока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ЕГЭ Задание 28: </a:t>
            </a:r>
            <a:r>
              <a:rPr lang="ru-RU" b="1" dirty="0" smtClean="0">
                <a:solidFill>
                  <a:srgbClr val="002060"/>
                </a:solidFill>
                <a:latin typeface="Book Antiqua" pitchFamily="18" charset="0"/>
              </a:rPr>
              <a:t>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обществоведческие знания, составьте сложный план, позволяющий раскрыть по существу тему «Познавательная деятельность». План должен содержать не менее трёх пунктов, из которых два или более детализированы в подпунктах.</a:t>
            </a:r>
            <a:endParaRPr lang="ru-RU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Рабочий лист №2</a:t>
            </a:r>
          </a:p>
          <a:p>
            <a:r>
              <a:rPr lang="ru-RU" b="1" dirty="0" smtClean="0">
                <a:solidFill>
                  <a:srgbClr val="660066"/>
                </a:solidFill>
                <a:latin typeface="Book Antiqua" pitchFamily="18" charset="0"/>
              </a:rPr>
              <a:t>§ </a:t>
            </a: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Знание — это результат познания. </a:t>
            </a:r>
          </a:p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Познание  - это процесс постижения действительности, накопления и осмысления данных, полученных в опыте взаимодействия человека с окружающим миром.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познания мира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458200" cy="25488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Античные времена</a:t>
            </a:r>
          </a:p>
          <a:p>
            <a:pPr>
              <a:buNone/>
            </a:pPr>
            <a:r>
              <a:rPr lang="ru-RU" sz="4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Мнение и знание различны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Первое (мнение) не обязательно носит достоверный характер. Второе (знание) – достоверно по определению. </a:t>
            </a:r>
          </a:p>
          <a:p>
            <a:pPr>
              <a:buNone/>
            </a:pPr>
            <a:r>
              <a:rPr lang="ru-RU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Мнение может меняться, а знанию присуща устойчивость.</a:t>
            </a:r>
            <a:endParaRPr lang="ru-RU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38600"/>
            <a:ext cx="8071048" cy="241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686800" cy="168478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5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Средневековье.</a:t>
            </a: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ru-RU" sz="25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Соотношение знания и веры </a:t>
            </a:r>
          </a:p>
          <a:p>
            <a:pPr>
              <a:lnSpc>
                <a:spcPct val="90000"/>
              </a:lnSpc>
              <a:buNone/>
            </a:pP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Главное различие – в доказательности. Знание требует логической аргументации, а вера – таковой не предполагает.</a:t>
            </a:r>
            <a:endParaRPr lang="ru-RU" sz="25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h.jpg"/>
          <p:cNvPicPr>
            <a:picLocks noChangeAspect="1"/>
          </p:cNvPicPr>
          <p:nvPr/>
        </p:nvPicPr>
        <p:blipFill>
          <a:blip r:embed="rId2" cstate="print"/>
          <a:srcRect l="4613" t="6455" r="10521" b="26886"/>
          <a:stretch>
            <a:fillRect/>
          </a:stretch>
        </p:blipFill>
        <p:spPr>
          <a:xfrm>
            <a:off x="457200" y="3352800"/>
            <a:ext cx="8077200" cy="324910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познания мира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876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Новое время</a:t>
            </a:r>
          </a:p>
          <a:p>
            <a:pPr>
              <a:buNone/>
            </a:pP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Отожествление знания и науки</a:t>
            </a:r>
          </a:p>
          <a:p>
            <a:pPr>
              <a:buNone/>
            </a:pP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Научное знание становится основным объектом </a:t>
            </a:r>
          </a:p>
          <a:p>
            <a:pPr>
              <a:buNone/>
            </a:pP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5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гносеологии – теории  познания</a:t>
            </a: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Знание делится на виды: религиозное, обыденное, мифологическое, философское,</a:t>
            </a:r>
          </a:p>
          <a:p>
            <a:pPr>
              <a:buNone/>
            </a:pPr>
            <a:r>
              <a:rPr lang="ru-RU" sz="25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	художественно-образное.</a:t>
            </a:r>
            <a:endParaRPr lang="ru-RU" sz="25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y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895600"/>
            <a:ext cx="3799556" cy="31242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Пути познания мира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2545</Words>
  <Application>Microsoft Office PowerPoint</Application>
  <PresentationFormat>Экран (4:3)</PresentationFormat>
  <Paragraphs>330</Paragraphs>
  <Slides>57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Office Theme</vt:lpstr>
      <vt:lpstr>Слайд 1</vt:lpstr>
      <vt:lpstr>План урока</vt:lpstr>
      <vt:lpstr>Проверь себя:</vt:lpstr>
      <vt:lpstr>Слайд 4</vt:lpstr>
      <vt:lpstr>СОЗНАНИЕ – ЗНАНИЕ – ПОЗНАНИЕ</vt:lpstr>
      <vt:lpstr>Слайд 6</vt:lpstr>
      <vt:lpstr>Пути познания мира</vt:lpstr>
      <vt:lpstr>Пути познания мира</vt:lpstr>
      <vt:lpstr>Пути познания мира</vt:lpstr>
      <vt:lpstr>Философское познание</vt:lpstr>
      <vt:lpstr>Слайд 11</vt:lpstr>
      <vt:lpstr>Основной вопрос философии гносеологическая сторона</vt:lpstr>
      <vt:lpstr>Скептицизм  (от греч. skeptikos – разглядывающий, расследующий)</vt:lpstr>
      <vt:lpstr>Агностицизм (от греч. agnostos – недоступный познанию)</vt:lpstr>
      <vt:lpstr>Конвенционализм</vt:lpstr>
      <vt:lpstr>Гносеологический оптимизм</vt:lpstr>
      <vt:lpstr>Точка зрения материалистов</vt:lpstr>
      <vt:lpstr>Элементы познавательной деятельности</vt:lpstr>
      <vt:lpstr>Слайд 19</vt:lpstr>
      <vt:lpstr>Формы чувственного познания</vt:lpstr>
      <vt:lpstr>Слайд 21</vt:lpstr>
      <vt:lpstr>Формы рационального познания</vt:lpstr>
      <vt:lpstr>Слайд 23</vt:lpstr>
      <vt:lpstr>Ступени познания</vt:lpstr>
      <vt:lpstr>Слайд 25</vt:lpstr>
      <vt:lpstr>Слайд 26</vt:lpstr>
      <vt:lpstr>Истина и ее критерии</vt:lpstr>
      <vt:lpstr>Абсолютная истина</vt:lpstr>
      <vt:lpstr>Относительная истина</vt:lpstr>
      <vt:lpstr>Практика и ее роль в познании</vt:lpstr>
      <vt:lpstr>Слайд 31</vt:lpstr>
      <vt:lpstr>Слайд 32</vt:lpstr>
      <vt:lpstr>Многообразие человеческого знания.</vt:lpstr>
      <vt:lpstr>Миф и познание мира</vt:lpstr>
      <vt:lpstr>Народная мудрость </vt:lpstr>
      <vt:lpstr>Здравый смысл</vt:lpstr>
      <vt:lpstr>Познание средствами искусства</vt:lpstr>
      <vt:lpstr>Там, где кончается наука</vt:lpstr>
      <vt:lpstr>Опыт повседневной жизни</vt:lpstr>
      <vt:lpstr>Научное познание </vt:lpstr>
      <vt:lpstr>Слайд 41</vt:lpstr>
      <vt:lpstr>Методы научного познания</vt:lpstr>
      <vt:lpstr>Уровни научного познания </vt:lpstr>
      <vt:lpstr>Особенности научного познания.</vt:lpstr>
      <vt:lpstr>Слайд 45</vt:lpstr>
      <vt:lpstr>Слайд 46</vt:lpstr>
      <vt:lpstr>Слайд 47</vt:lpstr>
      <vt:lpstr> Социальное познание</vt:lpstr>
      <vt:lpstr>Виды социальных фактов:</vt:lpstr>
      <vt:lpstr>Слайд 50</vt:lpstr>
      <vt:lpstr>Чтобы факт стал научным, его следует интерпретировать (лат. interpretatio – истолкование, разъяснение).</vt:lpstr>
      <vt:lpstr>Оценка социального факта зависит от следующих факторов:</vt:lpstr>
      <vt:lpstr>Социальное познание и его особенности:</vt:lpstr>
      <vt:lpstr>Конкретно-исторический подход к социальным явлениям.</vt:lpstr>
      <vt:lpstr>Самопознание </vt:lpstr>
      <vt:lpstr>Слайд 56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Эллада</dc:creator>
  <cp:lastModifiedBy>Эллада</cp:lastModifiedBy>
  <cp:revision>44</cp:revision>
  <dcterms:created xsi:type="dcterms:W3CDTF">2019-10-06T09:23:25Z</dcterms:created>
  <dcterms:modified xsi:type="dcterms:W3CDTF">2019-10-06T15:09:07Z</dcterms:modified>
</cp:coreProperties>
</file>