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26" r:id="rId23"/>
    <p:sldId id="277" r:id="rId24"/>
    <p:sldId id="278" r:id="rId25"/>
    <p:sldId id="279" r:id="rId26"/>
    <p:sldId id="280" r:id="rId27"/>
    <p:sldId id="281" r:id="rId28"/>
    <p:sldId id="286" r:id="rId29"/>
    <p:sldId id="282" r:id="rId30"/>
    <p:sldId id="283" r:id="rId31"/>
    <p:sldId id="284" r:id="rId32"/>
    <p:sldId id="285"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3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A6C4D-E45A-43F5-AAEB-789CC82087B1}" type="datetimeFigureOut">
              <a:rPr lang="ru-RU" smtClean="0"/>
              <a:t>26.09.2025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EDA22E-1037-412C-BDDE-8017866991B4}" type="slidenum">
              <a:rPr lang="ru-RU" smtClean="0"/>
              <a:t>‹#›</a:t>
            </a:fld>
            <a:endParaRPr lang="ru-RU"/>
          </a:p>
        </p:txBody>
      </p:sp>
    </p:spTree>
    <p:extLst>
      <p:ext uri="{BB962C8B-B14F-4D97-AF65-F5344CB8AC3E}">
        <p14:creationId xmlns:p14="http://schemas.microsoft.com/office/powerpoint/2010/main" val="5593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3EDA22E-1037-412C-BDDE-8017866991B4}" type="slidenum">
              <a:rPr lang="ru-RU" smtClean="0"/>
              <a:t>60</a:t>
            </a:fld>
            <a:endParaRPr lang="ru-RU"/>
          </a:p>
        </p:txBody>
      </p:sp>
    </p:spTree>
    <p:extLst>
      <p:ext uri="{BB962C8B-B14F-4D97-AF65-F5344CB8AC3E}">
        <p14:creationId xmlns:p14="http://schemas.microsoft.com/office/powerpoint/2010/main" val="342877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547B8C-7325-4FD4-8E7D-F5D5DFA76C17}" type="datetimeFigureOut">
              <a:rPr lang="ru-RU" smtClean="0"/>
              <a:t>26.09.2025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9CF430-3BE7-4351-BC28-58E4963C059F}" type="slidenum">
              <a:rPr lang="ru-RU" smtClean="0"/>
              <a:t>‹#›</a:t>
            </a:fld>
            <a:endParaRPr lang="ru-RU"/>
          </a:p>
        </p:txBody>
      </p:sp>
    </p:spTree>
    <p:extLst>
      <p:ext uri="{BB962C8B-B14F-4D97-AF65-F5344CB8AC3E}">
        <p14:creationId xmlns:p14="http://schemas.microsoft.com/office/powerpoint/2010/main" val="829886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547B8C-7325-4FD4-8E7D-F5D5DFA76C17}" type="datetimeFigureOut">
              <a:rPr lang="ru-RU" smtClean="0"/>
              <a:t>26.09.2025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9CF430-3BE7-4351-BC28-58E4963C059F}" type="slidenum">
              <a:rPr lang="ru-RU" smtClean="0"/>
              <a:t>‹#›</a:t>
            </a:fld>
            <a:endParaRPr lang="ru-RU"/>
          </a:p>
        </p:txBody>
      </p:sp>
    </p:spTree>
    <p:extLst>
      <p:ext uri="{BB962C8B-B14F-4D97-AF65-F5344CB8AC3E}">
        <p14:creationId xmlns:p14="http://schemas.microsoft.com/office/powerpoint/2010/main" val="208599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547B8C-7325-4FD4-8E7D-F5D5DFA76C17}" type="datetimeFigureOut">
              <a:rPr lang="ru-RU" smtClean="0"/>
              <a:t>26.09.2025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9CF430-3BE7-4351-BC28-58E4963C059F}"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47160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547B8C-7325-4FD4-8E7D-F5D5DFA76C17}" type="datetimeFigureOut">
              <a:rPr lang="ru-RU" smtClean="0"/>
              <a:t>26.09.2025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9CF430-3BE7-4351-BC28-58E4963C059F}" type="slidenum">
              <a:rPr lang="ru-RU" smtClean="0"/>
              <a:t>‹#›</a:t>
            </a:fld>
            <a:endParaRPr lang="ru-RU"/>
          </a:p>
        </p:txBody>
      </p:sp>
    </p:spTree>
    <p:extLst>
      <p:ext uri="{BB962C8B-B14F-4D97-AF65-F5344CB8AC3E}">
        <p14:creationId xmlns:p14="http://schemas.microsoft.com/office/powerpoint/2010/main" val="1319517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547B8C-7325-4FD4-8E7D-F5D5DFA76C17}" type="datetimeFigureOut">
              <a:rPr lang="ru-RU" smtClean="0"/>
              <a:t>26.09.2025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9CF430-3BE7-4351-BC28-58E4963C059F}"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07910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547B8C-7325-4FD4-8E7D-F5D5DFA76C17}" type="datetimeFigureOut">
              <a:rPr lang="ru-RU" smtClean="0"/>
              <a:t>26.09.2025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9CF430-3BE7-4351-BC28-58E4963C059F}" type="slidenum">
              <a:rPr lang="ru-RU" smtClean="0"/>
              <a:t>‹#›</a:t>
            </a:fld>
            <a:endParaRPr lang="ru-RU"/>
          </a:p>
        </p:txBody>
      </p:sp>
    </p:spTree>
    <p:extLst>
      <p:ext uri="{BB962C8B-B14F-4D97-AF65-F5344CB8AC3E}">
        <p14:creationId xmlns:p14="http://schemas.microsoft.com/office/powerpoint/2010/main" val="220726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547B8C-7325-4FD4-8E7D-F5D5DFA76C17}" type="datetimeFigureOut">
              <a:rPr lang="ru-RU" smtClean="0"/>
              <a:t>26.09.2025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9CF430-3BE7-4351-BC28-58E4963C059F}" type="slidenum">
              <a:rPr lang="ru-RU" smtClean="0"/>
              <a:t>‹#›</a:t>
            </a:fld>
            <a:endParaRPr lang="ru-RU"/>
          </a:p>
        </p:txBody>
      </p:sp>
    </p:spTree>
    <p:extLst>
      <p:ext uri="{BB962C8B-B14F-4D97-AF65-F5344CB8AC3E}">
        <p14:creationId xmlns:p14="http://schemas.microsoft.com/office/powerpoint/2010/main" val="2098469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547B8C-7325-4FD4-8E7D-F5D5DFA76C17}" type="datetimeFigureOut">
              <a:rPr lang="ru-RU" smtClean="0"/>
              <a:t>26.09.2025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9CF430-3BE7-4351-BC28-58E4963C059F}" type="slidenum">
              <a:rPr lang="ru-RU" smtClean="0"/>
              <a:t>‹#›</a:t>
            </a:fld>
            <a:endParaRPr lang="ru-RU"/>
          </a:p>
        </p:txBody>
      </p:sp>
    </p:spTree>
    <p:extLst>
      <p:ext uri="{BB962C8B-B14F-4D97-AF65-F5344CB8AC3E}">
        <p14:creationId xmlns:p14="http://schemas.microsoft.com/office/powerpoint/2010/main" val="77709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547B8C-7325-4FD4-8E7D-F5D5DFA76C17}" type="datetimeFigureOut">
              <a:rPr lang="ru-RU" smtClean="0"/>
              <a:t>26.09.2025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9CF430-3BE7-4351-BC28-58E4963C059F}" type="slidenum">
              <a:rPr lang="ru-RU" smtClean="0"/>
              <a:t>‹#›</a:t>
            </a:fld>
            <a:endParaRPr lang="ru-RU"/>
          </a:p>
        </p:txBody>
      </p:sp>
    </p:spTree>
    <p:extLst>
      <p:ext uri="{BB962C8B-B14F-4D97-AF65-F5344CB8AC3E}">
        <p14:creationId xmlns:p14="http://schemas.microsoft.com/office/powerpoint/2010/main" val="4116719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547B8C-7325-4FD4-8E7D-F5D5DFA76C17}" type="datetimeFigureOut">
              <a:rPr lang="ru-RU" smtClean="0"/>
              <a:t>26.09.2025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9CF430-3BE7-4351-BC28-58E4963C059F}" type="slidenum">
              <a:rPr lang="ru-RU" smtClean="0"/>
              <a:t>‹#›</a:t>
            </a:fld>
            <a:endParaRPr lang="ru-RU"/>
          </a:p>
        </p:txBody>
      </p:sp>
    </p:spTree>
    <p:extLst>
      <p:ext uri="{BB962C8B-B14F-4D97-AF65-F5344CB8AC3E}">
        <p14:creationId xmlns:p14="http://schemas.microsoft.com/office/powerpoint/2010/main" val="3056394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547B8C-7325-4FD4-8E7D-F5D5DFA76C17}" type="datetimeFigureOut">
              <a:rPr lang="ru-RU" smtClean="0"/>
              <a:t>26.09.2025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9CF430-3BE7-4351-BC28-58E4963C059F}" type="slidenum">
              <a:rPr lang="ru-RU" smtClean="0"/>
              <a:t>‹#›</a:t>
            </a:fld>
            <a:endParaRPr lang="ru-RU"/>
          </a:p>
        </p:txBody>
      </p:sp>
    </p:spTree>
    <p:extLst>
      <p:ext uri="{BB962C8B-B14F-4D97-AF65-F5344CB8AC3E}">
        <p14:creationId xmlns:p14="http://schemas.microsoft.com/office/powerpoint/2010/main" val="171952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547B8C-7325-4FD4-8E7D-F5D5DFA76C17}" type="datetimeFigureOut">
              <a:rPr lang="ru-RU" smtClean="0"/>
              <a:t>26.09.2025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E9CF430-3BE7-4351-BC28-58E4963C059F}" type="slidenum">
              <a:rPr lang="ru-RU" smtClean="0"/>
              <a:t>‹#›</a:t>
            </a:fld>
            <a:endParaRPr lang="ru-RU"/>
          </a:p>
        </p:txBody>
      </p:sp>
    </p:spTree>
    <p:extLst>
      <p:ext uri="{BB962C8B-B14F-4D97-AF65-F5344CB8AC3E}">
        <p14:creationId xmlns:p14="http://schemas.microsoft.com/office/powerpoint/2010/main" val="1335262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547B8C-7325-4FD4-8E7D-F5D5DFA76C17}" type="datetimeFigureOut">
              <a:rPr lang="ru-RU" smtClean="0"/>
              <a:t>26.09.2025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E9CF430-3BE7-4351-BC28-58E4963C059F}" type="slidenum">
              <a:rPr lang="ru-RU" smtClean="0"/>
              <a:t>‹#›</a:t>
            </a:fld>
            <a:endParaRPr lang="ru-RU"/>
          </a:p>
        </p:txBody>
      </p:sp>
    </p:spTree>
    <p:extLst>
      <p:ext uri="{BB962C8B-B14F-4D97-AF65-F5344CB8AC3E}">
        <p14:creationId xmlns:p14="http://schemas.microsoft.com/office/powerpoint/2010/main" val="1505837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47B8C-7325-4FD4-8E7D-F5D5DFA76C17}" type="datetimeFigureOut">
              <a:rPr lang="ru-RU" smtClean="0"/>
              <a:t>26.09.2025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E9CF430-3BE7-4351-BC28-58E4963C059F}" type="slidenum">
              <a:rPr lang="ru-RU" smtClean="0"/>
              <a:t>‹#›</a:t>
            </a:fld>
            <a:endParaRPr lang="ru-RU"/>
          </a:p>
        </p:txBody>
      </p:sp>
    </p:spTree>
    <p:extLst>
      <p:ext uri="{BB962C8B-B14F-4D97-AF65-F5344CB8AC3E}">
        <p14:creationId xmlns:p14="http://schemas.microsoft.com/office/powerpoint/2010/main" val="115638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547B8C-7325-4FD4-8E7D-F5D5DFA76C17}" type="datetimeFigureOut">
              <a:rPr lang="ru-RU" smtClean="0"/>
              <a:t>26.09.2025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9CF430-3BE7-4351-BC28-58E4963C059F}" type="slidenum">
              <a:rPr lang="ru-RU" smtClean="0"/>
              <a:t>‹#›</a:t>
            </a:fld>
            <a:endParaRPr lang="ru-RU"/>
          </a:p>
        </p:txBody>
      </p:sp>
    </p:spTree>
    <p:extLst>
      <p:ext uri="{BB962C8B-B14F-4D97-AF65-F5344CB8AC3E}">
        <p14:creationId xmlns:p14="http://schemas.microsoft.com/office/powerpoint/2010/main" val="202676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547B8C-7325-4FD4-8E7D-F5D5DFA76C17}" type="datetimeFigureOut">
              <a:rPr lang="ru-RU" smtClean="0"/>
              <a:t>26.09.2025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9CF430-3BE7-4351-BC28-58E4963C059F}" type="slidenum">
              <a:rPr lang="ru-RU" smtClean="0"/>
              <a:t>‹#›</a:t>
            </a:fld>
            <a:endParaRPr lang="ru-RU"/>
          </a:p>
        </p:txBody>
      </p:sp>
    </p:spTree>
    <p:extLst>
      <p:ext uri="{BB962C8B-B14F-4D97-AF65-F5344CB8AC3E}">
        <p14:creationId xmlns:p14="http://schemas.microsoft.com/office/powerpoint/2010/main" val="453418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547B8C-7325-4FD4-8E7D-F5D5DFA76C17}" type="datetimeFigureOut">
              <a:rPr lang="ru-RU" smtClean="0"/>
              <a:t>26.09.2025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E9CF430-3BE7-4351-BC28-58E4963C059F}" type="slidenum">
              <a:rPr lang="ru-RU" smtClean="0"/>
              <a:t>‹#›</a:t>
            </a:fld>
            <a:endParaRPr lang="ru-RU"/>
          </a:p>
        </p:txBody>
      </p:sp>
    </p:spTree>
    <p:extLst>
      <p:ext uri="{BB962C8B-B14F-4D97-AF65-F5344CB8AC3E}">
        <p14:creationId xmlns:p14="http://schemas.microsoft.com/office/powerpoint/2010/main" val="4292579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923330"/>
          </a:xfrm>
          <a:prstGeom prst="rect">
            <a:avLst/>
          </a:prstGeom>
          <a:noFill/>
        </p:spPr>
        <p:txBody>
          <a:bodyPr wrap="square" rtlCol="0">
            <a:spAutoFit/>
          </a:bodyPr>
          <a:lstStyle/>
          <a:p>
            <a:pPr algn="ctr"/>
            <a:r>
              <a:rPr lang="ru-RU" altLang="ru-RU" dirty="0" smtClean="0">
                <a:latin typeface="Times New Roman" panose="02020603050405020304" pitchFamily="18" charset="0"/>
                <a:cs typeface="Times New Roman" panose="02020603050405020304" pitchFamily="18" charset="0"/>
              </a:rPr>
              <a:t>ДЕПАРТАМЕНТ ЗДРАВООХРАНЕНИЯ КУРГАНСКОЙ ОБЛАСТИ ГОСУДАРСТВЕННОЕ </a:t>
            </a:r>
            <a:br>
              <a:rPr lang="ru-RU" altLang="ru-RU" dirty="0" smtClean="0">
                <a:latin typeface="Times New Roman" panose="02020603050405020304" pitchFamily="18" charset="0"/>
                <a:cs typeface="Times New Roman" panose="02020603050405020304" pitchFamily="18" charset="0"/>
              </a:rPr>
            </a:br>
            <a:r>
              <a:rPr lang="ru-RU" altLang="ru-RU" dirty="0" smtClean="0">
                <a:latin typeface="Times New Roman" panose="02020603050405020304" pitchFamily="18" charset="0"/>
                <a:cs typeface="Times New Roman" panose="02020603050405020304" pitchFamily="18" charset="0"/>
              </a:rPr>
              <a:t>БЮДЖЕТНОЕ ПРОФЕССИОНАЛЬНОЕ  ОБРАЗОВАТЕЛЬНОЕ УЧРЕЖДЕНИЕ</a:t>
            </a:r>
            <a:br>
              <a:rPr lang="ru-RU" altLang="ru-RU" dirty="0" smtClean="0">
                <a:latin typeface="Times New Roman" panose="02020603050405020304" pitchFamily="18" charset="0"/>
                <a:cs typeface="Times New Roman" panose="02020603050405020304" pitchFamily="18" charset="0"/>
              </a:rPr>
            </a:br>
            <a:r>
              <a:rPr lang="ru-RU" altLang="ru-RU" dirty="0" smtClean="0">
                <a:latin typeface="Times New Roman" panose="02020603050405020304" pitchFamily="18" charset="0"/>
                <a:cs typeface="Times New Roman" panose="02020603050405020304" pitchFamily="18" charset="0"/>
              </a:rPr>
              <a:t>КУРГАНСКИЙ БАЗОВЫЙ МЕДИЦИНСКИЙ КОЛЛЕДЖ</a:t>
            </a:r>
            <a:endParaRPr lang="ru-RU"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671256" y="4958366"/>
            <a:ext cx="3704824" cy="646331"/>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Преподаватель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Шириева</a:t>
            </a:r>
            <a:r>
              <a:rPr lang="ru-RU" dirty="0" smtClean="0">
                <a:latin typeface="Times New Roman" panose="02020603050405020304" pitchFamily="18" charset="0"/>
                <a:cs typeface="Times New Roman" panose="02020603050405020304" pitchFamily="18" charset="0"/>
              </a:rPr>
              <a:t> Ольга Николаевна</a:t>
            </a:r>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53792" y="1738648"/>
            <a:ext cx="11153104" cy="1938992"/>
          </a:xfrm>
          <a:prstGeom prst="rect">
            <a:avLst/>
          </a:prstGeom>
          <a:noFill/>
        </p:spPr>
        <p:txBody>
          <a:bodyPr wrap="square" rtlCol="0">
            <a:spAutoFit/>
          </a:bodyPr>
          <a:lstStyle/>
          <a:p>
            <a:pPr algn="ctr"/>
            <a:r>
              <a:rPr lang="ru-RU" sz="2400" b="1" i="1" dirty="0">
                <a:latin typeface="Times New Roman" panose="02020603050405020304" pitchFamily="18" charset="0"/>
                <a:cs typeface="Times New Roman" panose="02020603050405020304" pitchFamily="18" charset="0"/>
              </a:rPr>
              <a:t>Особенности сбора анамнеза и общего осмотра у детей. Анатомо-физиологические особенности, подкожно-жировой клетчатки, мышечной и костной систем. Методы их обследования     слизистых оболочек, кожи и ее придатков. Методы обследования и семиотика поражения нервной и дыхательной системы у детей. </a:t>
            </a:r>
          </a:p>
        </p:txBody>
      </p:sp>
    </p:spTree>
    <p:extLst>
      <p:ext uri="{BB962C8B-B14F-4D97-AF65-F5344CB8AC3E}">
        <p14:creationId xmlns:p14="http://schemas.microsoft.com/office/powerpoint/2010/main" val="4164631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320530" cy="6370975"/>
          </a:xfrm>
          <a:prstGeom prst="rect">
            <a:avLst/>
          </a:prstGeom>
          <a:noFill/>
        </p:spPr>
        <p:txBody>
          <a:bodyPr wrap="square" rtlCol="0">
            <a:spAutoFit/>
          </a:bodyPr>
          <a:lstStyle/>
          <a:p>
            <a:r>
              <a:rPr lang="ru-RU" sz="2400" b="1" i="1" dirty="0">
                <a:latin typeface="Times New Roman" panose="02020603050405020304" pitchFamily="18" charset="0"/>
                <a:cs typeface="Times New Roman" panose="02020603050405020304" pitchFamily="18" charset="0"/>
              </a:rPr>
              <a:t>Группы здоровья</a:t>
            </a:r>
            <a:r>
              <a:rPr lang="ru-RU" sz="2400" b="1" i="1" dirty="0" smtClean="0">
                <a:latin typeface="Times New Roman" panose="02020603050405020304" pitchFamily="18" charset="0"/>
                <a:cs typeface="Times New Roman" panose="02020603050405020304" pitchFamily="18" charset="0"/>
              </a:rPr>
              <a:t>.</a:t>
            </a:r>
          </a:p>
          <a:p>
            <a:endParaRPr lang="ru-RU" sz="2400" i="1"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Все дети по состоянию своего здоровья делятся на определенные группы:</a:t>
            </a:r>
          </a:p>
          <a:p>
            <a:r>
              <a:rPr lang="ru-RU" sz="2400" u="sng" dirty="0">
                <a:latin typeface="Times New Roman" panose="02020603050405020304" pitchFamily="18" charset="0"/>
                <a:cs typeface="Times New Roman" panose="02020603050405020304" pitchFamily="18" charset="0"/>
              </a:rPr>
              <a:t>1 группа</a:t>
            </a:r>
            <a:r>
              <a:rPr lang="ru-RU" sz="2400" dirty="0">
                <a:latin typeface="Times New Roman" panose="02020603050405020304" pitchFamily="18" charset="0"/>
                <a:cs typeface="Times New Roman" panose="02020603050405020304" pitchFamily="18" charset="0"/>
              </a:rPr>
              <a:t> - Здоровые дети, не имеющие заболеваний, с нормальными показателями функционального состояния исследуемых систем, редко болеющие, с нормальным физическим и нервно-психическим развитием</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r>
              <a:rPr lang="ru-RU" sz="2400" u="sng" dirty="0">
                <a:latin typeface="Times New Roman" panose="02020603050405020304" pitchFamily="18" charset="0"/>
                <a:cs typeface="Times New Roman" panose="02020603050405020304" pitchFamily="18" charset="0"/>
              </a:rPr>
              <a:t>2 группа</a:t>
            </a:r>
            <a:r>
              <a:rPr lang="ru-RU" sz="2400" dirty="0">
                <a:latin typeface="Times New Roman" panose="02020603050405020304" pitchFamily="18" charset="0"/>
                <a:cs typeface="Times New Roman" panose="02020603050405020304" pitchFamily="18" charset="0"/>
              </a:rPr>
              <a:t> - Здоровые дети, но имеющие те или иные функциональные отклонения, с неблагоприятным анамнезом, но без симптомов хронических заболеваний. /нарушение осанки, кариес, анемия, аденоиды </a:t>
            </a:r>
            <a:r>
              <a:rPr lang="en-US" sz="2400" dirty="0">
                <a:latin typeface="Times New Roman" panose="02020603050405020304" pitchFamily="18" charset="0"/>
                <a:cs typeface="Times New Roman" panose="02020603050405020304" pitchFamily="18" charset="0"/>
              </a:rPr>
              <a:t>I</a:t>
            </a:r>
            <a:r>
              <a:rPr lang="ru-RU" sz="2400" dirty="0">
                <a:latin typeface="Times New Roman" panose="02020603050405020304" pitchFamily="18" charset="0"/>
                <a:cs typeface="Times New Roman" panose="02020603050405020304" pitchFamily="18" charset="0"/>
              </a:rPr>
              <a:t> ст. гипертрофия миндалин, вираж туберкулиновой пробы, миопия, </a:t>
            </a:r>
            <a:r>
              <a:rPr lang="ru-RU" sz="2400" dirty="0" err="1">
                <a:latin typeface="Times New Roman" panose="02020603050405020304" pitchFamily="18" charset="0"/>
                <a:cs typeface="Times New Roman" panose="02020603050405020304" pitchFamily="18" charset="0"/>
              </a:rPr>
              <a:t>энурез</a:t>
            </a:r>
            <a:r>
              <a:rPr lang="ru-RU" sz="2400" dirty="0">
                <a:latin typeface="Times New Roman" panose="02020603050405020304" pitchFamily="18" charset="0"/>
                <a:cs typeface="Times New Roman" panose="02020603050405020304" pitchFamily="18" charset="0"/>
              </a:rPr>
              <a:t>, болеющие 4 -5 раз в году</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r>
              <a:rPr lang="ru-RU" sz="2400" u="sng" dirty="0">
                <a:latin typeface="Times New Roman" panose="02020603050405020304" pitchFamily="18" charset="0"/>
                <a:cs typeface="Times New Roman" panose="02020603050405020304" pitchFamily="18" charset="0"/>
              </a:rPr>
              <a:t>3 группа</a:t>
            </a:r>
            <a:r>
              <a:rPr lang="ru-RU" sz="2400" dirty="0">
                <a:latin typeface="Times New Roman" panose="02020603050405020304" pitchFamily="18" charset="0"/>
                <a:cs typeface="Times New Roman" panose="02020603050405020304" pitchFamily="18" charset="0"/>
              </a:rPr>
              <a:t> - с хроническими заболеваниями, врожденными пороками развития - /ВПР/, в стадии компенсации. Состояние компенсации определяете редкими обострениями 1-2 раза в год хронических заболеваний. Единичные острые заболевания, нормальный уровень функций организма</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235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1320530" cy="3046988"/>
          </a:xfrm>
          <a:prstGeom prst="rect">
            <a:avLst/>
          </a:prstGeom>
          <a:noFill/>
        </p:spPr>
        <p:txBody>
          <a:bodyPr wrap="square" rtlCol="0">
            <a:spAutoFit/>
          </a:bodyPr>
          <a:lstStyle/>
          <a:p>
            <a:r>
              <a:rPr lang="ru-RU" sz="2400" b="1" i="1" dirty="0">
                <a:latin typeface="Times New Roman" panose="02020603050405020304" pitchFamily="18" charset="0"/>
                <a:cs typeface="Times New Roman" panose="02020603050405020304" pitchFamily="18" charset="0"/>
              </a:rPr>
              <a:t>Группы здоровья.</a:t>
            </a:r>
            <a:endParaRPr lang="ru-RU" sz="2400" i="1"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r>
              <a:rPr lang="ru-RU" sz="2400" u="sng" dirty="0" smtClean="0">
                <a:latin typeface="Times New Roman" panose="02020603050405020304" pitchFamily="18" charset="0"/>
                <a:cs typeface="Times New Roman" panose="02020603050405020304" pitchFamily="18" charset="0"/>
              </a:rPr>
              <a:t>4 группа</a:t>
            </a:r>
            <a:r>
              <a:rPr lang="ru-RU" sz="2400" dirty="0" smtClean="0">
                <a:latin typeface="Times New Roman" panose="02020603050405020304" pitchFamily="18" charset="0"/>
                <a:cs typeface="Times New Roman" panose="02020603050405020304" pitchFamily="18" charset="0"/>
              </a:rPr>
              <a:t> - Дети с хр. заболеваниями, ВПР в стадии </a:t>
            </a:r>
            <a:r>
              <a:rPr lang="ru-RU" sz="2400" dirty="0" err="1" smtClean="0">
                <a:latin typeface="Times New Roman" panose="02020603050405020304" pitchFamily="18" charset="0"/>
                <a:cs typeface="Times New Roman" panose="02020603050405020304" pitchFamily="18" charset="0"/>
              </a:rPr>
              <a:t>субкомпенсации</a:t>
            </a:r>
            <a:r>
              <a:rPr lang="ru-RU" sz="2400" dirty="0" smtClean="0">
                <a:latin typeface="Times New Roman" panose="02020603050405020304" pitchFamily="18" charset="0"/>
                <a:cs typeface="Times New Roman" panose="02020603050405020304" pitchFamily="18" charset="0"/>
              </a:rPr>
              <a:t> - более частые и тяжелые обострения - 3-4 раза в год хр. заболеваний, длительный субфебрилитет после обострений, частые острые заболевания, ухудшение функционального состояния раз личных систем организма.</a:t>
            </a:r>
          </a:p>
          <a:p>
            <a:endParaRPr lang="ru-RU" sz="2400" dirty="0" smtClean="0">
              <a:latin typeface="Times New Roman" panose="02020603050405020304" pitchFamily="18" charset="0"/>
              <a:cs typeface="Times New Roman" panose="02020603050405020304" pitchFamily="18" charset="0"/>
            </a:endParaRPr>
          </a:p>
          <a:p>
            <a:r>
              <a:rPr lang="ru-RU" sz="2400" u="sng" dirty="0" smtClean="0">
                <a:latin typeface="Times New Roman" panose="02020603050405020304" pitchFamily="18" charset="0"/>
                <a:cs typeface="Times New Roman" panose="02020603050405020304" pitchFamily="18" charset="0"/>
              </a:rPr>
              <a:t>5 группа</a:t>
            </a:r>
            <a:r>
              <a:rPr lang="ru-RU" sz="2400" dirty="0" smtClean="0">
                <a:latin typeface="Times New Roman" panose="02020603050405020304" pitchFamily="18" charset="0"/>
                <a:cs typeface="Times New Roman" panose="02020603050405020304" pitchFamily="18" charset="0"/>
              </a:rPr>
              <a:t> - Хронические заболевания в стадии декомпенсации - (инвалиды).</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7479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603865" cy="6863417"/>
          </a:xfrm>
          <a:prstGeom prst="rect">
            <a:avLst/>
          </a:prstGeom>
          <a:noFill/>
        </p:spPr>
        <p:txBody>
          <a:bodyPr wrap="square" rtlCol="0">
            <a:spAutoFit/>
          </a:bodyPr>
          <a:lstStyle/>
          <a:p>
            <a:r>
              <a:rPr lang="ru-RU" sz="2400" b="1" i="1" dirty="0">
                <a:latin typeface="Times New Roman" panose="02020603050405020304" pitchFamily="18" charset="0"/>
                <a:cs typeface="Times New Roman" panose="02020603050405020304" pitchFamily="18" charset="0"/>
              </a:rPr>
              <a:t>Исследование ребенка.</a:t>
            </a:r>
          </a:p>
          <a:p>
            <a:r>
              <a:rPr lang="ru-RU" sz="2400" dirty="0">
                <a:latin typeface="Times New Roman" panose="02020603050405020304" pitchFamily="18" charset="0"/>
                <a:cs typeface="Times New Roman" panose="02020603050405020304" pitchFamily="18" charset="0"/>
              </a:rPr>
              <a:t>1.     </a:t>
            </a:r>
            <a:r>
              <a:rPr lang="ru-RU" sz="2400" u="sng" dirty="0">
                <a:latin typeface="Times New Roman" panose="02020603050405020304" pitchFamily="18" charset="0"/>
                <a:cs typeface="Times New Roman" panose="02020603050405020304" pitchFamily="18" charset="0"/>
              </a:rPr>
              <a:t>Расспрос</a:t>
            </a:r>
            <a:r>
              <a:rPr lang="ru-RU" sz="2400" dirty="0">
                <a:latin typeface="Times New Roman" panose="02020603050405020304" pitchFamily="18" charset="0"/>
                <a:cs typeface="Times New Roman" panose="02020603050405020304" pitchFamily="18" charset="0"/>
              </a:rPr>
              <a:t>: чаще приходится пользоваться жалобами не больного ребенка, а расспросом матери, родственников, окружающих. Иногда расспрос следует проводить в отсутствие ребенка, если ребенок симулирует болезнь</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2.     </a:t>
            </a:r>
            <a:r>
              <a:rPr lang="ru-RU" sz="2400" u="sng" dirty="0">
                <a:latin typeface="Times New Roman" panose="02020603050405020304" pitchFamily="18" charset="0"/>
                <a:cs typeface="Times New Roman" panose="02020603050405020304" pitchFamily="18" charset="0"/>
              </a:rPr>
              <a:t>Анамнез</a:t>
            </a:r>
            <a:r>
              <a:rPr lang="ru-RU" sz="2400" dirty="0">
                <a:latin typeface="Times New Roman" panose="02020603050405020304" pitchFamily="18" charset="0"/>
                <a:cs typeface="Times New Roman" panose="02020603050405020304" pitchFamily="18" charset="0"/>
              </a:rPr>
              <a:t>: От какой беременности и каких родов родился ребенок.</a:t>
            </a:r>
          </a:p>
          <a:p>
            <a:r>
              <a:rPr lang="ru-RU" sz="2400" dirty="0">
                <a:latin typeface="Times New Roman" panose="02020603050405020304" pitchFamily="18" charset="0"/>
                <a:cs typeface="Times New Roman" panose="02020603050405020304" pitchFamily="18" charset="0"/>
              </a:rPr>
              <a:t>·        Как протекала беременность и роды. токсикозы 1 половины, </a:t>
            </a:r>
            <a:r>
              <a:rPr lang="ru-RU" sz="2400" dirty="0" err="1">
                <a:latin typeface="Times New Roman" panose="02020603050405020304" pitchFamily="18" charset="0"/>
                <a:cs typeface="Times New Roman" panose="02020603050405020304" pitchFamily="18" charset="0"/>
              </a:rPr>
              <a:t>гестозы</a:t>
            </a:r>
            <a:r>
              <a:rPr lang="ru-RU" sz="2400" dirty="0">
                <a:latin typeface="Times New Roman" panose="02020603050405020304" pitchFamily="18" charset="0"/>
                <a:cs typeface="Times New Roman" panose="02020603050405020304" pitchFamily="18" charset="0"/>
              </a:rPr>
              <a:t>, хирургические вмешательства в родах. Роды срочные, с преждевременным отхождением околоплодных вод.</a:t>
            </a:r>
          </a:p>
          <a:p>
            <a:r>
              <a:rPr lang="ru-RU" sz="24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Сразу ли закричал ребенок, не было ли оживления в родах.</a:t>
            </a:r>
          </a:p>
          <a:p>
            <a:r>
              <a:rPr lang="ru-RU" sz="2000" dirty="0">
                <a:latin typeface="Times New Roman" panose="02020603050405020304" pitchFamily="18" charset="0"/>
                <a:cs typeface="Times New Roman" panose="02020603050405020304" pitchFamily="18" charset="0"/>
              </a:rPr>
              <a:t>·        Масса и длина тела при рождении.</a:t>
            </a:r>
          </a:p>
          <a:p>
            <a:r>
              <a:rPr lang="ru-RU" sz="2000" dirty="0">
                <a:latin typeface="Times New Roman" panose="02020603050405020304" pitchFamily="18" charset="0"/>
                <a:cs typeface="Times New Roman" panose="02020603050405020304" pitchFamily="18" charset="0"/>
              </a:rPr>
              <a:t>·        Когда ребенка приложили к груди, как взял грудь?</a:t>
            </a:r>
          </a:p>
          <a:p>
            <a:r>
              <a:rPr lang="ru-RU" sz="2000" dirty="0">
                <a:latin typeface="Times New Roman" panose="02020603050405020304" pitchFamily="18" charset="0"/>
                <a:cs typeface="Times New Roman" panose="02020603050405020304" pitchFamily="18" charset="0"/>
              </a:rPr>
              <a:t>·        На какой день ребенка выписали из роддома, с какой массой?</a:t>
            </a:r>
          </a:p>
          <a:p>
            <a:r>
              <a:rPr lang="ru-RU" sz="2000" dirty="0">
                <a:latin typeface="Times New Roman" panose="02020603050405020304" pitchFamily="18" charset="0"/>
                <a:cs typeface="Times New Roman" panose="02020603050405020304" pitchFamily="18" charset="0"/>
              </a:rPr>
              <a:t>·        Проведена ли вакцинация Б Ц Ж?  </a:t>
            </a:r>
          </a:p>
          <a:p>
            <a:r>
              <a:rPr lang="ru-RU" sz="2000" dirty="0">
                <a:latin typeface="Times New Roman" panose="02020603050405020304" pitchFamily="18" charset="0"/>
                <a:cs typeface="Times New Roman" panose="02020603050405020304" pitchFamily="18" charset="0"/>
              </a:rPr>
              <a:t>·        Чем болел в период новорожденности?  </a:t>
            </a:r>
          </a:p>
          <a:p>
            <a:r>
              <a:rPr lang="ru-RU" sz="2000" dirty="0">
                <a:latin typeface="Times New Roman" panose="02020603050405020304" pitchFamily="18" charset="0"/>
                <a:cs typeface="Times New Roman" panose="02020603050405020304" pitchFamily="18" charset="0"/>
              </a:rPr>
              <a:t>·        Вскармливание на первом году жизни: докорм, прикорм, введение вит. "Д”</a:t>
            </a:r>
          </a:p>
          <a:p>
            <a:r>
              <a:rPr lang="ru-RU" sz="2000" dirty="0">
                <a:latin typeface="Times New Roman" panose="02020603050405020304" pitchFamily="18" charset="0"/>
                <a:cs typeface="Times New Roman" panose="02020603050405020304" pitchFamily="18" charset="0"/>
              </a:rPr>
              <a:t>·        Развитие ребенка на первом году жизни, психомоторное развитие, прорезывание зубов.</a:t>
            </a:r>
          </a:p>
          <a:p>
            <a:r>
              <a:rPr lang="ru-RU" sz="2000" dirty="0">
                <a:latin typeface="Times New Roman" panose="02020603050405020304" pitchFamily="18" charset="0"/>
                <a:cs typeface="Times New Roman" panose="02020603050405020304" pitchFamily="18" charset="0"/>
              </a:rPr>
              <a:t>·        Перенесенные заболевания на первом году и в дальнейшем.</a:t>
            </a:r>
          </a:p>
          <a:p>
            <a:r>
              <a:rPr lang="ru-RU" sz="2000" dirty="0">
                <a:latin typeface="Times New Roman" panose="02020603050405020304" pitchFamily="18" charset="0"/>
                <a:cs typeface="Times New Roman" panose="02020603050405020304" pitchFamily="18" charset="0"/>
              </a:rPr>
              <a:t>·        Здоровье семьи, наследственные заболевания.</a:t>
            </a:r>
          </a:p>
          <a:p>
            <a:r>
              <a:rPr lang="ru-RU" sz="2000" dirty="0">
                <a:latin typeface="Times New Roman" panose="02020603050405020304" pitchFamily="18" charset="0"/>
                <a:cs typeface="Times New Roman" panose="02020603050405020304" pitchFamily="18" charset="0"/>
              </a:rPr>
              <a:t>·        Условия внешней среды, материально-бытовые условия.</a:t>
            </a:r>
          </a:p>
        </p:txBody>
      </p:sp>
    </p:spTree>
    <p:extLst>
      <p:ext uri="{BB962C8B-B14F-4D97-AF65-F5344CB8AC3E}">
        <p14:creationId xmlns:p14="http://schemas.microsoft.com/office/powerpoint/2010/main" val="4081922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0586434" cy="12649617"/>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3.     </a:t>
            </a:r>
            <a:r>
              <a:rPr lang="ru-RU" sz="2400" u="sng" dirty="0">
                <a:latin typeface="Times New Roman" panose="02020603050405020304" pitchFamily="18" charset="0"/>
                <a:cs typeface="Times New Roman" panose="02020603050405020304" pitchFamily="18" charset="0"/>
              </a:rPr>
              <a:t>История настоящего заболевания:</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Когда заболел ребенок, на что жаловался, как протекало заболевание, чем и где лечился ребенок, было ли улучшение состояния, на какое время?</a:t>
            </a:r>
          </a:p>
          <a:p>
            <a:r>
              <a:rPr lang="ru-RU" sz="2400" dirty="0">
                <a:latin typeface="Times New Roman" panose="02020603050405020304" pitchFamily="18" charset="0"/>
                <a:cs typeface="Times New Roman" panose="02020603050405020304" pitchFamily="18" charset="0"/>
              </a:rPr>
              <a:t>При сборе анамнеза отделить главное от второстепенного, критически относиться к показаниям матери или ребенка. В каждом отдельном случае сбор анамнеза будет строго индивидуальным.</a:t>
            </a:r>
          </a:p>
          <a:p>
            <a:r>
              <a:rPr lang="ru-RU" sz="2400" dirty="0">
                <a:latin typeface="Times New Roman" panose="02020603050405020304" pitchFamily="18" charset="0"/>
                <a:cs typeface="Times New Roman" panose="02020603050405020304" pitchFamily="18" charset="0"/>
              </a:rPr>
              <a:t>4.     </a:t>
            </a:r>
            <a:r>
              <a:rPr lang="ru-RU" sz="2400" u="sng" dirty="0">
                <a:latin typeface="Times New Roman" panose="02020603050405020304" pitchFamily="18" charset="0"/>
                <a:cs typeface="Times New Roman" panose="02020603050405020304" pitchFamily="18" charset="0"/>
              </a:rPr>
              <a:t>Состояние в данное время (объективное исследование).</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положение ребенка</a:t>
            </a:r>
          </a:p>
          <a:p>
            <a:r>
              <a:rPr lang="ru-RU" sz="2400" dirty="0">
                <a:latin typeface="Times New Roman" panose="02020603050405020304" pitchFamily="18" charset="0"/>
                <a:cs typeface="Times New Roman" panose="02020603050405020304" pitchFamily="18" charset="0"/>
              </a:rPr>
              <a:t>·     окраска кожи, наличие сыпи, характер ее</a:t>
            </a:r>
          </a:p>
          <a:p>
            <a:r>
              <a:rPr lang="ru-RU" sz="2400" dirty="0">
                <a:latin typeface="Times New Roman" panose="02020603050405020304" pitchFamily="18" charset="0"/>
                <a:cs typeface="Times New Roman" panose="02020603050405020304" pitchFamily="18" charset="0"/>
              </a:rPr>
              <a:t>·     характер кашля</a:t>
            </a:r>
          </a:p>
          <a:p>
            <a:r>
              <a:rPr lang="ru-RU" sz="2400" dirty="0">
                <a:latin typeface="Times New Roman" panose="02020603050405020304" pitchFamily="18" charset="0"/>
                <a:cs typeface="Times New Roman" panose="02020603050405020304" pitchFamily="18" charset="0"/>
              </a:rPr>
              <a:t>·     подсчет </a:t>
            </a:r>
            <a:r>
              <a:rPr lang="ru-RU" sz="2400" dirty="0" smtClean="0">
                <a:latin typeface="Times New Roman" panose="02020603050405020304" pitchFamily="18" charset="0"/>
                <a:cs typeface="Times New Roman" panose="02020603050405020304" pitchFamily="18" charset="0"/>
              </a:rPr>
              <a:t>ЧСС и ЧДД</a:t>
            </a:r>
            <a:r>
              <a:rPr lang="ru-RU" sz="2400" dirty="0">
                <a:latin typeface="Times New Roman" panose="02020603050405020304" pitchFamily="18" charset="0"/>
                <a:cs typeface="Times New Roman" panose="02020603050405020304" pitchFamily="18" charset="0"/>
              </a:rPr>
              <a:t> - исследование зева</a:t>
            </a:r>
          </a:p>
          <a:p>
            <a:r>
              <a:rPr lang="ru-RU" sz="2400" dirty="0">
                <a:latin typeface="Times New Roman" panose="02020603050405020304" pitchFamily="18" charset="0"/>
                <a:cs typeface="Times New Roman" panose="02020603050405020304" pitchFamily="18" charset="0"/>
              </a:rPr>
              <a:t>·     исследования роста детей, массы детей</a:t>
            </a:r>
          </a:p>
          <a:p>
            <a:r>
              <a:rPr lang="ru-RU" sz="2400" dirty="0">
                <a:latin typeface="Times New Roman" panose="02020603050405020304" pitchFamily="18" charset="0"/>
                <a:cs typeface="Times New Roman" panose="02020603050405020304" pitchFamily="18" charset="0"/>
              </a:rPr>
              <a:t>·     исследование щитовидной железы</a:t>
            </a:r>
          </a:p>
          <a:p>
            <a:r>
              <a:rPr lang="ru-RU" sz="2400" dirty="0">
                <a:latin typeface="Times New Roman" panose="02020603050405020304" pitchFamily="18" charset="0"/>
                <a:cs typeface="Times New Roman" panose="02020603050405020304" pitchFamily="18" charset="0"/>
              </a:rPr>
              <a:t>·     исследование лимфатических узлов (величина, консистенция, подвижность)</a:t>
            </a:r>
          </a:p>
          <a:p>
            <a:r>
              <a:rPr lang="ru-RU" sz="2400" dirty="0">
                <a:latin typeface="Times New Roman" panose="02020603050405020304" pitchFamily="18" charset="0"/>
                <a:cs typeface="Times New Roman" panose="02020603050405020304" pitchFamily="18" charset="0"/>
              </a:rPr>
              <a:t>·   исследование мускулатуры (степень развития, тонус мышц, сила). Объем и характер движений, механическая возбудимость.</a:t>
            </a:r>
          </a:p>
          <a:p>
            <a:r>
              <a:rPr lang="ru-RU" sz="2400" dirty="0">
                <a:latin typeface="Times New Roman" panose="02020603050405020304" pitchFamily="18" charset="0"/>
                <a:cs typeface="Times New Roman" panose="02020603050405020304" pitchFamily="18" charset="0"/>
              </a:rPr>
              <a:t>·     исследование костной системы (череп, позвоночник, таз, конечности, зубы, грудная клетка).</a:t>
            </a:r>
          </a:p>
          <a:p>
            <a:r>
              <a:rPr lang="ru-RU" sz="2400" dirty="0">
                <a:latin typeface="Times New Roman" panose="02020603050405020304" pitchFamily="18" charset="0"/>
                <a:cs typeface="Times New Roman" panose="02020603050405020304" pitchFamily="18" charset="0"/>
              </a:rPr>
              <a:t>·     исследование органов дыхания -(осмотр носа, лица, шеи, грудной клетки, исследование дыхательных движений, пальпация, выстукивание (перкуссия), выслушивание, осмотр зева, рентгенологическое исследование)</a:t>
            </a:r>
          </a:p>
          <a:p>
            <a:r>
              <a:rPr lang="ru-RU" sz="2400" dirty="0">
                <a:latin typeface="Times New Roman" panose="02020603050405020304" pitchFamily="18" charset="0"/>
                <a:cs typeface="Times New Roman" panose="02020603050405020304" pitchFamily="18" charset="0"/>
              </a:rPr>
              <a:t>·     исследование сердечно-сосудистой системы (форма грудной клетки, пульс, сердечный толчок, ощупывание, перкуссия, аускультация, определение пульса, А/Д, ЭКГ, ФКГ, эхокардиография, рентгенологическое исследование)</a:t>
            </a:r>
          </a:p>
          <a:p>
            <a:r>
              <a:rPr lang="ru-RU" sz="2400" dirty="0">
                <a:latin typeface="Times New Roman" panose="02020603050405020304" pitchFamily="18" charset="0"/>
                <a:cs typeface="Times New Roman" panose="02020603050405020304" pitchFamily="18" charset="0"/>
              </a:rPr>
              <a:t>·     исследование органов пищеварения (осмотр языка, полости рта, живота (форма, величина), осмотр области заднего прохода, ощупывание живота, перкуссия, аускультация, испражнения)</a:t>
            </a:r>
          </a:p>
          <a:p>
            <a:r>
              <a:rPr lang="ru-RU" sz="2400" dirty="0">
                <a:latin typeface="Times New Roman" panose="02020603050405020304" pitchFamily="18" charset="0"/>
                <a:cs typeface="Times New Roman" panose="02020603050405020304" pitchFamily="18" charset="0"/>
              </a:rPr>
              <a:t>·     исследование органов мочеобразования и мочевыделения (ощупывание почек, симптом </a:t>
            </a:r>
            <a:r>
              <a:rPr lang="ru-RU" sz="2400" dirty="0" err="1">
                <a:latin typeface="Times New Roman" panose="02020603050405020304" pitchFamily="18" charset="0"/>
                <a:cs typeface="Times New Roman" panose="02020603050405020304" pitchFamily="18" charset="0"/>
              </a:rPr>
              <a:t>Пастернацкого</a:t>
            </a:r>
            <a:r>
              <a:rPr lang="ru-RU" sz="2400" dirty="0">
                <a:latin typeface="Times New Roman" panose="02020603050405020304" pitchFamily="18" charset="0"/>
                <a:cs typeface="Times New Roman" panose="02020603050405020304" pitchFamily="18" charset="0"/>
              </a:rPr>
              <a:t>, ощупывание мочевого пузыря, сбор мочи, урография, цистоскопия), ультразвуковое исследование.</a:t>
            </a:r>
          </a:p>
          <a:p>
            <a:r>
              <a:rPr lang="ru-RU" sz="2400" dirty="0">
                <a:latin typeface="Times New Roman" panose="02020603050405020304" pitchFamily="18" charset="0"/>
                <a:cs typeface="Times New Roman" panose="02020603050405020304" pitchFamily="18" charset="0"/>
              </a:rPr>
              <a:t>·     исследование органов кроветворения кровь новорожденного - особенности - исследование лимфатических узлов, печени и селезенки, общий анализ крови, анализ крови на свертываемость и длительность кровотечения.</a:t>
            </a:r>
          </a:p>
        </p:txBody>
      </p:sp>
    </p:spTree>
    <p:extLst>
      <p:ext uri="{BB962C8B-B14F-4D97-AF65-F5344CB8AC3E}">
        <p14:creationId xmlns:p14="http://schemas.microsoft.com/office/powerpoint/2010/main" val="342978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449318" cy="6555641"/>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4</a:t>
            </a:r>
            <a:r>
              <a:rPr lang="ru-RU" sz="2400" dirty="0">
                <a:latin typeface="Times New Roman" panose="02020603050405020304" pitchFamily="18" charset="0"/>
                <a:cs typeface="Times New Roman" panose="02020603050405020304" pitchFamily="18" charset="0"/>
              </a:rPr>
              <a:t>.     </a:t>
            </a:r>
            <a:r>
              <a:rPr lang="ru-RU" sz="2400" u="sng" dirty="0">
                <a:latin typeface="Times New Roman" panose="02020603050405020304" pitchFamily="18" charset="0"/>
                <a:cs typeface="Times New Roman" panose="02020603050405020304" pitchFamily="18" charset="0"/>
              </a:rPr>
              <a:t>Состояние в данное время (объективное исследование).</a:t>
            </a:r>
            <a:endParaRPr lang="ru-RU" sz="2400"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положение ребенка</a:t>
            </a:r>
          </a:p>
          <a:p>
            <a:r>
              <a:rPr lang="ru-RU" dirty="0">
                <a:latin typeface="Times New Roman" panose="02020603050405020304" pitchFamily="18" charset="0"/>
                <a:cs typeface="Times New Roman" panose="02020603050405020304" pitchFamily="18" charset="0"/>
              </a:rPr>
              <a:t>·     окраска кожи, наличие сыпи, характер ее</a:t>
            </a:r>
          </a:p>
          <a:p>
            <a:r>
              <a:rPr lang="ru-RU" dirty="0">
                <a:latin typeface="Times New Roman" panose="02020603050405020304" pitchFamily="18" charset="0"/>
                <a:cs typeface="Times New Roman" panose="02020603050405020304" pitchFamily="18" charset="0"/>
              </a:rPr>
              <a:t>·     характер кашля</a:t>
            </a:r>
          </a:p>
          <a:p>
            <a:r>
              <a:rPr lang="ru-RU" dirty="0">
                <a:latin typeface="Times New Roman" panose="02020603050405020304" pitchFamily="18" charset="0"/>
                <a:cs typeface="Times New Roman" panose="02020603050405020304" pitchFamily="18" charset="0"/>
              </a:rPr>
              <a:t>·     подсчет </a:t>
            </a:r>
            <a:r>
              <a:rPr lang="ru-RU" dirty="0" smtClean="0">
                <a:latin typeface="Times New Roman" panose="02020603050405020304" pitchFamily="18" charset="0"/>
                <a:cs typeface="Times New Roman" panose="02020603050405020304" pitchFamily="18" charset="0"/>
              </a:rPr>
              <a:t>ЧСС и ЧДД</a:t>
            </a:r>
            <a:r>
              <a:rPr lang="ru-RU" dirty="0">
                <a:latin typeface="Times New Roman" panose="02020603050405020304" pitchFamily="18" charset="0"/>
                <a:cs typeface="Times New Roman" panose="02020603050405020304" pitchFamily="18" charset="0"/>
              </a:rPr>
              <a:t> - исследование зева</a:t>
            </a:r>
          </a:p>
          <a:p>
            <a:r>
              <a:rPr lang="ru-RU" dirty="0">
                <a:latin typeface="Times New Roman" panose="02020603050405020304" pitchFamily="18" charset="0"/>
                <a:cs typeface="Times New Roman" panose="02020603050405020304" pitchFamily="18" charset="0"/>
              </a:rPr>
              <a:t>·     исследования роста детей, массы детей</a:t>
            </a:r>
          </a:p>
          <a:p>
            <a:r>
              <a:rPr lang="ru-RU" dirty="0">
                <a:latin typeface="Times New Roman" panose="02020603050405020304" pitchFamily="18" charset="0"/>
                <a:cs typeface="Times New Roman" panose="02020603050405020304" pitchFamily="18" charset="0"/>
              </a:rPr>
              <a:t>·     исследование щитовидной железы</a:t>
            </a:r>
          </a:p>
          <a:p>
            <a:r>
              <a:rPr lang="ru-RU" dirty="0">
                <a:latin typeface="Times New Roman" panose="02020603050405020304" pitchFamily="18" charset="0"/>
                <a:cs typeface="Times New Roman" panose="02020603050405020304" pitchFamily="18" charset="0"/>
              </a:rPr>
              <a:t>·     исследование лимфатических узлов (величина, консистенция, подвижность)</a:t>
            </a:r>
          </a:p>
          <a:p>
            <a:r>
              <a:rPr lang="ru-RU" dirty="0">
                <a:latin typeface="Times New Roman" panose="02020603050405020304" pitchFamily="18" charset="0"/>
                <a:cs typeface="Times New Roman" panose="02020603050405020304" pitchFamily="18" charset="0"/>
              </a:rPr>
              <a:t>·   исследование мускулатуры (степень развития, тонус мышц, сила). Объем и характер движений, механическая возбудимость.</a:t>
            </a:r>
          </a:p>
          <a:p>
            <a:r>
              <a:rPr lang="ru-RU" dirty="0">
                <a:latin typeface="Times New Roman" panose="02020603050405020304" pitchFamily="18" charset="0"/>
                <a:cs typeface="Times New Roman" panose="02020603050405020304" pitchFamily="18" charset="0"/>
              </a:rPr>
              <a:t>·     исследование костной системы (череп, позвоночник, таз, конечности, зубы, грудная клетка).</a:t>
            </a:r>
          </a:p>
          <a:p>
            <a:r>
              <a:rPr lang="ru-RU" dirty="0">
                <a:latin typeface="Times New Roman" panose="02020603050405020304" pitchFamily="18" charset="0"/>
                <a:cs typeface="Times New Roman" panose="02020603050405020304" pitchFamily="18" charset="0"/>
              </a:rPr>
              <a:t>·     исследование органов дыхания -(осмотр носа, лица, шеи, грудной клетки, исследование дыхательных движений, пальпация, выстукивание (перкуссия), выслушивание, осмотр зева, рентгенологическое исследование)</a:t>
            </a:r>
          </a:p>
          <a:p>
            <a:r>
              <a:rPr lang="ru-RU" dirty="0">
                <a:latin typeface="Times New Roman" panose="02020603050405020304" pitchFamily="18" charset="0"/>
                <a:cs typeface="Times New Roman" panose="02020603050405020304" pitchFamily="18" charset="0"/>
              </a:rPr>
              <a:t>·     исследование сердечно-сосудистой системы (форма грудной клетки, пульс, сердечный толчок, ощупывание, перкуссия, аускультация, определение пульса, А/Д, ЭКГ, ФКГ, эхокардиография, рентгенологическое исследование)</a:t>
            </a:r>
          </a:p>
          <a:p>
            <a:r>
              <a:rPr lang="ru-RU" dirty="0">
                <a:latin typeface="Times New Roman" panose="02020603050405020304" pitchFamily="18" charset="0"/>
                <a:cs typeface="Times New Roman" panose="02020603050405020304" pitchFamily="18" charset="0"/>
              </a:rPr>
              <a:t>·     исследование органов пищеварения (осмотр языка, полости рта, живота (форма, величина), осмотр области заднего прохода, ощупывание живота, перкуссия, аускультация, испражнения)</a:t>
            </a:r>
          </a:p>
          <a:p>
            <a:r>
              <a:rPr lang="ru-RU" dirty="0">
                <a:latin typeface="Times New Roman" panose="02020603050405020304" pitchFamily="18" charset="0"/>
                <a:cs typeface="Times New Roman" panose="02020603050405020304" pitchFamily="18" charset="0"/>
              </a:rPr>
              <a:t>·     исследование органов мочеобразования и мочевыделения (ощупывание почек, симптом </a:t>
            </a:r>
            <a:r>
              <a:rPr lang="ru-RU" dirty="0" err="1">
                <a:latin typeface="Times New Roman" panose="02020603050405020304" pitchFamily="18" charset="0"/>
                <a:cs typeface="Times New Roman" panose="02020603050405020304" pitchFamily="18" charset="0"/>
              </a:rPr>
              <a:t>Пастернацкого</a:t>
            </a:r>
            <a:r>
              <a:rPr lang="ru-RU" dirty="0">
                <a:latin typeface="Times New Roman" panose="02020603050405020304" pitchFamily="18" charset="0"/>
                <a:cs typeface="Times New Roman" panose="02020603050405020304" pitchFamily="18" charset="0"/>
              </a:rPr>
              <a:t>, ощупывание мочевого пузыря, сбор мочи, урография, цистоскопия), ультразвуковое исследование.</a:t>
            </a:r>
          </a:p>
          <a:p>
            <a:r>
              <a:rPr lang="ru-RU" dirty="0">
                <a:latin typeface="Times New Roman" panose="02020603050405020304" pitchFamily="18" charset="0"/>
                <a:cs typeface="Times New Roman" panose="02020603050405020304" pitchFamily="18" charset="0"/>
              </a:rPr>
              <a:t>·     исследование органов кроветворения кровь новорожденного - особенности - исследование лимфатических узлов, печени и селезенки, общий анализ крови, анализ крови на свертываемость и длительность кровотечения.</a:t>
            </a:r>
          </a:p>
        </p:txBody>
      </p:sp>
    </p:spTree>
    <p:extLst>
      <p:ext uri="{BB962C8B-B14F-4D97-AF65-F5344CB8AC3E}">
        <p14:creationId xmlns:p14="http://schemas.microsoft.com/office/powerpoint/2010/main" val="3746368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487955" cy="5632311"/>
          </a:xfrm>
          <a:prstGeom prst="rect">
            <a:avLst/>
          </a:prstGeom>
          <a:noFill/>
        </p:spPr>
        <p:txBody>
          <a:bodyPr wrap="square" rtlCol="0">
            <a:spAutoFit/>
          </a:bodyPr>
          <a:lstStyle/>
          <a:p>
            <a:r>
              <a:rPr lang="ru-RU" sz="2400" b="1" i="1" dirty="0">
                <a:latin typeface="Times New Roman" panose="02020603050405020304" pitchFamily="18" charset="0"/>
                <a:cs typeface="Times New Roman" panose="02020603050405020304" pitchFamily="18" charset="0"/>
              </a:rPr>
              <a:t>Общий вид ребенка.</a:t>
            </a:r>
          </a:p>
          <a:p>
            <a:r>
              <a:rPr lang="ru-RU" sz="2400" dirty="0">
                <a:latin typeface="Times New Roman" panose="02020603050405020304" pitchFamily="18" charset="0"/>
                <a:cs typeface="Times New Roman" panose="02020603050405020304" pitchFamily="18" charset="0"/>
              </a:rPr>
              <a:t>1. Выражение лица. У здорового ребенка – живой взгляд, жизнерадостное выражение лица. У больного ребенка – страдальческое выражение лица. Ширина глазных щелей: сужение зависит от опущения верхнего века или от активного сокращения круговой мышцы глаза (блефароспазм), который наблюдается при конъюнктивитах, сопровождающихся светобоязнью. Широкая глазная щель может быть при экзофтальме, при парезе круговой мышцы глаза</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2. Рот у здорового ребенка, как во сне, так и в бодрствовании закрыт, губы плотно сомкнуты. Постоянно открытый рот указывает либо на затрудненное носовое дыхание, ибо на резкую умственную отсталость</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3. Синие круги под глазами могут быть при интоксикации. Припухлость век – исключить патологию мочевыделительной системы, изменение водного обмена или проницаемости капилляров</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840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1513713" cy="1938992"/>
          </a:xfrm>
          <a:prstGeom prst="rect">
            <a:avLst/>
          </a:prstGeom>
          <a:noFill/>
        </p:spPr>
        <p:txBody>
          <a:bodyPr wrap="square" rtlCol="0">
            <a:spAutoFit/>
          </a:bodyPr>
          <a:lstStyle/>
          <a:p>
            <a:r>
              <a:rPr lang="ru-RU" sz="2400" b="1" i="1" dirty="0">
                <a:latin typeface="Times New Roman" panose="02020603050405020304" pitchFamily="18" charset="0"/>
                <a:cs typeface="Times New Roman" panose="02020603050405020304" pitchFamily="18" charset="0"/>
              </a:rPr>
              <a:t>Общий вид ребенка.</a:t>
            </a:r>
            <a:endParaRPr lang="ru-RU" sz="2400" i="1" dirty="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4</a:t>
            </a:r>
            <a:r>
              <a:rPr lang="ru-RU" sz="2400" dirty="0">
                <a:latin typeface="Times New Roman" panose="02020603050405020304" pitchFamily="18" charset="0"/>
                <a:cs typeface="Times New Roman" panose="02020603050405020304" pitchFamily="18" charset="0"/>
              </a:rPr>
              <a:t>. Асимметричная мимика - более сильное сокращение мимических мышц на одной стороне лица и отставание или полный паралич мышц на другой - указывают на паралич лицевого нерва. "Аденоидное лицо" - приоткрытый рот и широко раскрытые глаза, "седловидный" нос - при врожденном сифилисе.</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130" y="2071351"/>
            <a:ext cx="8985758" cy="4522633"/>
          </a:xfrm>
          <a:prstGeom prst="rect">
            <a:avLst/>
          </a:prstGeom>
        </p:spPr>
      </p:pic>
    </p:spTree>
    <p:extLst>
      <p:ext uri="{BB962C8B-B14F-4D97-AF65-F5344CB8AC3E}">
        <p14:creationId xmlns:p14="http://schemas.microsoft.com/office/powerpoint/2010/main" val="4109024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616744" cy="1569660"/>
          </a:xfrm>
          <a:prstGeom prst="rect">
            <a:avLst/>
          </a:prstGeom>
          <a:noFill/>
        </p:spPr>
        <p:txBody>
          <a:bodyPr wrap="square" rtlCol="0">
            <a:spAutoFit/>
          </a:bodyPr>
          <a:lstStyle/>
          <a:p>
            <a:pPr algn="ctr"/>
            <a:r>
              <a:rPr lang="ru-RU" sz="3200" b="1" dirty="0">
                <a:latin typeface="Times New Roman" panose="02020603050405020304" pitchFamily="18" charset="0"/>
                <a:cs typeface="Times New Roman" panose="02020603050405020304" pitchFamily="18" charset="0"/>
              </a:rPr>
              <a:t>Анатомо-физиологические особенности нервной системы и исследование нервной системы. Семиотика важнейших заболеваний.</a:t>
            </a:r>
            <a:endParaRPr lang="ru-RU"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 y="1815921"/>
            <a:ext cx="11449318" cy="4893647"/>
          </a:xfrm>
          <a:prstGeom prst="rect">
            <a:avLst/>
          </a:prstGeom>
          <a:noFill/>
        </p:spPr>
        <p:txBody>
          <a:bodyPr wrap="square" rtlCol="0">
            <a:spAutoFit/>
          </a:bodyPr>
          <a:lstStyle/>
          <a:p>
            <a:r>
              <a:rPr lang="ru-RU" sz="2400" b="1" i="1" u="sng" dirty="0">
                <a:latin typeface="Times New Roman" panose="02020603050405020304" pitchFamily="18" charset="0"/>
                <a:cs typeface="Times New Roman" panose="02020603050405020304" pitchFamily="18" charset="0"/>
              </a:rPr>
              <a:t>Исследование нервной системы.</a:t>
            </a:r>
            <a:endParaRPr lang="ru-RU" sz="2400" b="1" i="1" dirty="0">
              <a:latin typeface="Times New Roman" panose="02020603050405020304" pitchFamily="18" charset="0"/>
              <a:cs typeface="Times New Roman" panose="02020603050405020304" pitchFamily="18" charset="0"/>
            </a:endParaRPr>
          </a:p>
          <a:p>
            <a:r>
              <a:rPr lang="ru-RU" sz="2400" u="sng" dirty="0">
                <a:latin typeface="Times New Roman" panose="02020603050405020304" pitchFamily="18" charset="0"/>
                <a:cs typeface="Times New Roman" panose="02020603050405020304" pitchFamily="18" charset="0"/>
              </a:rPr>
              <a:t>1.   Анамнез: </a:t>
            </a:r>
            <a:r>
              <a:rPr lang="ru-RU" sz="2400" dirty="0">
                <a:latin typeface="Times New Roman" panose="02020603050405020304" pitchFamily="18" charset="0"/>
                <a:cs typeface="Times New Roman" panose="02020603050405020304" pitchFamily="18" charset="0"/>
              </a:rPr>
              <a:t>обратить внимание на течение беременности и родов, родовые травмы, психомоторное развитие на первом году жизни. Реакция ребенка на окружающее, коммуникабельность, дисциплинированность, сон, режим, наличие судорог в раннем детстве</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r>
              <a:rPr lang="ru-RU" sz="2400" u="sng" dirty="0">
                <a:latin typeface="Times New Roman" panose="02020603050405020304" pitchFamily="18" charset="0"/>
                <a:cs typeface="Times New Roman" panose="02020603050405020304" pitchFamily="18" charset="0"/>
              </a:rPr>
              <a:t>2.   Осмотр</a:t>
            </a:r>
            <a:r>
              <a:rPr lang="ru-RU" sz="2400" dirty="0">
                <a:latin typeface="Times New Roman" panose="02020603050405020304" pitchFamily="18" charset="0"/>
                <a:cs typeface="Times New Roman" panose="02020603050405020304" pitchFamily="18" charset="0"/>
              </a:rPr>
              <a:t>, поведение ребенка, настроение, интерес к игрушкам, у новорожденных проверить наличие примитивных рефлексов (Робинзона, Моро, рефлекс ползания, </a:t>
            </a:r>
            <a:r>
              <a:rPr lang="ru-RU" sz="2400" dirty="0" err="1">
                <a:latin typeface="Times New Roman" panose="02020603050405020304" pitchFamily="18" charset="0"/>
                <a:cs typeface="Times New Roman" panose="02020603050405020304" pitchFamily="18" charset="0"/>
              </a:rPr>
              <a:t>Бабинского</a:t>
            </a:r>
            <a:r>
              <a:rPr lang="ru-RU" sz="2400" dirty="0">
                <a:latin typeface="Times New Roman" panose="02020603050405020304" pitchFamily="18" charset="0"/>
                <a:cs typeface="Times New Roman" panose="02020603050405020304" pitchFamily="18" charset="0"/>
              </a:rPr>
              <a:t>). Проверить умения: держать головку, сидеть, ходить, говорить. Лицо: выражение лица, расположение глазных щелей, ширина их, косоглазие, нистагм. Реакция зрачков на свет, брюшные рефлексы, патологические рефлексы. Размер головы, сила мышц. Состояние вегетативной нервной системы: дермографизм (белый, красный), ортостатическая проба.</a:t>
            </a:r>
          </a:p>
        </p:txBody>
      </p:sp>
    </p:spTree>
    <p:extLst>
      <p:ext uri="{BB962C8B-B14F-4D97-AF65-F5344CB8AC3E}">
        <p14:creationId xmlns:p14="http://schemas.microsoft.com/office/powerpoint/2010/main" val="362181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1230377" cy="6370975"/>
          </a:xfrm>
          <a:prstGeom prst="rect">
            <a:avLst/>
          </a:prstGeom>
          <a:noFill/>
        </p:spPr>
        <p:txBody>
          <a:bodyPr wrap="square" rtlCol="0">
            <a:spAutoFit/>
          </a:bodyPr>
          <a:lstStyle/>
          <a:p>
            <a:r>
              <a:rPr lang="ru-RU" sz="2400" u="sng" dirty="0">
                <a:latin typeface="Times New Roman" panose="02020603050405020304" pitchFamily="18" charset="0"/>
                <a:cs typeface="Times New Roman" panose="02020603050405020304" pitchFamily="18" charset="0"/>
              </a:rPr>
              <a:t>3.    После осмотра исследуют ощупыванием и надавливанием чувствительность по ходу периферических нервов. </a:t>
            </a:r>
            <a:r>
              <a:rPr lang="ru-RU" sz="2400" dirty="0">
                <a:latin typeface="Times New Roman" panose="02020603050405020304" pitchFamily="18" charset="0"/>
                <a:cs typeface="Times New Roman" panose="02020603050405020304" pitchFamily="18" charset="0"/>
              </a:rPr>
              <a:t>Исследуется объем движений, сила мышц у старших детей, Сила мышц определяется путем разгибания согнутой конечности или сгибания вытянутой. Можно определить силу мышц с помощью динамометра</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Координацию движений изучают, наблюдая за движениями ребенка, как он держится на ногах, как берет что-либо в руку.  Нарушение статической координации - дрожание вытянутых рук, пошатывание при стоянии/статическая атаксия/. Динамическая атаксия -  расстройство походки, некоординированные движения руками</a:t>
            </a:r>
            <a:r>
              <a:rPr lang="ru-RU" sz="2400" dirty="0" smtClean="0">
                <a:latin typeface="Times New Roman" panose="02020603050405020304" pitchFamily="18" charset="0"/>
                <a:cs typeface="Times New Roman" panose="02020603050405020304" pitchFamily="18" charset="0"/>
              </a:rPr>
              <a:t>.</a:t>
            </a:r>
          </a:p>
          <a:p>
            <a:endParaRPr lang="ru-RU" sz="2400" dirty="0" smtClean="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Гиперкинезы - насильственные, непроизвольные движения скелетной и мимической мускулатуры.</a:t>
            </a:r>
          </a:p>
          <a:p>
            <a:r>
              <a:rPr lang="ru-RU" sz="2400" dirty="0">
                <a:latin typeface="Times New Roman" panose="02020603050405020304" pitchFamily="18" charset="0"/>
                <a:cs typeface="Times New Roman" panose="02020603050405020304" pitchFamily="18" charset="0"/>
              </a:rPr>
              <a:t>Определение мышечного тонуса: гипотония, </a:t>
            </a:r>
            <a:r>
              <a:rPr lang="ru-RU" sz="2400" dirty="0" err="1">
                <a:latin typeface="Times New Roman" panose="02020603050405020304" pitchFamily="18" charset="0"/>
                <a:cs typeface="Times New Roman" panose="02020603050405020304" pitchFamily="18" charset="0"/>
              </a:rPr>
              <a:t>гипертонус</a:t>
            </a:r>
            <a:r>
              <a:rPr lang="ru-RU" sz="2400" dirty="0">
                <a:latin typeface="Times New Roman" panose="02020603050405020304" pitchFamily="18" charset="0"/>
                <a:cs typeface="Times New Roman" panose="02020603050405020304" pitchFamily="18" charset="0"/>
              </a:rPr>
              <a:t> мышц, атония. Наличие парезов и параличей. Сухожильные рефлексы исследуются с помощью молоточка, краем ладони, ударами концов пальцев.</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305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72" y="118593"/>
            <a:ext cx="5653091" cy="4170072"/>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163" y="1790163"/>
            <a:ext cx="5194125" cy="4713668"/>
          </a:xfrm>
          <a:prstGeom prst="rect">
            <a:avLst/>
          </a:prstGeom>
        </p:spPr>
      </p:pic>
      <p:sp>
        <p:nvSpPr>
          <p:cNvPr id="4" name="TextBox 3"/>
          <p:cNvSpPr txBox="1"/>
          <p:nvPr/>
        </p:nvSpPr>
        <p:spPr>
          <a:xfrm>
            <a:off x="2054654" y="4146997"/>
            <a:ext cx="2169616" cy="369332"/>
          </a:xfrm>
          <a:prstGeom prst="rect">
            <a:avLst/>
          </a:prstGeom>
          <a:noFill/>
        </p:spPr>
        <p:txBody>
          <a:bodyPr wrap="square" rtlCol="0">
            <a:spAutoFit/>
          </a:bodyPr>
          <a:lstStyle/>
          <a:p>
            <a:r>
              <a:rPr lang="ru-RU" dirty="0" err="1" smtClean="0">
                <a:latin typeface="Times New Roman" panose="02020603050405020304" pitchFamily="18" charset="0"/>
                <a:cs typeface="Times New Roman" panose="02020603050405020304" pitchFamily="18" charset="0"/>
              </a:rPr>
              <a:t>Гипертонус</a:t>
            </a:r>
            <a:r>
              <a:rPr lang="ru-RU" dirty="0" smtClean="0">
                <a:latin typeface="Times New Roman" panose="02020603050405020304" pitchFamily="18" charset="0"/>
                <a:cs typeface="Times New Roman" panose="02020603050405020304" pitchFamily="18" charset="0"/>
              </a:rPr>
              <a:t>. рис. 1.</a:t>
            </a:r>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817476" y="1416676"/>
            <a:ext cx="2228045" cy="373487"/>
          </a:xfrm>
          <a:prstGeom prst="rect">
            <a:avLst/>
          </a:prstGeom>
          <a:noFill/>
        </p:spPr>
        <p:txBody>
          <a:bodyPr wrap="square" rtlCol="0">
            <a:spAutoFit/>
          </a:bodyPr>
          <a:lstStyle/>
          <a:p>
            <a:r>
              <a:rPr lang="ru-RU" dirty="0" err="1" smtClean="0">
                <a:latin typeface="Times New Roman" panose="02020603050405020304" pitchFamily="18" charset="0"/>
                <a:cs typeface="Times New Roman" panose="02020603050405020304" pitchFamily="18" charset="0"/>
              </a:rPr>
              <a:t>Гипотонус</a:t>
            </a:r>
            <a:r>
              <a:rPr lang="ru-RU" dirty="0" smtClean="0">
                <a:latin typeface="Times New Roman" panose="02020603050405020304" pitchFamily="18" charset="0"/>
                <a:cs typeface="Times New Roman" panose="02020603050405020304" pitchFamily="18" charset="0"/>
              </a:rPr>
              <a:t> рис. 2.</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002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1977" y="502276"/>
            <a:ext cx="9994007" cy="5262979"/>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1. Внутриутробный период</a:t>
            </a:r>
          </a:p>
          <a:p>
            <a:pPr algn="ctr"/>
            <a:r>
              <a:rPr lang="ru-RU" sz="2400" dirty="0">
                <a:latin typeface="Times New Roman" panose="02020603050405020304" pitchFamily="18" charset="0"/>
                <a:cs typeface="Times New Roman" panose="02020603050405020304" pitchFamily="18" charset="0"/>
              </a:rPr>
              <a:t>а) фаза эмбрионального развития (2-3 мес.)</a:t>
            </a:r>
          </a:p>
          <a:p>
            <a:pPr algn="ctr"/>
            <a:r>
              <a:rPr lang="ru-RU" sz="2400" dirty="0">
                <a:latin typeface="Times New Roman" panose="02020603050405020304" pitchFamily="18" charset="0"/>
                <a:cs typeface="Times New Roman" panose="02020603050405020304" pitchFamily="18" charset="0"/>
              </a:rPr>
              <a:t>б) фаза плацентарного развития (с 3 мес.)</a:t>
            </a:r>
          </a:p>
          <a:p>
            <a:r>
              <a:rPr lang="ru-RU" sz="2400" dirty="0">
                <a:latin typeface="Times New Roman" panose="02020603050405020304" pitchFamily="18" charset="0"/>
                <a:cs typeface="Times New Roman" panose="02020603050405020304" pitchFamily="18" charset="0"/>
              </a:rPr>
              <a:t>2. </a:t>
            </a:r>
            <a:r>
              <a:rPr lang="ru-RU" sz="2400" dirty="0" err="1">
                <a:latin typeface="Times New Roman" panose="02020603050405020304" pitchFamily="18" charset="0"/>
                <a:cs typeface="Times New Roman" panose="02020603050405020304" pitchFamily="18" charset="0"/>
              </a:rPr>
              <a:t>Внеутробный</a:t>
            </a:r>
            <a:r>
              <a:rPr lang="ru-RU" sz="2400" dirty="0">
                <a:latin typeface="Times New Roman" panose="02020603050405020304" pitchFamily="18" charset="0"/>
                <a:cs typeface="Times New Roman" panose="02020603050405020304" pitchFamily="18" charset="0"/>
              </a:rPr>
              <a:t> период</a:t>
            </a:r>
          </a:p>
          <a:p>
            <a:pPr algn="ctr"/>
            <a:r>
              <a:rPr lang="ru-RU" sz="2400" dirty="0">
                <a:latin typeface="Times New Roman" panose="02020603050405020304" pitchFamily="18" charset="0"/>
                <a:cs typeface="Times New Roman" panose="02020603050405020304" pitchFamily="18" charset="0"/>
              </a:rPr>
              <a:t>а) период новорожденности (3-4 недели)</a:t>
            </a:r>
          </a:p>
          <a:p>
            <a:pPr algn="ctr"/>
            <a:r>
              <a:rPr lang="ru-RU" sz="2400" dirty="0">
                <a:latin typeface="Times New Roman" panose="02020603050405020304" pitchFamily="18" charset="0"/>
                <a:cs typeface="Times New Roman" panose="02020603050405020304" pitchFamily="18" charset="0"/>
              </a:rPr>
              <a:t>б) ранний неонатальный (от рождения до 7 дней)</a:t>
            </a:r>
          </a:p>
          <a:p>
            <a:pPr algn="ctr"/>
            <a:r>
              <a:rPr lang="ru-RU" sz="2400" dirty="0">
                <a:latin typeface="Times New Roman" panose="02020603050405020304" pitchFamily="18" charset="0"/>
                <a:cs typeface="Times New Roman" panose="02020603050405020304" pitchFamily="18" charset="0"/>
              </a:rPr>
              <a:t>в) поздний неонатальный (от 7 до 28 дней)</a:t>
            </a:r>
          </a:p>
          <a:p>
            <a:r>
              <a:rPr lang="ru-RU" sz="2400" dirty="0">
                <a:latin typeface="Times New Roman" panose="02020603050405020304" pitchFamily="18" charset="0"/>
                <a:cs typeface="Times New Roman" panose="02020603050405020304" pitchFamily="18" charset="0"/>
              </a:rPr>
              <a:t>3. Период грудного возраста (от 1мес до 1 года)</a:t>
            </a:r>
          </a:p>
          <a:p>
            <a:r>
              <a:rPr lang="ru-RU" sz="2400" dirty="0">
                <a:latin typeface="Times New Roman" panose="02020603050405020304" pitchFamily="18" charset="0"/>
                <a:cs typeface="Times New Roman" panose="02020603050405020304" pitchFamily="18" charset="0"/>
              </a:rPr>
              <a:t>4. Дошкольный возраст.</a:t>
            </a:r>
          </a:p>
          <a:p>
            <a:pPr algn="ctr"/>
            <a:r>
              <a:rPr lang="ru-RU" sz="2400" dirty="0">
                <a:latin typeface="Times New Roman" panose="02020603050405020304" pitchFamily="18" charset="0"/>
                <a:cs typeface="Times New Roman" panose="02020603050405020304" pitchFamily="18" charset="0"/>
              </a:rPr>
              <a:t>а) </a:t>
            </a:r>
            <a:r>
              <a:rPr lang="ru-RU" sz="2400" dirty="0" err="1">
                <a:latin typeface="Times New Roman" panose="02020603050405020304" pitchFamily="18" charset="0"/>
                <a:cs typeface="Times New Roman" panose="02020603050405020304" pitchFamily="18" charset="0"/>
              </a:rPr>
              <a:t>преддошкольный</a:t>
            </a:r>
            <a:r>
              <a:rPr lang="ru-RU" sz="2400" dirty="0">
                <a:latin typeface="Times New Roman" panose="02020603050405020304" pitchFamily="18" charset="0"/>
                <a:cs typeface="Times New Roman" panose="02020603050405020304" pitchFamily="18" charset="0"/>
              </a:rPr>
              <a:t> (от 1 года до 3 лет)</a:t>
            </a:r>
          </a:p>
          <a:p>
            <a:pPr algn="ctr"/>
            <a:r>
              <a:rPr lang="ru-RU" sz="2400" dirty="0">
                <a:latin typeface="Times New Roman" panose="02020603050405020304" pitchFamily="18" charset="0"/>
                <a:cs typeface="Times New Roman" panose="02020603050405020304" pitchFamily="18" charset="0"/>
              </a:rPr>
              <a:t>б) собственно дошкольный (от 3 до 7лет)</a:t>
            </a:r>
          </a:p>
          <a:p>
            <a:r>
              <a:rPr lang="ru-RU" sz="2400" dirty="0">
                <a:latin typeface="Times New Roman" panose="02020603050405020304" pitchFamily="18" charset="0"/>
                <a:cs typeface="Times New Roman" panose="02020603050405020304" pitchFamily="18" charset="0"/>
              </a:rPr>
              <a:t>5. Школьный возраст.</a:t>
            </a:r>
          </a:p>
          <a:p>
            <a:pPr algn="ctr"/>
            <a:r>
              <a:rPr lang="ru-RU" sz="2400" dirty="0">
                <a:latin typeface="Times New Roman" panose="02020603050405020304" pitchFamily="18" charset="0"/>
                <a:cs typeface="Times New Roman" panose="02020603050405020304" pitchFamily="18" charset="0"/>
              </a:rPr>
              <a:t>а) младший школьный (от 7 до 12 лет)</a:t>
            </a:r>
          </a:p>
          <a:p>
            <a:pPr algn="ctr"/>
            <a:r>
              <a:rPr lang="ru-RU" sz="2400" dirty="0">
                <a:latin typeface="Times New Roman" panose="02020603050405020304" pitchFamily="18" charset="0"/>
                <a:cs typeface="Times New Roman" panose="02020603050405020304" pitchFamily="18" charset="0"/>
              </a:rPr>
              <a:t>б) старший школьный (от 12 до 17 лет)</a:t>
            </a:r>
          </a:p>
        </p:txBody>
      </p:sp>
    </p:spTree>
    <p:extLst>
      <p:ext uri="{BB962C8B-B14F-4D97-AF65-F5344CB8AC3E}">
        <p14:creationId xmlns:p14="http://schemas.microsoft.com/office/powerpoint/2010/main" val="2861055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1668259" cy="6555641"/>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4.   </a:t>
            </a:r>
            <a:r>
              <a:rPr lang="ru-RU" sz="2000" u="sng" dirty="0">
                <a:latin typeface="Times New Roman" panose="02020603050405020304" pitchFamily="18" charset="0"/>
                <a:cs typeface="Times New Roman" panose="02020603050405020304" pitchFamily="18" charset="0"/>
              </a:rPr>
              <a:t>Семиотика поражений нервной системы:</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паралич лицевого нерва - последствия полиомиелита, внутричерепной травмы, опухоли.</a:t>
            </a:r>
          </a:p>
          <a:p>
            <a:r>
              <a:rPr lang="ru-RU" sz="2000" dirty="0">
                <a:latin typeface="Times New Roman" panose="02020603050405020304" pitchFamily="18" charset="0"/>
                <a:cs typeface="Times New Roman" panose="02020603050405020304" pitchFamily="18" charset="0"/>
              </a:rPr>
              <a:t>·     паралич лицевого сплетения - (родовая травма).</a:t>
            </a:r>
          </a:p>
          <a:p>
            <a:r>
              <a:rPr lang="ru-RU" sz="2000" dirty="0">
                <a:latin typeface="Times New Roman" panose="02020603050405020304" pitchFamily="18" charset="0"/>
                <a:cs typeface="Times New Roman" panose="02020603050405020304" pitchFamily="18" charset="0"/>
              </a:rPr>
              <a:t>·     парезы и параличи дифтерийного происхождения. (парез и паралич языкоглоточного нерва - гнусавость, невозможность глотать жидкую пищу), моно- и полиневриты,</a:t>
            </a:r>
          </a:p>
          <a:p>
            <a:r>
              <a:rPr lang="ru-RU" sz="2000" dirty="0">
                <a:latin typeface="Times New Roman" panose="02020603050405020304" pitchFamily="18" charset="0"/>
                <a:cs typeface="Times New Roman" panose="02020603050405020304" pitchFamily="18" charset="0"/>
              </a:rPr>
              <a:t>·     детский церебральный паралич (ДЦП, болезнь </a:t>
            </a:r>
            <a:r>
              <a:rPr lang="ru-RU" sz="2000" dirty="0" err="1">
                <a:latin typeface="Times New Roman" panose="02020603050405020304" pitchFamily="18" charset="0"/>
                <a:cs typeface="Times New Roman" panose="02020603050405020304" pitchFamily="18" charset="0"/>
              </a:rPr>
              <a:t>Литтля</a:t>
            </a:r>
            <a:r>
              <a:rPr lang="ru-RU" sz="2000" dirty="0">
                <a:latin typeface="Times New Roman" panose="02020603050405020304" pitchFamily="18" charset="0"/>
                <a:cs typeface="Times New Roman" panose="02020603050405020304" pitchFamily="18" charset="0"/>
              </a:rPr>
              <a:t>) - родовая травма.</a:t>
            </a:r>
          </a:p>
          <a:p>
            <a:r>
              <a:rPr lang="ru-RU" sz="2000" dirty="0">
                <a:latin typeface="Times New Roman" panose="02020603050405020304" pitchFamily="18" charset="0"/>
                <a:cs typeface="Times New Roman" panose="02020603050405020304" pitchFamily="18" charset="0"/>
              </a:rPr>
              <a:t>·     судороги, беспокойство, </a:t>
            </a:r>
            <a:r>
              <a:rPr lang="ru-RU" sz="2000" dirty="0" err="1">
                <a:latin typeface="Times New Roman" panose="02020603050405020304" pitchFamily="18" charset="0"/>
                <a:cs typeface="Times New Roman" panose="02020603050405020304" pitchFamily="18" charset="0"/>
              </a:rPr>
              <a:t>опистотонус</a:t>
            </a:r>
            <a:r>
              <a:rPr lang="ru-RU" sz="2000" dirty="0">
                <a:latin typeface="Times New Roman" panose="02020603050405020304" pitchFamily="18" charset="0"/>
                <a:cs typeface="Times New Roman" panose="02020603050405020304" pitchFamily="18" charset="0"/>
              </a:rPr>
              <a:t>, гемолитическая болезнь новорожденного, адинамия, тремор конечностей, нистагм.</a:t>
            </a:r>
          </a:p>
          <a:p>
            <a:r>
              <a:rPr lang="ru-RU" sz="2000" dirty="0">
                <a:latin typeface="Times New Roman" panose="02020603050405020304" pitchFamily="18" charset="0"/>
                <a:cs typeface="Times New Roman" panose="02020603050405020304" pitchFamily="18" charset="0"/>
              </a:rPr>
              <a:t>·     ядерная желтуха - болезнь новорожденного.</a:t>
            </a:r>
          </a:p>
          <a:p>
            <a:r>
              <a:rPr lang="ru-RU" sz="2000" dirty="0">
                <a:latin typeface="Times New Roman" panose="02020603050405020304" pitchFamily="18" charset="0"/>
                <a:cs typeface="Times New Roman" panose="02020603050405020304" pitchFamily="18" charset="0"/>
              </a:rPr>
              <a:t>·     спинно-мозговые и мозговые грыжи -  врожденные пороки развития. В области поясницы или переносья с </a:t>
            </a:r>
            <a:r>
              <a:rPr lang="ru-RU" sz="2000" dirty="0" err="1">
                <a:latin typeface="Times New Roman" panose="02020603050405020304" pitchFamily="18" charset="0"/>
                <a:cs typeface="Times New Roman" panose="02020603050405020304" pitchFamily="18" charset="0"/>
              </a:rPr>
              <a:t>ликвореей</a:t>
            </a:r>
            <a:r>
              <a:rPr lang="ru-RU" sz="2000" dirty="0">
                <a:latin typeface="Times New Roman" panose="02020603050405020304" pitchFamily="18" charset="0"/>
                <a:cs typeface="Times New Roman" panose="02020603050405020304" pitchFamily="18" charset="0"/>
              </a:rPr>
              <a:t> или без.</a:t>
            </a:r>
          </a:p>
          <a:p>
            <a:r>
              <a:rPr lang="ru-RU" sz="2000" dirty="0">
                <a:latin typeface="Times New Roman" panose="02020603050405020304" pitchFamily="18" charset="0"/>
                <a:cs typeface="Times New Roman" panose="02020603050405020304" pitchFamily="18" charset="0"/>
              </a:rPr>
              <a:t>·     повреждение и перелом позвоночника (ныряние, гимнастика).</a:t>
            </a:r>
          </a:p>
          <a:p>
            <a:r>
              <a:rPr lang="ru-RU" sz="2000" dirty="0">
                <a:latin typeface="Times New Roman" panose="02020603050405020304" pitchFamily="18" charset="0"/>
                <a:cs typeface="Times New Roman" panose="02020603050405020304" pitchFamily="18" charset="0"/>
              </a:rPr>
              <a:t>·     гиперкинезы скелетной и мимической мускулатуры - поражения нервной системы при ревматизме - хорея.</a:t>
            </a:r>
          </a:p>
          <a:p>
            <a:r>
              <a:rPr lang="ru-RU" sz="2000" dirty="0">
                <a:latin typeface="Times New Roman" panose="02020603050405020304" pitchFamily="18" charset="0"/>
                <a:cs typeface="Times New Roman" panose="02020603050405020304" pitchFamily="18" charset="0"/>
              </a:rPr>
              <a:t>·     ММД - (минимальные мозговые дисфункции) - </a:t>
            </a:r>
            <a:r>
              <a:rPr lang="ru-RU" sz="2000" dirty="0" err="1">
                <a:latin typeface="Times New Roman" panose="02020603050405020304" pitchFamily="18" charset="0"/>
                <a:cs typeface="Times New Roman" panose="02020603050405020304" pitchFamily="18" charset="0"/>
              </a:rPr>
              <a:t>микроорганическое</a:t>
            </a:r>
            <a:r>
              <a:rPr lang="ru-RU" sz="2000" dirty="0">
                <a:latin typeface="Times New Roman" panose="02020603050405020304" pitchFamily="18" charset="0"/>
                <a:cs typeface="Times New Roman" panose="02020603050405020304" pitchFamily="18" charset="0"/>
              </a:rPr>
              <a:t> поражение головного мозга в результате кислородного голодания головного мозга, микротравмы гол. мозга. Отсутствуют грубые нарушения, но в первые дни жизни у ребенка беспокойство или вялость. Возникают при крупном плоде, стремительных родах. У каждого 5-6 ребенка могут быть ММД.</a:t>
            </a:r>
          </a:p>
          <a:p>
            <a:r>
              <a:rPr lang="ru-RU" sz="2000" dirty="0">
                <a:latin typeface="Times New Roman" panose="02020603050405020304" pitchFamily="18" charset="0"/>
                <a:cs typeface="Times New Roman" panose="02020603050405020304" pitchFamily="18" charset="0"/>
              </a:rPr>
              <a:t>·     неврастения - клиническая форма нарушения психики.</a:t>
            </a:r>
          </a:p>
          <a:p>
            <a:r>
              <a:rPr lang="ru-RU" sz="2000" dirty="0">
                <a:latin typeface="Times New Roman" panose="02020603050405020304" pitchFamily="18" charset="0"/>
                <a:cs typeface="Times New Roman" panose="02020603050405020304" pitchFamily="18" charset="0"/>
              </a:rPr>
              <a:t>·     повышение внутричерепного давления: цианоз, выбухание большого родничка, мозговой крик, нарушение дыхания и сердцебиения, парезы и параличи, судороги, </a:t>
            </a:r>
            <a:r>
              <a:rPr lang="ru-RU" sz="2000" dirty="0" err="1">
                <a:latin typeface="Times New Roman" panose="02020603050405020304" pitchFamily="18" charset="0"/>
                <a:cs typeface="Times New Roman" panose="02020603050405020304" pitchFamily="18" charset="0"/>
              </a:rPr>
              <a:t>гипертонус</a:t>
            </a:r>
            <a:r>
              <a:rPr lang="ru-RU" sz="2000" dirty="0">
                <a:latin typeface="Times New Roman" panose="02020603050405020304" pitchFamily="18" charset="0"/>
                <a:cs typeface="Times New Roman" panose="02020603050405020304" pitchFamily="18" charset="0"/>
              </a:rPr>
              <a:t> мышц.</a:t>
            </a:r>
          </a:p>
        </p:txBody>
      </p:sp>
    </p:spTree>
    <p:extLst>
      <p:ext uri="{BB962C8B-B14F-4D97-AF65-F5344CB8AC3E}">
        <p14:creationId xmlns:p14="http://schemas.microsoft.com/office/powerpoint/2010/main" val="2369098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566" y="140365"/>
            <a:ext cx="4460772" cy="6131646"/>
          </a:xfrm>
          <a:prstGeom prst="rect">
            <a:avLst/>
          </a:prstGeom>
        </p:spPr>
      </p:pic>
      <p:sp>
        <p:nvSpPr>
          <p:cNvPr id="3" name="TextBox 2"/>
          <p:cNvSpPr txBox="1"/>
          <p:nvPr/>
        </p:nvSpPr>
        <p:spPr>
          <a:xfrm>
            <a:off x="1317743" y="6272011"/>
            <a:ext cx="3464417"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Парез лицевого нерва. Рис 3.</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891" y="140364"/>
            <a:ext cx="4584758" cy="6028615"/>
          </a:xfrm>
          <a:prstGeom prst="rect">
            <a:avLst/>
          </a:prstGeom>
        </p:spPr>
      </p:pic>
      <p:sp>
        <p:nvSpPr>
          <p:cNvPr id="5" name="TextBox 4"/>
          <p:cNvSpPr txBox="1"/>
          <p:nvPr/>
        </p:nvSpPr>
        <p:spPr>
          <a:xfrm>
            <a:off x="7765962" y="6186220"/>
            <a:ext cx="3464417"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ДЦП. Рис 3.</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8543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555379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513713" cy="2219838"/>
          </a:xfrm>
          <a:prstGeom prst="rect">
            <a:avLst/>
          </a:prstGeom>
        </p:spPr>
        <p:txBody>
          <a:bodyPr wrap="square">
            <a:spAutoFit/>
          </a:bodyPr>
          <a:lstStyle/>
          <a:p>
            <a:pPr algn="ctr">
              <a:lnSpc>
                <a:spcPct val="150000"/>
              </a:lnSpc>
            </a:pPr>
            <a:r>
              <a:rPr lang="ru-RU" sz="3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Анатомо-физиологические особенности кожи и подкожной клетчатки. Исследование кожи и подкожной клетчатки. Семиотика поражений.</a:t>
            </a:r>
            <a:endParaRPr lang="ru-RU"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Прямоугольник 2"/>
          <p:cNvSpPr/>
          <p:nvPr/>
        </p:nvSpPr>
        <p:spPr>
          <a:xfrm>
            <a:off x="-1" y="2701322"/>
            <a:ext cx="11140225" cy="2308324"/>
          </a:xfrm>
          <a:prstGeom prst="rect">
            <a:avLst/>
          </a:prstGeom>
        </p:spPr>
        <p:txBody>
          <a:bodyPr wrap="square">
            <a:spAutoFit/>
          </a:bodyPr>
          <a:lstStyle/>
          <a:p>
            <a:pPr indent="288290" algn="ctr">
              <a:lnSpc>
                <a:spcPct val="150000"/>
              </a:lnSpc>
              <a:spcAft>
                <a:spcPts val="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Кож</a:t>
            </a: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 состоит из эпидермиса, дермы и подкожной клетчатки. В коже заложены кровеносные сосуды, потовые, сальные железы. Эпидермис тонкий, плохо связан с дермой. Роговой слой состоит из 2-3 слоев клеток, быстро </a:t>
            </a:r>
            <a:r>
              <a:rPr lang="ru-RU"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слущивается</a:t>
            </a: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Кожа богата кровеносными сосудами, хорошо регенерирует.</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2259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462197" cy="6786473"/>
          </a:xfrm>
          <a:prstGeom prst="rect">
            <a:avLst/>
          </a:prstGeom>
        </p:spPr>
        <p:txBody>
          <a:bodyPr wrap="square">
            <a:spAutoFit/>
          </a:bodyPr>
          <a:lstStyle/>
          <a:p>
            <a:pPr indent="288290">
              <a:lnSpc>
                <a:spcPct val="150000"/>
              </a:lnSpc>
              <a:spcAft>
                <a:spcPts val="0"/>
              </a:spcAft>
            </a:pPr>
            <a:r>
              <a:rPr lang="ru-RU" sz="2400" b="1"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Функции кожи:</a:t>
            </a:r>
            <a:endParaRPr lang="ru-RU" sz="2400" b="1" i="1"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Защитная:</a:t>
            </a: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которая развита плохо, особенно у новорожденных. Даже через неповрежденную кожу могут проникать микробы.</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Экскреторная:</a:t>
            </a: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кожа выделяет пот и кожное сало. Сальные железы начинают функционировать уже во внутриутробном периоде/сыровидная смазка, которая предохраняет плод от мацерации/. Потовые железы вначале функционируют слабо, а с 3 мес. начинается хорошее потоотделение.</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Терморегулирующая</a:t>
            </a: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функция: слабо развита. Она осуществляется излучением, испарением, плохо развиты кожные мышцы.</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Витаминообразующая</a:t>
            </a:r>
            <a:r>
              <a:rPr lang="ru-RU"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функция: в коже под влиянием ультрафиолетовых лучей образуется витамин "Д", пигмент "меланин".</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Подкожно-жировая клетчатка состоит из тугоплавких жирных кислот - пальмитиновой и стеариновой. При переохлаждении легко застывает (</a:t>
            </a:r>
            <a:r>
              <a:rPr lang="ru-RU"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склерема</a:t>
            </a: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indent="288290">
              <a:lnSpc>
                <a:spcPct val="150000"/>
              </a:lnSpc>
              <a:spcAft>
                <a:spcPts val="0"/>
              </a:spcAft>
            </a:pP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пубертатном периоде п/к клетчатка у девочек развита сильнее, чем у мальчиков. При нарушении питания подкожно - жировой слой быстро уменьшается. Нормальное развитие п/к жирового слоя является одним из показателей здоровья ребенка.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2956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191741" cy="4154984"/>
          </a:xfrm>
          <a:prstGeom prst="rect">
            <a:avLst/>
          </a:prstGeom>
          <a:noFill/>
        </p:spPr>
        <p:txBody>
          <a:bodyPr wrap="square" rtlCol="0">
            <a:spAutoFit/>
          </a:bodyPr>
          <a:lstStyle/>
          <a:p>
            <a:r>
              <a:rPr lang="ru-RU" sz="2400" b="1" i="1" u="sng" dirty="0">
                <a:latin typeface="Times New Roman" panose="02020603050405020304" pitchFamily="18" charset="0"/>
                <a:cs typeface="Times New Roman" panose="02020603050405020304" pitchFamily="18" charset="0"/>
              </a:rPr>
              <a:t>Исследование кожи</a:t>
            </a:r>
            <a:r>
              <a:rPr lang="ru-RU" sz="2400" b="1" i="1" u="sng" dirty="0" smtClean="0">
                <a:latin typeface="Times New Roman" panose="02020603050405020304" pitchFamily="18" charset="0"/>
                <a:cs typeface="Times New Roman" panose="02020603050405020304" pitchFamily="18" charset="0"/>
              </a:rPr>
              <a:t>.</a:t>
            </a:r>
          </a:p>
          <a:p>
            <a:endParaRPr lang="ru-RU" sz="2400" b="1" i="1"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1.   Анамнез: Расспрос о сыпях, когда появилась сыпь, наличие шелушения, какое, где вначале появились элементы сыпи, контакт с инфекционными больными. Применение лекарственных веществ, прием цитрусовых. Не отмечается ли изменение окраски кожи бледность, цианоз, желтушность</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2. Осмотр: Проводится в светлом помещении. Раздеть полностью. Проводить осмотр последовательно: лицо, шея, туловище, конечности. Особенное внимание уделить осмотру за ушами и в естественных складках. Здоровый ребенок имеет нежно-розовую окраску кожных покрове</a:t>
            </a:r>
          </a:p>
        </p:txBody>
      </p:sp>
    </p:spTree>
    <p:extLst>
      <p:ext uri="{BB962C8B-B14F-4D97-AF65-F5344CB8AC3E}">
        <p14:creationId xmlns:p14="http://schemas.microsoft.com/office/powerpoint/2010/main" val="3328641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475076" cy="5724644"/>
          </a:xfrm>
          <a:prstGeom prst="rect">
            <a:avLst/>
          </a:prstGeom>
        </p:spPr>
        <p:txBody>
          <a:bodyPr wrap="square">
            <a:spAutoFit/>
          </a:bodyPr>
          <a:lstStyle/>
          <a:p>
            <a:pPr indent="288290">
              <a:lnSpc>
                <a:spcPct val="150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Патологические изменения кожи:</a:t>
            </a:r>
            <a:endParaRPr lang="ru-RU"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 бледность </a:t>
            </a:r>
            <a:r>
              <a:rPr lang="ru-RU"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при анемиях, лейкозах, обмороке, коллапсе, кровопотерях, интоксикации, заболеваниях почек.</a:t>
            </a:r>
            <a:endParaRPr lang="ru-RU"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 покраснение </a:t>
            </a:r>
            <a:r>
              <a:rPr lang="ru-RU"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 физиологической эритеме новорожденного, пневмонии, тифах, ожогах.</a:t>
            </a:r>
            <a:endParaRPr lang="ru-RU"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желтушность</a:t>
            </a:r>
            <a:r>
              <a:rPr lang="ru-RU"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при </a:t>
            </a:r>
            <a:r>
              <a:rPr lang="ru-RU"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неконъюгированной</a:t>
            </a:r>
            <a:r>
              <a:rPr lang="ru-RU"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(физиологической) желтухе новорожденного, гемолитической болезни новорожденных (резус- конфликт крови матери и плода), атрезии желчных ходов, (механическая желтуха), вирусном гепатите, может быть </a:t>
            </a:r>
            <a:r>
              <a:rPr lang="ru-RU"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каротиновая</a:t>
            </a:r>
            <a:r>
              <a:rPr lang="ru-RU"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желтуха при употреблении большого количества моркови.</a:t>
            </a:r>
            <a:endParaRPr lang="ru-RU"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 цианоз </a:t>
            </a:r>
            <a:r>
              <a:rPr lang="ru-RU"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 болезнях сердца: врожденных и приобретенных пороках, плеврите, пневмонии, асфиксии, бронхиальной астме, </a:t>
            </a:r>
            <a:r>
              <a:rPr lang="ru-RU"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стенозирующем</a:t>
            </a:r>
            <a:r>
              <a:rPr lang="ru-RU"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ларинготрахеите.</a:t>
            </a:r>
            <a:endParaRPr lang="ru-RU"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 телеангиоэктазия </a:t>
            </a:r>
            <a:r>
              <a:rPr lang="ru-RU"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расширение кожных сосудов на лице, в области затылочной ямки.</a:t>
            </a:r>
            <a:endParaRPr lang="ru-RU"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 наличие опрелостей</a:t>
            </a:r>
            <a:r>
              <a:rPr lang="ru-RU"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мацерации (размягчения эпидермиса)</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6578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462197" cy="2308324"/>
          </a:xfrm>
          <a:prstGeom prst="rect">
            <a:avLst/>
          </a:prstGeom>
        </p:spPr>
        <p:txBody>
          <a:bodyPr wrap="square">
            <a:spAutoFit/>
          </a:bodyPr>
          <a:lstStyle/>
          <a:p>
            <a:pPr indent="288290">
              <a:lnSpc>
                <a:spcPct val="150000"/>
              </a:lnSpc>
              <a:spcAft>
                <a:spcPts val="0"/>
              </a:spcAft>
            </a:pPr>
            <a:r>
              <a:rPr lang="ru-RU"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Сыпи: </a:t>
            </a:r>
            <a:r>
              <a:rPr lang="ru-RU"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потничковая</a:t>
            </a: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везикулопустулезная</a:t>
            </a: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пузырчатка, импетиго, чесотка, геморрагическая при геморрагическом </a:t>
            </a:r>
            <a:r>
              <a:rPr lang="ru-RU"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васкулите</a:t>
            </a: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при менингококковой инфекции –звездчатая, сипи инфекционных заболеваний.</a:t>
            </a:r>
            <a:r>
              <a:rPr lang="ru-RU" sz="2400" dirty="0">
                <a:latin typeface="Calibri" panose="020F0502020204030204" pitchFamily="34" charset="0"/>
                <a:ea typeface="Times New Roman" panose="02020603050405020304" pitchFamily="18" charset="0"/>
                <a:cs typeface="Times New Roman" panose="02020603050405020304" pitchFamily="18" charset="0"/>
              </a:rPr>
              <a:t> </a:t>
            </a:r>
          </a:p>
          <a:p>
            <a:pPr indent="288290">
              <a:lnSpc>
                <a:spcPct val="150000"/>
              </a:lnSpc>
              <a:spcAft>
                <a:spcPts val="0"/>
              </a:spcAft>
            </a:pPr>
            <a:r>
              <a:rPr lang="ru-RU"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Рубцы</a:t>
            </a: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послеоперационные, посттравматические, после туберкулезных поражений.</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48419"/>
            <a:ext cx="6304567" cy="4209581"/>
          </a:xfrm>
          <a:prstGeom prst="rect">
            <a:avLst/>
          </a:prstGeom>
        </p:spPr>
      </p:pic>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t="13184"/>
          <a:stretch/>
        </p:blipFill>
        <p:spPr>
          <a:xfrm>
            <a:off x="5132767" y="2648419"/>
            <a:ext cx="7149385" cy="4866404"/>
          </a:xfrm>
          <a:prstGeom prst="rect">
            <a:avLst/>
          </a:prstGeom>
        </p:spPr>
      </p:pic>
    </p:spTree>
    <p:extLst>
      <p:ext uri="{BB962C8B-B14F-4D97-AF65-F5344CB8AC3E}">
        <p14:creationId xmlns:p14="http://schemas.microsoft.com/office/powerpoint/2010/main" val="3753714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462197" cy="3349956"/>
          </a:xfrm>
          <a:prstGeom prst="rect">
            <a:avLst/>
          </a:prstGeom>
        </p:spPr>
        <p:txBody>
          <a:bodyPr wrap="square">
            <a:spAutoFit/>
          </a:bodyPr>
          <a:lstStyle/>
          <a:p>
            <a:pPr indent="288290">
              <a:lnSpc>
                <a:spcPct val="150000"/>
              </a:lnSpc>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Ощупывание: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определяем сухость или влажность кожи, эластичность, тургор - то сопротивление, которое оказывает подкожная клетчатка пальцам рук, наличие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склеремы</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(уплотнение кожи и п/к клетчатки икр, бедер, ягодиц, живота и лица),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склерэдемы</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(уплотнение клетчатки и ее отек). </a:t>
            </a:r>
            <a:endPar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288290">
              <a:lnSpc>
                <a:spcPct val="150000"/>
              </a:lnSpc>
            </a:pPr>
            <a: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Отек</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п/к клетчатки общий или ограниченный на определенных участках тела (почечные отеки</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235" y="3144610"/>
            <a:ext cx="2907250" cy="3713390"/>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039" y="3460905"/>
            <a:ext cx="6148589" cy="3397095"/>
          </a:xfrm>
          <a:prstGeom prst="rect">
            <a:avLst/>
          </a:prstGeom>
        </p:spPr>
      </p:pic>
    </p:spTree>
    <p:extLst>
      <p:ext uri="{BB962C8B-B14F-4D97-AF65-F5344CB8AC3E}">
        <p14:creationId xmlns:p14="http://schemas.microsoft.com/office/powerpoint/2010/main" val="2111347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462197" cy="2308324"/>
          </a:xfrm>
          <a:prstGeom prst="rect">
            <a:avLst/>
          </a:prstGeom>
        </p:spPr>
        <p:txBody>
          <a:bodyPr wrap="square">
            <a:spAutoFit/>
          </a:bodyPr>
          <a:lstStyle/>
          <a:p>
            <a:pPr indent="288290">
              <a:lnSpc>
                <a:spcPct val="150000"/>
              </a:lnSpc>
              <a:spcAft>
                <a:spcPts val="0"/>
              </a:spcAft>
            </a:pPr>
            <a:r>
              <a:rPr lang="ru-RU"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Дермографизм</a:t>
            </a: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реакция со стороны сосудов кожи при механическом раздражении ее тыльной стороной пальца или рукояткой молоточка.</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Дермографизм белый</a:t>
            </a: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скарлатина, солнечная эритема, красный - токсическое состояние: смешанный, </a:t>
            </a:r>
            <a:r>
              <a:rPr lang="ru-RU"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валикообразный</a:t>
            </a: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при аллергических состояниях.</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38" y="2897746"/>
            <a:ext cx="5940381" cy="396025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098" y="2956410"/>
            <a:ext cx="6344049" cy="3901590"/>
          </a:xfrm>
          <a:prstGeom prst="rect">
            <a:avLst/>
          </a:prstGeom>
        </p:spPr>
      </p:pic>
    </p:spTree>
    <p:extLst>
      <p:ext uri="{BB962C8B-B14F-4D97-AF65-F5344CB8AC3E}">
        <p14:creationId xmlns:p14="http://schemas.microsoft.com/office/powerpoint/2010/main" val="194073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384923" cy="6740307"/>
          </a:xfrm>
          <a:prstGeom prst="rect">
            <a:avLst/>
          </a:prstGeom>
          <a:noFill/>
        </p:spPr>
        <p:txBody>
          <a:bodyPr wrap="square" rtlCol="0">
            <a:spAutoFit/>
          </a:bodyPr>
          <a:lstStyle/>
          <a:p>
            <a:r>
              <a:rPr lang="ru-RU" sz="2400" u="sng" dirty="0">
                <a:latin typeface="Times New Roman" panose="02020603050405020304" pitchFamily="18" charset="0"/>
                <a:cs typeface="Times New Roman" panose="02020603050405020304" pitchFamily="18" charset="0"/>
              </a:rPr>
              <a:t>Период жизни плода с 28 недель беременности, </a:t>
            </a:r>
            <a:r>
              <a:rPr lang="ru-RU" sz="2400" u="sng" dirty="0" err="1">
                <a:latin typeface="Times New Roman" panose="02020603050405020304" pitchFamily="18" charset="0"/>
                <a:cs typeface="Times New Roman" panose="02020603050405020304" pitchFamily="18" charset="0"/>
              </a:rPr>
              <a:t>интранатальный</a:t>
            </a:r>
            <a:r>
              <a:rPr lang="ru-RU" sz="2400" u="sng" dirty="0">
                <a:latin typeface="Times New Roman" panose="02020603050405020304" pitchFamily="18" charset="0"/>
                <a:cs typeface="Times New Roman" panose="02020603050405020304" pitchFamily="18" charset="0"/>
              </a:rPr>
              <a:t> период (момент родов), ранний неонатальный период (до 7 дней)</a:t>
            </a:r>
            <a:r>
              <a:rPr lang="ru-RU" sz="2400" dirty="0">
                <a:latin typeface="Times New Roman" panose="02020603050405020304" pitchFamily="18" charset="0"/>
                <a:cs typeface="Times New Roman" panose="02020603050405020304" pitchFamily="18" charset="0"/>
              </a:rPr>
              <a:t> - называется перинатальным периодом. Он очень опасен, т.к. в этом периоде очень большая детская смертность</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r>
              <a:rPr lang="ru-RU" sz="2400" u="sng" dirty="0">
                <a:latin typeface="Times New Roman" panose="02020603050405020304" pitchFamily="18" charset="0"/>
                <a:cs typeface="Times New Roman" panose="02020603050405020304" pitchFamily="18" charset="0"/>
              </a:rPr>
              <a:t>Период внутриутробного развития продолжается 280 дней или 10 лунных (9 календарных) месяцев. </a:t>
            </a:r>
            <a:r>
              <a:rPr lang="ru-RU" sz="2400" dirty="0">
                <a:latin typeface="Times New Roman" panose="02020603050405020304" pitchFamily="18" charset="0"/>
                <a:cs typeface="Times New Roman" panose="02020603050405020304" pitchFamily="18" charset="0"/>
              </a:rPr>
              <a:t>В фазе эмбрионального развития (до 8 недель) формируются внешние части тела и внутренние органы эмбриона. После 4 недель начинается сокращение сердца. К концу 2 лунного месяца эмбрион приобретает человекоподобный вид.  Четко различаются голова, туловище, конечности.  На голове выявляются рот, нос, глаза, уши, развиваются пальцы рук и ног. В этом периоде ОПАСНО действие различных вредных факторов: физических, химических, биологических /вирусы, микробы/. Оказывает влияние на плод недостаток витаминов, гормонов, микроэлементов</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r>
              <a:rPr lang="ru-RU" sz="2400" u="sng" dirty="0">
                <a:latin typeface="Times New Roman" panose="02020603050405020304" pitchFamily="18" charset="0"/>
                <a:cs typeface="Times New Roman" panose="02020603050405020304" pitchFamily="18" charset="0"/>
              </a:rPr>
              <a:t>Фаза плацентарного развития- с 3 месяцев</a:t>
            </a:r>
            <a:r>
              <a:rPr lang="ru-RU" sz="2400" dirty="0">
                <a:latin typeface="Times New Roman" panose="02020603050405020304" pitchFamily="18" charset="0"/>
                <a:cs typeface="Times New Roman" panose="02020603050405020304" pitchFamily="18" charset="0"/>
              </a:rPr>
              <a:t>. Обособление от матери (плацентарное кровообращение), но питание плода происходит за счет поступления необходимых веществ из материнского организма. Состояние здоровья беременной имеет большое значение для правильного развития плода.</a:t>
            </a:r>
          </a:p>
        </p:txBody>
      </p:sp>
    </p:spTree>
    <p:extLst>
      <p:ext uri="{BB962C8B-B14F-4D97-AF65-F5344CB8AC3E}">
        <p14:creationId xmlns:p14="http://schemas.microsoft.com/office/powerpoint/2010/main" val="3091495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1462197" cy="5632311"/>
          </a:xfrm>
          <a:prstGeom prst="rect">
            <a:avLst/>
          </a:prstGeom>
        </p:spPr>
        <p:txBody>
          <a:bodyPr wrap="square">
            <a:spAutoFit/>
          </a:bodyPr>
          <a:lstStyle/>
          <a:p>
            <a:pPr indent="288290">
              <a:lnSpc>
                <a:spcPct val="150000"/>
              </a:lnSpc>
              <a:spcAft>
                <a:spcPts val="0"/>
              </a:spcAft>
            </a:pPr>
            <a:r>
              <a:rPr lang="ru-RU"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Исследование ломкости кожных сосудов</a:t>
            </a: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накладывают жгут или резиновый бинт на плечо больного, после снятия бинта через 2-3 мин, при повышенной ломкости сосудов появляются мелкие кровоизлияния в локтевом сгибе и на предплечье - это симптом жгута.</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Симптом щипка </a:t>
            </a: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захватывают кожную складку в области передней поверхности груди большим и указательным пальцем и сжимают. Если, отпустив складку, увидим кровоподтек, значит, ломкость сосудов повышена.</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Молоточковый симптом: </a:t>
            </a: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постукивание умеренной силы перкуссионным моточком в области грудины вызывает появление геморрагий - это положительный симптом, который тоже говорит о повышенной ломкости сосудов.</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0252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79" y="0"/>
            <a:ext cx="11423561" cy="6817251"/>
          </a:xfrm>
          <a:prstGeom prst="rect">
            <a:avLst/>
          </a:prstGeom>
        </p:spPr>
        <p:txBody>
          <a:bodyPr wrap="square">
            <a:spAutoFit/>
          </a:bodyPr>
          <a:lstStyle/>
          <a:p>
            <a:pPr marL="194310" marR="53975">
              <a:lnSpc>
                <a:spcPct val="150000"/>
              </a:lnSpc>
              <a:spcBef>
                <a:spcPts val="600"/>
              </a:spcBef>
              <a:spcAft>
                <a:spcPts val="600"/>
              </a:spcAft>
            </a:pPr>
            <a:r>
              <a:rPr lang="ru-RU" sz="2400" b="1" i="1"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Семиотика поражений.</a:t>
            </a:r>
            <a:endParaRPr lang="ru-RU" sz="2400" b="1" i="1"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Состояние питания: гипотрофия – сопровождается уменьшением п/к жирового слоя на туловище, конечностях, лице. Характеризуется дефицитом м тела. Бывает 1, 2, 3ст. </a:t>
            </a:r>
            <a:r>
              <a:rPr lang="ru-RU"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Паратрофия</a:t>
            </a: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нарушение питания, сопровождающееся увеличением массы. Бывает при перекорме детей.</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Болезни кожи новорожденного </a:t>
            </a:r>
            <a:r>
              <a:rPr lang="ru-RU"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небактериальной</a:t>
            </a: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природы: опрелости в естественных складках кожи, </a:t>
            </a:r>
            <a:r>
              <a:rPr lang="ru-RU"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потничковая</a:t>
            </a: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сыпь в результате перегревания.</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Болезни кожи бактериальной природы: гнойничковая сыпь, пузыри, напоминающие пузыри при ожогах при пузырчатке новорожденного.</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Инфекционная сыпь: мелкоточечная, пятнисто-папулезная, пузырьковая, аллергическая.</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Мелкоточечные геморрагии, крупные синяки /кровоподтеки при болезнях крови.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9296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11436439" cy="6817251"/>
          </a:xfrm>
          <a:prstGeom prst="rect">
            <a:avLst/>
          </a:prstGeom>
        </p:spPr>
        <p:txBody>
          <a:bodyPr wrap="square">
            <a:spAutoFit/>
          </a:bodyPr>
          <a:lstStyle/>
          <a:p>
            <a:pPr>
              <a:lnSpc>
                <a:spcPct val="150000"/>
              </a:lnSpc>
              <a:spcBef>
                <a:spcPts val="600"/>
              </a:spcBef>
              <a:spcAft>
                <a:spcPts val="600"/>
              </a:spcAft>
            </a:pPr>
            <a:r>
              <a:rPr lang="ru-RU" sz="2400" b="1" i="1"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 Ф О слизистых оболочек. Исследование.</a:t>
            </a:r>
            <a:endParaRPr lang="ru-RU" sz="2400" i="1"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Слизистые оболочки новорожденного нежные, полнокровные, легко ранимые. Слизистая оболочка ротовой полости суховата, т.к. недостаточно функционируют слюнные железы. С 3 мес. возраста достаточно увлажнена.</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Конъюнктива глаза розовая, гиперемирована при острых респираторных инфекциях.</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Исследование: осмотр видимых слизистых оболочек.</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Семиотика поражений: воспаление слизистой оболочки глаза (конъюнктивит), простой, </a:t>
            </a:r>
            <a:r>
              <a:rPr lang="ru-RU"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бленорея</a:t>
            </a: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(гонорейной этиологии у новорожденного), при ОРВИ, при детских инфекционных заболеваниях: корь.</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Поражение слизистой оболочки ротовой полости при стоматитах.</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4552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384924" cy="1583767"/>
          </a:xfrm>
          <a:prstGeom prst="rect">
            <a:avLst/>
          </a:prstGeom>
        </p:spPr>
        <p:txBody>
          <a:bodyPr wrap="square">
            <a:spAutoFit/>
          </a:bodyPr>
          <a:lstStyle/>
          <a:p>
            <a:pPr algn="ctr">
              <a:lnSpc>
                <a:spcPct val="150000"/>
              </a:lnSpc>
              <a:spcBef>
                <a:spcPts val="1200"/>
              </a:spcBef>
              <a:spcAft>
                <a:spcPts val="800"/>
              </a:spcAft>
            </a:pPr>
            <a:r>
              <a:rPr lang="ru-RU"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Анатомо-физиологические особенности костной системы.</a:t>
            </a:r>
            <a:endParaRPr lang="ru-RU" sz="32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ru-RU"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Исследование костной системы. Семиотика поражений.</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0" y="1900401"/>
            <a:ext cx="11719775" cy="4708981"/>
          </a:xfrm>
          <a:prstGeom prst="rect">
            <a:avLst/>
          </a:prstGeom>
        </p:spPr>
        <p:txBody>
          <a:bodyPr wrap="square">
            <a:spAutoFit/>
          </a:bodyPr>
          <a:lstStyle/>
          <a:p>
            <a:pPr indent="288290">
              <a:lnSpc>
                <a:spcPct val="150000"/>
              </a:lnSpc>
              <a:spcBef>
                <a:spcPts val="600"/>
              </a:spcBef>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Костная система: первичная основа скелета - хрящевая ткань, которая постепенно замещается костной. У новорожденного имеет грубоволокнистое строение. В ней много воды и мало плотного вещества, поэтому кости белее, мягкие, эластичные, менее ломкие, легко изгибающиеся. Сосудистые каналы широкие, что способствует росту кости. Хрящевая модель постепенно замещается костной тканью, хрящ при этом разрушается. Рост кости происходит за счет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метафизов</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288290">
              <a:lnSpc>
                <a:spcPct val="150000"/>
              </a:lnSpc>
              <a:spcBef>
                <a:spcPts val="600"/>
              </a:spcBef>
              <a:spcAft>
                <a:spcPts val="0"/>
              </a:spcAft>
            </a:pPr>
            <a:r>
              <a:rPr lang="ru-RU"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Череп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относительно большой. Лицевая часть развита слабо. Кости черепа соединены швами, которые зарастают к З месяцам. Большой родничок, расположенный между теменными и лобной костями (размер его 2.5 см между сторонами) закрывается к 1 году, малый родничок - между затылочной и теменными костями закрывается к моменту рождения или к З мес. Нет зубов. Лишь иногда, очень редко, ребенок может рождаться с двумя нижними центральными резцами</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3284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918" y="518571"/>
            <a:ext cx="8038832" cy="4972592"/>
          </a:xfrm>
          <a:prstGeom prst="rect">
            <a:avLst/>
          </a:prstGeom>
        </p:spPr>
      </p:pic>
      <p:sp>
        <p:nvSpPr>
          <p:cNvPr id="3" name="TextBox 2"/>
          <p:cNvSpPr txBox="1"/>
          <p:nvPr/>
        </p:nvSpPr>
        <p:spPr>
          <a:xfrm>
            <a:off x="2551224" y="5834128"/>
            <a:ext cx="2859110" cy="646331"/>
          </a:xfrm>
          <a:prstGeom prst="rect">
            <a:avLst/>
          </a:prstGeom>
          <a:noFill/>
        </p:spPr>
        <p:txBody>
          <a:bodyPr wrap="square" rtlCol="0">
            <a:spAutoFit/>
          </a:bodyPr>
          <a:lstStyle/>
          <a:p>
            <a:r>
              <a:rPr lang="ru-RU" dirty="0" smtClean="0"/>
              <a:t>Большой родничок</a:t>
            </a:r>
          </a:p>
          <a:p>
            <a:endParaRPr lang="ru-RU" dirty="0"/>
          </a:p>
        </p:txBody>
      </p:sp>
      <p:sp>
        <p:nvSpPr>
          <p:cNvPr id="4" name="TextBox 3"/>
          <p:cNvSpPr txBox="1"/>
          <p:nvPr/>
        </p:nvSpPr>
        <p:spPr>
          <a:xfrm>
            <a:off x="6334259" y="5834129"/>
            <a:ext cx="2859110" cy="646331"/>
          </a:xfrm>
          <a:prstGeom prst="rect">
            <a:avLst/>
          </a:prstGeom>
          <a:noFill/>
        </p:spPr>
        <p:txBody>
          <a:bodyPr wrap="square" rtlCol="0">
            <a:spAutoFit/>
          </a:bodyPr>
          <a:lstStyle/>
          <a:p>
            <a:r>
              <a:rPr lang="ru-RU" dirty="0" smtClean="0"/>
              <a:t>Малый родничок</a:t>
            </a:r>
          </a:p>
          <a:p>
            <a:endParaRPr lang="ru-RU" dirty="0"/>
          </a:p>
        </p:txBody>
      </p:sp>
    </p:spTree>
    <p:extLst>
      <p:ext uri="{BB962C8B-B14F-4D97-AF65-F5344CB8AC3E}">
        <p14:creationId xmlns:p14="http://schemas.microsoft.com/office/powerpoint/2010/main" val="1479830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185" y="0"/>
            <a:ext cx="8586408" cy="6431421"/>
          </a:xfrm>
          <a:prstGeom prst="rect">
            <a:avLst/>
          </a:prstGeom>
        </p:spPr>
      </p:pic>
    </p:spTree>
    <p:extLst>
      <p:ext uri="{BB962C8B-B14F-4D97-AF65-F5344CB8AC3E}">
        <p14:creationId xmlns:p14="http://schemas.microsoft.com/office/powerpoint/2010/main" val="2882665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526592" cy="4662815"/>
          </a:xfrm>
          <a:prstGeom prst="rect">
            <a:avLst/>
          </a:prstGeom>
        </p:spPr>
        <p:txBody>
          <a:bodyPr wrap="square">
            <a:spAutoFit/>
          </a:bodyPr>
          <a:lstStyle/>
          <a:p>
            <a:pPr indent="288290">
              <a:lnSpc>
                <a:spcPct val="150000"/>
              </a:lnSpc>
              <a:spcAft>
                <a:spcPts val="600"/>
              </a:spcAf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Зубы</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прорезываются в:</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540385" indent="-180340">
              <a:lnSpc>
                <a:spcPct val="150000"/>
              </a:lnSpc>
              <a:spcAft>
                <a:spcPts val="0"/>
              </a:spcAft>
            </a:pPr>
            <a:r>
              <a:rPr lang="ru-RU" sz="2000" dirty="0">
                <a:solidFill>
                  <a:srgbClr val="000000"/>
                </a:solidFill>
                <a:latin typeface="Symbol" panose="05050102010706020507" pitchFamily="18" charset="2"/>
                <a:ea typeface="Times New Roman" panose="02020603050405020304" pitchFamily="18" charset="0"/>
                <a:cs typeface="Times New Roman" panose="02020603050405020304" pitchFamily="18" charset="0"/>
              </a:rPr>
              <a:t>·</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6 мес. - 2 центральных нижних резца</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540385" indent="-180340">
              <a:lnSpc>
                <a:spcPct val="150000"/>
              </a:lnSpc>
              <a:spcAft>
                <a:spcPts val="0"/>
              </a:spcAft>
            </a:pPr>
            <a:r>
              <a:rPr lang="ru-RU" sz="2000" dirty="0">
                <a:solidFill>
                  <a:srgbClr val="000000"/>
                </a:solidFill>
                <a:latin typeface="Symbol" panose="05050102010706020507" pitchFamily="18" charset="2"/>
                <a:ea typeface="Times New Roman" panose="02020603050405020304" pitchFamily="18" charset="0"/>
                <a:cs typeface="Times New Roman" panose="02020603050405020304" pitchFamily="18" charset="0"/>
              </a:rPr>
              <a:t>·</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8 мес. - 2 центральных верхних резца</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540385" indent="-180340">
              <a:lnSpc>
                <a:spcPct val="150000"/>
              </a:lnSpc>
              <a:spcAft>
                <a:spcPts val="0"/>
              </a:spcAft>
            </a:pPr>
            <a:r>
              <a:rPr lang="ru-RU" sz="2000" dirty="0">
                <a:solidFill>
                  <a:srgbClr val="000000"/>
                </a:solidFill>
                <a:latin typeface="Symbol" panose="05050102010706020507" pitchFamily="18" charset="2"/>
                <a:ea typeface="Times New Roman" panose="02020603050405020304" pitchFamily="18" charset="0"/>
                <a:cs typeface="Times New Roman" panose="02020603050405020304" pitchFamily="18" charset="0"/>
              </a:rPr>
              <a:t>·</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мес. - 2 боковых верхних резца</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540385" indent="-180340">
              <a:lnSpc>
                <a:spcPct val="150000"/>
              </a:lnSpc>
              <a:spcAft>
                <a:spcPts val="0"/>
              </a:spcAft>
            </a:pPr>
            <a:r>
              <a:rPr lang="ru-RU" sz="2000" dirty="0">
                <a:solidFill>
                  <a:srgbClr val="000000"/>
                </a:solidFill>
                <a:latin typeface="Symbol" panose="05050102010706020507" pitchFamily="18" charset="2"/>
                <a:ea typeface="Times New Roman" panose="02020603050405020304" pitchFamily="18" charset="0"/>
                <a:cs typeface="Times New Roman" panose="02020603050405020304" pitchFamily="18" charset="0"/>
              </a:rPr>
              <a:t>·</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12 мес. - 2 боковых нижних резца</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Bef>
                <a:spcPts val="600"/>
              </a:spcBef>
              <a:spcAft>
                <a:spcPts val="600"/>
              </a:spcAft>
            </a:pPr>
            <a:r>
              <a:rPr lang="ru-RU" sz="24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 году у ребенка 8 зубов.</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540385" indent="-180340">
              <a:lnSpc>
                <a:spcPct val="150000"/>
              </a:lnSpc>
              <a:spcAft>
                <a:spcPts val="0"/>
              </a:spcAft>
            </a:pPr>
            <a:r>
              <a:rPr lang="ru-RU" sz="2000" dirty="0">
                <a:solidFill>
                  <a:srgbClr val="000000"/>
                </a:solidFill>
                <a:latin typeface="Symbol" panose="05050102010706020507" pitchFamily="18" charset="2"/>
                <a:ea typeface="Times New Roman" panose="02020603050405020304" pitchFamily="18" charset="0"/>
                <a:cs typeface="Times New Roman" panose="02020603050405020304" pitchFamily="18" charset="0"/>
              </a:rPr>
              <a:t>·</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14 -16 мес. - 4 малых коренных зуба.</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540385" indent="-180340">
              <a:lnSpc>
                <a:spcPct val="150000"/>
              </a:lnSpc>
              <a:spcAft>
                <a:spcPts val="0"/>
              </a:spcAft>
            </a:pPr>
            <a:r>
              <a:rPr lang="ru-RU" sz="2000" dirty="0">
                <a:solidFill>
                  <a:srgbClr val="000000"/>
                </a:solidFill>
                <a:latin typeface="Symbol" panose="05050102010706020507" pitchFamily="18" charset="2"/>
                <a:ea typeface="Times New Roman" panose="02020603050405020304" pitchFamily="18" charset="0"/>
                <a:cs typeface="Times New Roman" panose="02020603050405020304" pitchFamily="18" charset="0"/>
              </a:rPr>
              <a:t>·</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18 - 20 мес. - 4 клыка</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540385" indent="-180340">
              <a:lnSpc>
                <a:spcPct val="150000"/>
              </a:lnSpc>
              <a:spcAft>
                <a:spcPts val="0"/>
              </a:spcAft>
            </a:pPr>
            <a:r>
              <a:rPr lang="ru-RU" sz="2000" dirty="0">
                <a:solidFill>
                  <a:srgbClr val="000000"/>
                </a:solidFill>
                <a:latin typeface="Symbol" panose="05050102010706020507" pitchFamily="18" charset="2"/>
                <a:ea typeface="Times New Roman" panose="02020603050405020304" pitchFamily="18" charset="0"/>
                <a:cs typeface="Times New Roman" panose="02020603050405020304" pitchFamily="18" charset="0"/>
              </a:rPr>
              <a:t>·</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20-24 мес.  - 4 вторых малых коренных зуба.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0" y="4502676"/>
            <a:ext cx="11178862" cy="2351285"/>
          </a:xfrm>
          <a:prstGeom prst="rect">
            <a:avLst/>
          </a:prstGeom>
        </p:spPr>
        <p:txBody>
          <a:bodyPr wrap="square">
            <a:spAutoFit/>
          </a:bodyPr>
          <a:lstStyle/>
          <a:p>
            <a:pPr indent="288290">
              <a:lnSpc>
                <a:spcPct val="150000"/>
              </a:lnSpc>
              <a:spcBef>
                <a:spcPts val="600"/>
              </a:spcBef>
              <a:spcAft>
                <a:spcPts val="0"/>
              </a:spcAft>
            </a:pPr>
            <a:r>
              <a:rPr lang="ru-RU" sz="20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 2 годам у ребенка 20 молочных зубов. Все они меняются на постоянные.</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Смена зубов происходит с 6-7 - летнего возраста в той же последовательности. Смена зубов заканчивается к 11-12 годам. В 12-14 лет прорезываются вторые большие коренные зубы. В 13-20 лет зубы "мудрости".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80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Количество зубов на первом и втором году жизни: (число месяцев жизни минус 4)</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9496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181" y="373487"/>
            <a:ext cx="9144470" cy="5499383"/>
          </a:xfrm>
          <a:prstGeom prst="rect">
            <a:avLst/>
          </a:prstGeom>
        </p:spPr>
      </p:pic>
    </p:spTree>
    <p:extLst>
      <p:ext uri="{BB962C8B-B14F-4D97-AF65-F5344CB8AC3E}">
        <p14:creationId xmlns:p14="http://schemas.microsoft.com/office/powerpoint/2010/main" val="3677393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449318" cy="6093976"/>
          </a:xfrm>
          <a:prstGeom prst="rect">
            <a:avLst/>
          </a:prstGeom>
        </p:spPr>
        <p:txBody>
          <a:bodyPr wrap="square">
            <a:spAutoFit/>
          </a:bodyPr>
          <a:lstStyle/>
          <a:p>
            <a:pPr indent="288290">
              <a:lnSpc>
                <a:spcPct val="150000"/>
              </a:lnSpc>
              <a:spcAft>
                <a:spcPts val="0"/>
              </a:spcAft>
            </a:pPr>
            <a:r>
              <a:rPr lang="ru-RU"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Грудная клетка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широкая, короткая, находится как бы в состоянии "глубокого вдоха. Ребра отходят под прямым углом от грудины. Затем ребра опускаются. Ребра мягкие. легко гнутся и пружинят. При усиленном вдохе наступает втяжение диафрагмы –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гарисонова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борозда".</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Позвоночник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вначале имеет вид хорды, т.е. не имеет изгибов. Первый изгиб кпереди (шейный лордоз) появляется в 1,5 -2 мес., когда ребенок начинает держать головку. Второй изгиб -кзади (грудной кифоз) появляется в 6 мес. когда ребенок начинает сидеть. Третий изгиб кпереди - поясничный лордоз появляется в 10-12 мес., когда ребенок начинает стоять и ходить. Эти изгибы называются физиологическими. Есть патологические изгибы позвоночника в сторону, которые называются сколиозы. Они возникают при неправильном ношении на руках ребенка первого года жизни, при укладывании ребенка в мягкую постель, при неправильной посадке за партой ребенка школьного возраста, при ношении тяжелого портфеля в руке. </a:t>
            </a:r>
            <a:endPar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288290">
              <a:lnSpc>
                <a:spcPct val="150000"/>
              </a:lnSpc>
              <a:spcAft>
                <a:spcPts val="0"/>
              </a:spcAft>
            </a:pPr>
            <a:r>
              <a:rPr lang="ru-RU"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Кости </a:t>
            </a:r>
            <a:r>
              <a:rPr lang="ru-RU"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таза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маленьких детей одинаковые (у мальчиков и девочек). В периоде полового созревания происходит большее развитие таза у девочек.</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1719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23578" t="16599" r="39069" b="32345"/>
          <a:stretch/>
        </p:blipFill>
        <p:spPr>
          <a:xfrm>
            <a:off x="922532" y="-242047"/>
            <a:ext cx="8221469" cy="6320875"/>
          </a:xfrm>
          <a:prstGeom prst="rect">
            <a:avLst/>
          </a:prstGeom>
        </p:spPr>
      </p:pic>
    </p:spTree>
    <p:extLst>
      <p:ext uri="{BB962C8B-B14F-4D97-AF65-F5344CB8AC3E}">
        <p14:creationId xmlns:p14="http://schemas.microsoft.com/office/powerpoint/2010/main" val="950367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449318" cy="6370975"/>
          </a:xfrm>
          <a:prstGeom prst="rect">
            <a:avLst/>
          </a:prstGeom>
          <a:noFill/>
        </p:spPr>
        <p:txBody>
          <a:bodyPr wrap="square" rtlCol="0">
            <a:spAutoFit/>
          </a:bodyPr>
          <a:lstStyle/>
          <a:p>
            <a:r>
              <a:rPr lang="ru-RU" sz="2400" u="sng" dirty="0">
                <a:latin typeface="Times New Roman" panose="02020603050405020304" pitchFamily="18" charset="0"/>
                <a:cs typeface="Times New Roman" panose="02020603050405020304" pitchFamily="18" charset="0"/>
              </a:rPr>
              <a:t>Период новорожденности: с момента рождения до 28 дней.</a:t>
            </a:r>
          </a:p>
          <a:p>
            <a:r>
              <a:rPr lang="ru-RU" sz="2400" dirty="0">
                <a:latin typeface="Times New Roman" panose="02020603050405020304" pitchFamily="18" charset="0"/>
                <a:cs typeface="Times New Roman" panose="02020603050405020304" pitchFamily="18" charset="0"/>
              </a:rPr>
              <a:t>Приспособление организма ребенка к новым условиям жизни. Возникает легочное дыхание, устанавливается </a:t>
            </a:r>
            <a:r>
              <a:rPr lang="ru-RU" sz="2400" dirty="0" err="1">
                <a:latin typeface="Times New Roman" panose="02020603050405020304" pitchFamily="18" charset="0"/>
                <a:cs typeface="Times New Roman" panose="02020603050405020304" pitchFamily="18" charset="0"/>
              </a:rPr>
              <a:t>внеутробная</a:t>
            </a:r>
            <a:r>
              <a:rPr lang="ru-RU" sz="2400" dirty="0">
                <a:latin typeface="Times New Roman" panose="02020603050405020304" pitchFamily="18" charset="0"/>
                <a:cs typeface="Times New Roman" panose="02020603050405020304" pitchFamily="18" charset="0"/>
              </a:rPr>
              <a:t> система кровообращения: зарастает овальное окно, артериальный (</a:t>
            </a:r>
            <a:r>
              <a:rPr lang="ru-RU" sz="2400" dirty="0" err="1">
                <a:latin typeface="Times New Roman" panose="02020603050405020304" pitchFamily="18" charset="0"/>
                <a:cs typeface="Times New Roman" panose="02020603050405020304" pitchFamily="18" charset="0"/>
              </a:rPr>
              <a:t>боталлов</a:t>
            </a:r>
            <a:r>
              <a:rPr lang="ru-RU" sz="2400" dirty="0">
                <a:latin typeface="Times New Roman" panose="02020603050405020304" pitchFamily="18" charset="0"/>
                <a:cs typeface="Times New Roman" panose="02020603050405020304" pitchFamily="18" charset="0"/>
              </a:rPr>
              <a:t> проток). Отпадает культя пуповины, начиняет функционировать пищеварительный тракт, ребенок питается материнским молоком. Могут быть заболевания: кожи, пупка, сепсис. В этом периоде проявляются врожденные пороки и аномалии развития, последствия родовых травм</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r>
              <a:rPr lang="ru-RU" sz="2400" u="sng" dirty="0">
                <a:latin typeface="Times New Roman" panose="02020603050405020304" pitchFamily="18" charset="0"/>
                <a:cs typeface="Times New Roman" panose="02020603050405020304" pitchFamily="18" charset="0"/>
              </a:rPr>
              <a:t>Грудной возраст (от 1мес до 1 года).</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Характеризуется значительным увеличением массы и роста. Приспособление к условиям окружающей среды. Совершенствуется деятельность ЦНС, начинает держать головку, сидеть, ходить, говорить. Прорезываются первые зубы. Произносит отдельные слоги, слова. В этом периоде у ребенка могут быть проявления рахита, </a:t>
            </a:r>
            <a:r>
              <a:rPr lang="ru-RU" sz="2400" dirty="0" err="1">
                <a:latin typeface="Times New Roman" panose="02020603050405020304" pitchFamily="18" charset="0"/>
                <a:cs typeface="Times New Roman" panose="02020603050405020304" pitchFamily="18" charset="0"/>
              </a:rPr>
              <a:t>атопический</a:t>
            </a:r>
            <a:r>
              <a:rPr lang="ru-RU" sz="2400" dirty="0">
                <a:latin typeface="Times New Roman" panose="02020603050405020304" pitchFamily="18" charset="0"/>
                <a:cs typeface="Times New Roman" panose="02020603050405020304" pitchFamily="18" charset="0"/>
              </a:rPr>
              <a:t> дерматит, простудные заболевания, расстройство питания, но ребенок не болеет детскими инфекционными заболеваниями, т.к. у него присутствует врожденный пассивный иммунитет от матери к этим заболеваниям.</a:t>
            </a:r>
          </a:p>
        </p:txBody>
      </p:sp>
    </p:spTree>
    <p:extLst>
      <p:ext uri="{BB962C8B-B14F-4D97-AF65-F5344CB8AC3E}">
        <p14:creationId xmlns:p14="http://schemas.microsoft.com/office/powerpoint/2010/main" val="3387172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579" y="3455831"/>
            <a:ext cx="6667500" cy="3810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8454" y="0"/>
            <a:ext cx="6381750" cy="3838575"/>
          </a:xfrm>
          <a:prstGeom prst="rect">
            <a:avLst/>
          </a:prstGeom>
        </p:spPr>
      </p:pic>
    </p:spTree>
    <p:extLst>
      <p:ext uri="{BB962C8B-B14F-4D97-AF65-F5344CB8AC3E}">
        <p14:creationId xmlns:p14="http://schemas.microsoft.com/office/powerpoint/2010/main" val="193875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047262"/>
          </a:xfrm>
          <a:prstGeom prst="rect">
            <a:avLst/>
          </a:prstGeom>
        </p:spPr>
        <p:txBody>
          <a:bodyPr wrap="square">
            <a:spAutoFit/>
          </a:bodyPr>
          <a:lstStyle/>
          <a:p>
            <a:pPr indent="288290">
              <a:lnSpc>
                <a:spcPct val="150000"/>
              </a:lnSpc>
              <a:spcBef>
                <a:spcPts val="600"/>
              </a:spcBef>
              <a:spcAft>
                <a:spcPts val="600"/>
              </a:spcAft>
            </a:pPr>
            <a:r>
              <a:rPr lang="ru-RU" sz="24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Исследование костной системы:</a:t>
            </a:r>
            <a:endParaRPr lang="ru-RU" sz="2400" b="1" i="1" u="sng"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Анамнез: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боли в костях, суставах, изменение конфигурации, ограничение подвижности. Локализация болей, симметричность поражения. Характер болей (острая, тупая, ноющая). Что помогает уменьшению болей (тепло, покой, лекарственные препараты). Что предшествовало появлению болей – заболевания: ангины, вирусные заболевания.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080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0985679" cy="4524315"/>
          </a:xfrm>
          <a:prstGeom prst="rect">
            <a:avLst/>
          </a:prstGeom>
        </p:spPr>
        <p:txBody>
          <a:bodyPr wrap="square">
            <a:spAutoFit/>
          </a:bodyPr>
          <a:lstStyle/>
          <a:p>
            <a:pPr indent="288290">
              <a:lnSpc>
                <a:spcPct val="150000"/>
              </a:lnSpc>
            </a:pPr>
            <a:r>
              <a:rPr lang="ru-RU" sz="24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Осмотр: </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Проводить сверху вниз</a:t>
            </a:r>
            <a:r>
              <a:rPr lang="ru-RU"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288290">
              <a:lnSpc>
                <a:spcPct val="150000"/>
              </a:lnSpc>
            </a:pPr>
            <a:r>
              <a:rPr lang="ru-RU"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Голова</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форма, наличие деформаций (бугры), уплощение затылка. Размеры головы (микроцефалия, гидроцефалия).  Количество зубов, прикус, кариозные зубы. Другие деформации черепа: "башенный череп», "квадратная" голова</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288290">
              <a:lnSpc>
                <a:spcPct val="150000"/>
              </a:lnSpc>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Состояние большого родничка: выбухает, втянут, размеры родничка, состояние швов, податливость костей черепа.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9456" y="3291625"/>
            <a:ext cx="3566375" cy="3566375"/>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2" y="4127210"/>
            <a:ext cx="7174606" cy="2449670"/>
          </a:xfrm>
          <a:prstGeom prst="rect">
            <a:avLst/>
          </a:prstGeom>
        </p:spPr>
      </p:pic>
    </p:spTree>
    <p:extLst>
      <p:ext uri="{BB962C8B-B14F-4D97-AF65-F5344CB8AC3E}">
        <p14:creationId xmlns:p14="http://schemas.microsoft.com/office/powerpoint/2010/main" val="3591798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0985679" cy="2862322"/>
          </a:xfrm>
          <a:prstGeom prst="rect">
            <a:avLst/>
          </a:prstGeom>
        </p:spPr>
        <p:txBody>
          <a:bodyPr wrap="square">
            <a:spAutoFit/>
          </a:bodyPr>
          <a:lstStyle/>
          <a:p>
            <a:pPr indent="288290">
              <a:lnSpc>
                <a:spcPct val="150000"/>
              </a:lnSpc>
              <a:spcAft>
                <a:spcPts val="0"/>
              </a:spcAft>
            </a:pPr>
            <a:r>
              <a:rPr lang="ru-RU" sz="24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Осмотр</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288290">
              <a:lnSpc>
                <a:spcPct val="150000"/>
              </a:lnSpc>
              <a:spcAft>
                <a:spcPts val="0"/>
              </a:spcAft>
            </a:pPr>
            <a: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Грудная</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клетка</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до 2 лет представляется бочкообразной, т.к. ребра отходят под прямым углом к грудине, состояние грудины воронкообразная,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килевидная</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наличие "рахитических четок" в месте перехода хрящевой части в костную. Наличие "рахитического горба”, “сердечный горб</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rotWithShape="1">
          <a:blip r:embed="rId2"/>
          <a:srcRect l="24167" t="19412" r="40024" b="34967"/>
          <a:stretch/>
        </p:blipFill>
        <p:spPr>
          <a:xfrm>
            <a:off x="2218480" y="2803139"/>
            <a:ext cx="6548718" cy="4254935"/>
          </a:xfrm>
          <a:prstGeom prst="rect">
            <a:avLst/>
          </a:prstGeom>
        </p:spPr>
      </p:pic>
    </p:spTree>
    <p:extLst>
      <p:ext uri="{BB962C8B-B14F-4D97-AF65-F5344CB8AC3E}">
        <p14:creationId xmlns:p14="http://schemas.microsoft.com/office/powerpoint/2010/main" val="4100028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0985679" cy="2308324"/>
          </a:xfrm>
          <a:prstGeom prst="rect">
            <a:avLst/>
          </a:prstGeom>
        </p:spPr>
        <p:txBody>
          <a:bodyPr wrap="square">
            <a:spAutoFit/>
          </a:bodyPr>
          <a:lstStyle/>
          <a:p>
            <a:pPr indent="288290">
              <a:lnSpc>
                <a:spcPct val="150000"/>
              </a:lnSpc>
              <a:spcAft>
                <a:spcPts val="0"/>
              </a:spcAft>
            </a:pPr>
            <a:r>
              <a:rPr lang="ru-RU" sz="24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Осмотр: </a:t>
            </a:r>
            <a:endParaRPr lang="ru-RU" sz="2400" b="1" i="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288290">
              <a:lnSpc>
                <a:spcPct val="150000"/>
              </a:lnSpc>
              <a:spcAft>
                <a:spcPts val="0"/>
              </a:spcAft>
            </a:pPr>
            <a: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Позвоночник</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наличие сколиозов (изгиб в сторону), при этом одно плечо стоит выше другого и одна рука прилегает к туловищу плотнее, чем другая. Подвижность и болезненность позвоночника. Лопатки, их симметричность</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406" y="2842977"/>
            <a:ext cx="8141674" cy="3390398"/>
          </a:xfrm>
          <a:prstGeom prst="rect">
            <a:avLst/>
          </a:prstGeom>
        </p:spPr>
      </p:pic>
    </p:spTree>
    <p:extLst>
      <p:ext uri="{BB962C8B-B14F-4D97-AF65-F5344CB8AC3E}">
        <p14:creationId xmlns:p14="http://schemas.microsoft.com/office/powerpoint/2010/main" val="1688763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191741" cy="2308324"/>
          </a:xfrm>
          <a:prstGeom prst="rect">
            <a:avLst/>
          </a:prstGeom>
        </p:spPr>
        <p:txBody>
          <a:bodyPr wrap="square">
            <a:spAutoFit/>
          </a:bodyPr>
          <a:lstStyle/>
          <a:p>
            <a:pPr indent="288290">
              <a:lnSpc>
                <a:spcPct val="150000"/>
              </a:lnSpc>
            </a:pPr>
            <a:r>
              <a:rPr lang="ru-RU" sz="24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Осмотр: </a:t>
            </a:r>
          </a:p>
          <a:p>
            <a:pPr indent="288290">
              <a:lnSpc>
                <a:spcPct val="150000"/>
              </a:lnSpc>
              <a:spcAft>
                <a:spcPts val="0"/>
              </a:spcAft>
            </a:pPr>
            <a: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Конечности</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степень подвижности в суставах, болезненность, искривление конечностей (О - образное, Х - образное при рахите), "рахитические браслетки", длина конечностей, косолапость,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вр</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вывих бедра.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1390" y="2209042"/>
            <a:ext cx="5228811" cy="4476672"/>
          </a:xfrm>
          <a:prstGeom prst="rect">
            <a:avLst/>
          </a:prstGeom>
        </p:spPr>
      </p:pic>
    </p:spTree>
    <p:extLst>
      <p:ext uri="{BB962C8B-B14F-4D97-AF65-F5344CB8AC3E}">
        <p14:creationId xmlns:p14="http://schemas.microsoft.com/office/powerpoint/2010/main" val="954387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423561" cy="5632311"/>
          </a:xfrm>
          <a:prstGeom prst="rect">
            <a:avLst/>
          </a:prstGeom>
        </p:spPr>
        <p:txBody>
          <a:bodyPr wrap="square">
            <a:spAutoFit/>
          </a:bodyPr>
          <a:lstStyle/>
          <a:p>
            <a:pPr indent="288290">
              <a:lnSpc>
                <a:spcPct val="150000"/>
              </a:lnSpc>
              <a:spcAft>
                <a:spcPts val="0"/>
              </a:spcAft>
            </a:pPr>
            <a:r>
              <a:rPr lang="ru-RU" sz="24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Пальпация: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суставов - болезненность, деформация, контрактуры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тугоподвижность</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пальпация черепа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краниотабес</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размягчение костей при рахите.</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Методика исследования:</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рентгенологическое исследование - рентгенография: переломы, остеомиелиты, остеопороз при рахите. Лабораторное и биохимическое исследование: анализы крови общий, на кальций и фосфор, проба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Сулковича</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 кальций, СРБ, ДФА.</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Семиотика поражений</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врожденный вывих бедра, рахит, остеомиелит, переломы костей, вывихи, инфекционные артриты, сколиозы, микроцефалия, гидроцефалия, хондродистрофия, остеодисплазия, внутриутробная ампутация конечности, косолапость, многопалость, сращение пальцев - синдактилия.</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3394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436439" cy="1583767"/>
          </a:xfrm>
          <a:prstGeom prst="rect">
            <a:avLst/>
          </a:prstGeom>
        </p:spPr>
        <p:txBody>
          <a:bodyPr wrap="square">
            <a:spAutoFit/>
          </a:bodyPr>
          <a:lstStyle/>
          <a:p>
            <a:pPr algn="ctr">
              <a:lnSpc>
                <a:spcPct val="150000"/>
              </a:lnSpc>
              <a:spcAft>
                <a:spcPts val="800"/>
              </a:spcAft>
            </a:pP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Анатомо-физиологические особенности мышечной системы.</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Методика исследования. Семиотика поражений.</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0" y="1364826"/>
            <a:ext cx="11629623" cy="5632311"/>
          </a:xfrm>
          <a:prstGeom prst="rect">
            <a:avLst/>
          </a:prstGeom>
        </p:spPr>
        <p:txBody>
          <a:bodyPr wrap="square">
            <a:spAutoFit/>
          </a:bodyPr>
          <a:lstStyle/>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Мышечная система развивается на 3-4 неделе эмбриогенеза. Формирование мышечных волокон происходит не одновременно: в первую очередь дифференцируются мышцы языка, губ, диафрагмы, межреберные мышцы. Дифференциация мышц верхних конечностей идет раньше, чем нижних.</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u-RU" sz="2400" dirty="0">
                <a:solidFill>
                  <a:srgbClr val="000000"/>
                </a:solidFill>
                <a:latin typeface="Times New Roman" panose="02020603050405020304" pitchFamily="18" charset="0"/>
                <a:ea typeface="Times New Roman" panose="02020603050405020304" pitchFamily="18" charset="0"/>
              </a:rPr>
              <a:t>Скелетная мышечная масса составляет 25% всей массы тала у новорожденного, у взрослого 40-43%. Толщина волокон меньше, чем у взрослого. Мышечная масса увеличивается за счет утолщения мышечного волокна. Между мышечными волокнами расположены капилляры, связанные с мелкими артериями и венами. Особенности движений ребенка первого года жизни обусловлены слабым развитием мышц. Выраженная гипертония мышц исчезает в 2 - 2,5 мес. </a:t>
            </a:r>
            <a:endParaRPr lang="ru-RU" sz="2400" dirty="0"/>
          </a:p>
        </p:txBody>
      </p:sp>
    </p:spTree>
    <p:extLst>
      <p:ext uri="{BB962C8B-B14F-4D97-AF65-F5344CB8AC3E}">
        <p14:creationId xmlns:p14="http://schemas.microsoft.com/office/powerpoint/2010/main" val="2975492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590986" cy="6186309"/>
          </a:xfrm>
          <a:prstGeom prst="rect">
            <a:avLst/>
          </a:prstGeom>
        </p:spPr>
        <p:txBody>
          <a:bodyPr wrap="square">
            <a:spAutoFit/>
          </a:bodyPr>
          <a:lstStyle/>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Движения новорожденного беспорядочные, почти беспрерывные. Существуют рефлексы: обхватывания, ползания, плавания. В 2 мес. поднимает голову, лежа на животе, удерживает несколько секунд. В 3-4 мес. хорошо удерживает голову, переворачивается со спины на живот и наоборот. Упирается ножками. С 6 мес. начинает сидеть и ползать. В 8 мес. стоит при поддержке. К 11 мес.  самостоятельно ходит. На втором году продолжается созревание двигательного анализатора. Движения становятся более координированными.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3 году начинается способность координировать движения. Обогащается набор движений. Одевается, раздевается самостоятельно, орудует ложкой. В дальнейшем происходит совершенствование движений, появляется сила, ловкость, выносливость.</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00013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11552349" cy="6263253"/>
          </a:xfrm>
          <a:prstGeom prst="rect">
            <a:avLst/>
          </a:prstGeom>
        </p:spPr>
        <p:txBody>
          <a:bodyPr wrap="square">
            <a:spAutoFit/>
          </a:bodyPr>
          <a:lstStyle/>
          <a:p>
            <a:pPr indent="288290">
              <a:lnSpc>
                <a:spcPct val="150000"/>
              </a:lnSpc>
              <a:spcAft>
                <a:spcPts val="600"/>
              </a:spcAft>
            </a:pPr>
            <a:r>
              <a:rPr lang="ru-RU" sz="2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Исследование мышечной системы.</a:t>
            </a:r>
            <a:endParaRPr lang="ru-RU" sz="2400" b="1"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Анамнез:</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моторное развитие на первом году жизни: когда начал держать головку, сидеть, ходить. Выявление жалоб: мышечная слабость, мышечные подергивания, сила мышц.</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Осмотр и пальпация:</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обращаем внимание на мышечную массу, тонус мышц. О тонусе мышц судят по степени того сопротивления, которое возникает при пассивных движениях, по консистенции мышечной ткани, определяемой на ощупь. Обращаем внимание на наличие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гипертонуса</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у новорожденных (преобладание тонуса сгибателей над тонусом разгибателей), руки и ноги согнуты, пальцы сжаты в кулак. Гипертрофия мышц - у спортсменов, атрофия - при гипотрофии, после переломов и наложения гипса.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3438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449318" cy="4524315"/>
          </a:xfrm>
          <a:prstGeom prst="rect">
            <a:avLst/>
          </a:prstGeom>
          <a:noFill/>
        </p:spPr>
        <p:txBody>
          <a:bodyPr wrap="square" rtlCol="0">
            <a:spAutoFit/>
          </a:bodyPr>
          <a:lstStyle/>
          <a:p>
            <a:r>
              <a:rPr lang="ru-RU" sz="2400" u="sng" dirty="0" err="1">
                <a:latin typeface="Times New Roman" panose="02020603050405020304" pitchFamily="18" charset="0"/>
                <a:cs typeface="Times New Roman" panose="02020603050405020304" pitchFamily="18" charset="0"/>
              </a:rPr>
              <a:t>Преддошкольный</a:t>
            </a:r>
            <a:r>
              <a:rPr lang="ru-RU" sz="2400" u="sng" dirty="0">
                <a:latin typeface="Times New Roman" panose="02020603050405020304" pitchFamily="18" charset="0"/>
                <a:cs typeface="Times New Roman" panose="02020603050405020304" pitchFamily="18" charset="0"/>
              </a:rPr>
              <a:t> возраст</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(период молочных зубов) – от 1 до 3 лет</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r>
              <a:rPr lang="ru-RU" sz="2400" u="sng" dirty="0">
                <a:latin typeface="Times New Roman" panose="02020603050405020304" pitchFamily="18" charset="0"/>
                <a:cs typeface="Times New Roman" panose="02020603050405020304" pitchFamily="18" charset="0"/>
              </a:rPr>
              <a:t>Дошкольный возраст -  от 3 до 7 лет.</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Дальнейший рост и развитие ребенка. Энергия роста несколько меньше, чем в грудном периоде. Совершенствуется ЦНС, пополняется запас слов, формируется речь. Большое значение в развитии и воспитании имеет окружающая среда. Болеет: болезни пищеварительного тракта, анемии, детские инфекционные заболевания (корь, ветряная оспа, скарлатина, коклюш, </a:t>
            </a:r>
            <a:r>
              <a:rPr lang="ru-RU" sz="2400" dirty="0" err="1">
                <a:latin typeface="Times New Roman" panose="02020603050405020304" pitchFamily="18" charset="0"/>
                <a:cs typeface="Times New Roman" panose="02020603050405020304" pitchFamily="18" charset="0"/>
              </a:rPr>
              <a:t>паротитная</a:t>
            </a:r>
            <a:r>
              <a:rPr lang="ru-RU" sz="2400" dirty="0">
                <a:latin typeface="Times New Roman" panose="02020603050405020304" pitchFamily="18" charset="0"/>
                <a:cs typeface="Times New Roman" panose="02020603050405020304" pitchFamily="18" charset="0"/>
              </a:rPr>
              <a:t> инфекция). Продолжается рост скелета, увеличивается мышечная масса, происходит смена молочных зубов. Ребенок начинает читать и писать, готовится к поступлению в школу</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927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11552349" cy="2939266"/>
          </a:xfrm>
          <a:prstGeom prst="rect">
            <a:avLst/>
          </a:prstGeom>
        </p:spPr>
        <p:txBody>
          <a:bodyPr wrap="square">
            <a:spAutoFit/>
          </a:bodyPr>
          <a:lstStyle/>
          <a:p>
            <a:pPr indent="288290">
              <a:lnSpc>
                <a:spcPct val="150000"/>
              </a:lnSpc>
              <a:spcAft>
                <a:spcPts val="600"/>
              </a:spcAft>
            </a:pPr>
            <a:r>
              <a:rPr lang="ru-RU" sz="2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Исследование мышечной системы.</a:t>
            </a:r>
            <a:endParaRPr lang="ru-RU" sz="2400" b="1"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b="1" i="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Осмотр</a:t>
            </a:r>
            <a:r>
              <a:rPr lang="ru-RU" sz="24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и пальпация:</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Смотрим</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 форму живота -"распластанный" при рахите, наличие "рахитического горба", разболтанность суставов. Резкое снижение тонуса мышц при миопатии, хорее, полиомиелите. Силу мышц у детей старшего возраста определяют с помощь динамометра, у маленьких - усилием противодействия.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9616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487955" cy="6204071"/>
          </a:xfrm>
          <a:prstGeom prst="rect">
            <a:avLst/>
          </a:prstGeom>
        </p:spPr>
        <p:txBody>
          <a:bodyPr wrap="square">
            <a:spAutoFit/>
          </a:bodyPr>
          <a:lstStyle/>
          <a:p>
            <a:pPr>
              <a:lnSpc>
                <a:spcPct val="150000"/>
              </a:lnSpc>
              <a:spcBef>
                <a:spcPts val="600"/>
              </a:spcBef>
              <a:spcAft>
                <a:spcPts val="600"/>
              </a:spcAft>
            </a:pPr>
            <a:r>
              <a:rPr lang="ru-RU" sz="24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Семиотика поражений:</a:t>
            </a:r>
            <a:endParaRPr lang="ru-RU" sz="2400" b="1" i="1" u="sng"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Атрофия мышечных групп наблюдается при поражении нервной системы: невриты, полиомиелит. При длительном бездействии мышечной группы (повязки, гипс), может быть генетическая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миотония</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Общая гипертония: остаточные явления после энцефалитов, родовой травмы, ограниченная гипертония - напряжение мышц живота при болезненности - "острый живот".</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Гиперкинезы - мышечные подергивания мускулатуры (скелетной и мимической) непроизвольные: при хорее, нервном тике.</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"Тризм" - спазм жевательных мышц при бешенстве.</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Ригидность затылочных мышц - напряжения разгибателей шеи при менингитах.</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6085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551"/>
            <a:ext cx="11526592" cy="6104235"/>
          </a:xfrm>
          <a:prstGeom prst="rect">
            <a:avLst/>
          </a:prstGeom>
        </p:spPr>
        <p:txBody>
          <a:bodyPr wrap="square">
            <a:spAutoFit/>
          </a:bodyPr>
          <a:lstStyle/>
          <a:p>
            <a:pPr indent="288290">
              <a:lnSpc>
                <a:spcPct val="150000"/>
              </a:lnSpc>
              <a:spcAft>
                <a:spcPts val="800"/>
              </a:spcAft>
            </a:pP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Анатомо-физиологические особенности органов дыхания.</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Исследование органов дыхательной системы.  Семиотика поражений.</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Нос</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относительно мал, нижняя носовая раковина и нижний носовой ход отсутствуют. Слизистая оболочка полнокровна, сочная, мерцательный эпителий развит слабо, воздух плохо согревается. Воспалительные процессы приводят к набуханию слизистой оболочки и затруднению акта сосания и дыхания.</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Слезно-носовой канал</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широкий, что способствует проникновению инфекции в конъюнктиву. Придаточные пазухи развиты слабо и окончательно развиваются к периоду полового созреванию.</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u-RU" sz="2000" dirty="0">
                <a:solidFill>
                  <a:srgbClr val="000000"/>
                </a:solidFill>
                <a:latin typeface="Times New Roman" panose="02020603050405020304" pitchFamily="18" charset="0"/>
                <a:ea typeface="Times New Roman" panose="02020603050405020304" pitchFamily="18" charset="0"/>
              </a:rPr>
              <a:t>Гортань относительно короткая, широкая, с нежными хрящами, слизистая оболочка нежная, легко набухает, что способствует стенозам. </a:t>
            </a:r>
            <a:endParaRPr lang="ru-RU" sz="2000" dirty="0"/>
          </a:p>
        </p:txBody>
      </p:sp>
    </p:spTree>
    <p:extLst>
      <p:ext uri="{BB962C8B-B14F-4D97-AF65-F5344CB8AC3E}">
        <p14:creationId xmlns:p14="http://schemas.microsoft.com/office/powerpoint/2010/main" val="991409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552348" cy="6681124"/>
          </a:xfrm>
          <a:prstGeom prst="rect">
            <a:avLst/>
          </a:prstGeom>
        </p:spPr>
        <p:txBody>
          <a:bodyPr wrap="square">
            <a:spAutoFit/>
          </a:bodyPr>
          <a:lstStyle/>
          <a:p>
            <a:pPr indent="288290">
              <a:lnSpc>
                <a:spcPct val="150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Трахея</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короткая, широкая, кольца эластичные, слизистая оболочка нежная. Правый бронх короткий и широкий и является как бы продолжением трахеи, в нем задерживаются инородные тела. Далее идут долевые,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субдолевые</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субдольковые</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сегментарные,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субсегментарные</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и терминальные (конечные) бронхи.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Легкие: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растут непрерывно. Ткань малоэластичная, содержит много соединительной ткани. За счет этого возникают интерстициальные пневмонии ребенка первого года жизни. Дыхание частое, поверхностное. Частота дыханий у новорожденного 40-60 в мин., у годовалого 30, далее по таблице по возрасту. ЖЕЛ (жизненная емкость легких) у новорожденного 65 мл. Корень легкого состоит из крупных бронхов, кровеносных сосудов и лимфатических сосудов. Лимфатические узлы бронхиального дерева: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паратрахеальные</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трахеобронхиальные,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бифуркационные</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бронхопульмональные.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5746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1552348" cy="2308324"/>
          </a:xfrm>
          <a:prstGeom prst="rect">
            <a:avLst/>
          </a:prstGeom>
        </p:spPr>
        <p:txBody>
          <a:bodyPr wrap="square">
            <a:spAutoFit/>
          </a:bodyPr>
          <a:lstStyle/>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Тип дыхания</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вначале дыхание диафрагмальное, затем у девочек грудное, у мальчиков брюшное дыхание. До 5 лет дыхание пуэрильное - при выслушивании слышен вдох и выдох, т.к. у ребенка тонкая грудная клетка и малоэластичная легочная ткань. Ритм дыхания неустойчивый за счет блуждающего нерва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вагус</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02154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0985679" cy="4524315"/>
          </a:xfrm>
          <a:prstGeom prst="rect">
            <a:avLst/>
          </a:prstGeom>
        </p:spPr>
        <p:txBody>
          <a:bodyPr wrap="square">
            <a:spAutoFit/>
          </a:bodyPr>
          <a:lstStyle/>
          <a:p>
            <a:pPr>
              <a:lnSpc>
                <a:spcPct val="150000"/>
              </a:lnSpc>
              <a:spcAft>
                <a:spcPts val="0"/>
              </a:spcAft>
            </a:pPr>
            <a:r>
              <a:rPr lang="ru-RU" sz="24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Исследование органов дыхания:</a:t>
            </a:r>
            <a:endParaRPr lang="ru-RU" sz="2400" b="1" i="1"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Анамнез:</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Когда ребенок заболел, как развивалось заболевание, температура, наличие насморка, его характер (серозное, слизистое, сукровичное отделяемое). Свободно ли сосет грудь, носовое дыхание. Кашель, какой: сухой, с мокротой, "лающий", хриплый, приступообразный,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битональный</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сопровождается рвотой. Голос: сохранен, осипший, охриплость голоса. Боли в грудной клетке, в животе. Болел ли воспалением легких, коклюшем, контакт с больным туберкулезом,</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55697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526592" cy="1754326"/>
          </a:xfrm>
          <a:prstGeom prst="rect">
            <a:avLst/>
          </a:prstGeom>
        </p:spPr>
        <p:txBody>
          <a:bodyPr wrap="square">
            <a:spAutoFit/>
          </a:bodyPr>
          <a:lstStyle/>
          <a:p>
            <a:pPr indent="288290">
              <a:lnSpc>
                <a:spcPct val="150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Осмотр лица</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наличие цианоза (временный или постоянный), раздувание крыльев носа. Наличие гиперемии лица, румянца на щеках. Пенистое отделяемое из ротовой полости у новорожденного. Голос: осипший, афония.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19" y="1965600"/>
            <a:ext cx="9198106" cy="3662468"/>
          </a:xfrm>
          <a:prstGeom prst="rect">
            <a:avLst/>
          </a:prstGeom>
        </p:spPr>
      </p:pic>
    </p:spTree>
    <p:extLst>
      <p:ext uri="{BB962C8B-B14F-4D97-AF65-F5344CB8AC3E}">
        <p14:creationId xmlns:p14="http://schemas.microsoft.com/office/powerpoint/2010/main" val="1270096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7693"/>
            <a:ext cx="11140225" cy="6740307"/>
          </a:xfrm>
          <a:prstGeom prst="rect">
            <a:avLst/>
          </a:prstGeom>
        </p:spPr>
        <p:txBody>
          <a:bodyPr wrap="square">
            <a:spAutoFit/>
          </a:bodyPr>
          <a:lstStyle/>
          <a:p>
            <a:pPr indent="288290">
              <a:lnSpc>
                <a:spcPct val="150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Носовая полость: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носовое дыхание, отделяемое (серозное, слизистое, сукровичное,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слизисто</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-гнойное). Осмотр полости носа: пленчатые налеты, инородное тело.</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Состояние зева, миндалин: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детей первого года жизни миндалины не выходят за дужки, у дошкольников отмечается гиперплазия миндалин.</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Семиотика поражений:</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крик у здорового новорожденного громкий, звучный, у недоношенного – писклявый. При воспалении среднего уха ребенок вскрикивает или кричит сильнее при давлении на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козелок</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во время сосания. Голос - сиплый при стенозе гортани дифтерийного происхождения или при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стенозирующем</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ларинготрахеите, носовой оттенок при хронических насморках или аденоидах, при парезе небной занавески - дифтерия гортани, заглоточном абсцессе.</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012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938715" cy="6740307"/>
          </a:xfrm>
          <a:prstGeom prst="rect">
            <a:avLst/>
          </a:prstGeom>
        </p:spPr>
        <p:txBody>
          <a:bodyPr wrap="square">
            <a:spAutoFit/>
          </a:bodyPr>
          <a:lstStyle/>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Кашель: “лающий”, грубый при стенозе гортани, ларинготрахеите, дифтерийном крупе.</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Мучительный, сухой, беспрерывный при фарингите, трахеите. Влажный с мокротой при бронхите, пневмонии.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Короткий болезненный при пневмонии с "охающим” выдохом. Приступообразный при коклюше (с репризами).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b="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Изменение </a:t>
            </a:r>
            <a:r>
              <a:rPr lang="ru-RU" sz="2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ритма дыхания:</a:t>
            </a:r>
            <a:endParaRPr lang="ru-RU" sz="2400" b="1"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Урежение</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дыхания -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брадипноэ</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в результате истощения дыхательного центра (отравления, коматозное состояние, уремия).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Учащение дыхания: -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тахипноэ</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одышка, при волнении, физических упражнениях, при пневмониях (выключение из акта дыхания части легочной ткани), заболеваниях сердечно-сосудистой системы, при болезнях крови, при болевых ощущениях.</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11681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500834" cy="6601807"/>
          </a:xfrm>
          <a:prstGeom prst="rect">
            <a:avLst/>
          </a:prstGeom>
        </p:spPr>
        <p:txBody>
          <a:bodyPr wrap="square">
            <a:spAutoFit/>
          </a:bodyPr>
          <a:lstStyle/>
          <a:p>
            <a:pPr indent="288290">
              <a:lnSpc>
                <a:spcPct val="150000"/>
              </a:lnSpc>
              <a:spcAft>
                <a:spcPts val="0"/>
              </a:spcAft>
            </a:pPr>
            <a:r>
              <a:rPr lang="ru-RU"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Патологическое дыхание:</a:t>
            </a:r>
            <a:endParaRPr lang="ru-RU" sz="1400" b="1" i="1"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Чейн</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Стокса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(периодической</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остановкой дыхания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Дыхание загнанного зверя" -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Кусс</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Мауля</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(частое</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и </a:t>
            </a:r>
            <a:r>
              <a:rPr lang="ru-RU"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углубокое</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дыхательных движений без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пауз).</a:t>
            </a:r>
          </a:p>
          <a:p>
            <a:pPr indent="288290">
              <a:lnSpc>
                <a:spcPct val="150000"/>
              </a:lnSpc>
              <a:spcAft>
                <a:spcPts val="0"/>
              </a:spcAft>
            </a:pPr>
            <a:r>
              <a:rPr lang="ru-RU" sz="2400"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Одышка</a:t>
            </a:r>
            <a:r>
              <a:rPr lang="ru-RU" sz="24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цианоз кожных покровов, раздувание крыльев носа, втяжение уступчивых мест грудной клетки: яремная ямка, межреберные промежутки.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Инспираторная одышка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обструкция дыхательных путей: при крупе, инородном теле, кистах, опухолях, врожденном сужении гортани. При инспираторной одышке затруднен ВДОХ.</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Экспираторная одышка: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 сужении мелких бронхов и бронхиол из-за спазма их или скопления секрета. При ней напряжены мышцы живота. Затруднен ВЫДОХ. Бывает в основном при бронхиальной астме, пневмониях с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астматоидным</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компонентом</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896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154984"/>
          </a:xfrm>
          <a:prstGeom prst="rect">
            <a:avLst/>
          </a:prstGeom>
          <a:noFill/>
        </p:spPr>
        <p:txBody>
          <a:bodyPr wrap="square" rtlCol="0">
            <a:spAutoFit/>
          </a:bodyPr>
          <a:lstStyle/>
          <a:p>
            <a:r>
              <a:rPr lang="ru-RU" sz="2400" u="sng" dirty="0">
                <a:latin typeface="Times New Roman" panose="02020603050405020304" pitchFamily="18" charset="0"/>
                <a:cs typeface="Times New Roman" panose="02020603050405020304" pitchFamily="18" charset="0"/>
              </a:rPr>
              <a:t>Период школьного возраста (от 7 до 17 лет).</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Период младшего школьного возраста (отрочество), старшего возраста (пубертатный или период полового созревания). Дальнейшее развитие мышечной системы, заканчивается смена молочных зубов. Развивается ЦНС, продолжается интеллектуальное развитие. Большое значение на развитие оказывает окружающая среда.</a:t>
            </a:r>
          </a:p>
          <a:p>
            <a:r>
              <a:rPr lang="ru-RU" sz="2400" dirty="0">
                <a:latin typeface="Times New Roman" panose="02020603050405020304" pitchFamily="18" charset="0"/>
                <a:cs typeface="Times New Roman" panose="02020603050405020304" pitchFamily="18" charset="0"/>
              </a:rPr>
              <a:t>Характерные заболевания: ревматизм, болезни нервной системы, меньше, но есть детские инфекционные заболевания.</a:t>
            </a:r>
          </a:p>
          <a:p>
            <a:r>
              <a:rPr lang="ru-RU" sz="2400" dirty="0">
                <a:latin typeface="Times New Roman" panose="02020603050405020304" pitchFamily="18" charset="0"/>
                <a:cs typeface="Times New Roman" panose="02020603050405020304" pitchFamily="18" charset="0"/>
              </a:rPr>
              <a:t>В пубертатном периоде происходит половое созревание, происходит перестройка эндокринной системы, изменяется внешний облик, появляются половые признаки. Могут быть функциональные расстройства органов, эндокринные нарушения Заболевания такие же как у взрослого.</a:t>
            </a:r>
          </a:p>
        </p:txBody>
      </p:sp>
    </p:spTree>
    <p:extLst>
      <p:ext uri="{BB962C8B-B14F-4D97-AF65-F5344CB8AC3E}">
        <p14:creationId xmlns:p14="http://schemas.microsoft.com/office/powerpoint/2010/main" val="494000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436439" cy="3416320"/>
          </a:xfrm>
          <a:prstGeom prst="rect">
            <a:avLst/>
          </a:prstGeom>
        </p:spPr>
        <p:txBody>
          <a:bodyPr wrap="square">
            <a:spAutoFit/>
          </a:bodyPr>
          <a:lstStyle/>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Смешанная одышка (затруднен вдох и выдох) при пневмониях. Стенотическое дыхание при крупе, опухолях органов дыхания.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Врожденный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стридор</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характеризуется инспираторным шумом при дыхании. Шум свистящий, напоминает воркование голубей. Усиливается при волнении, кашле, во сне уменьшается. В основе лежит аномалия развития наружного кольца гортани, черпаловидных хрящей.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09" y="3416320"/>
            <a:ext cx="8715375" cy="3305175"/>
          </a:xfrm>
          <a:prstGeom prst="rect">
            <a:avLst/>
          </a:prstGeom>
        </p:spPr>
      </p:pic>
    </p:spTree>
    <p:extLst>
      <p:ext uri="{BB962C8B-B14F-4D97-AF65-F5344CB8AC3E}">
        <p14:creationId xmlns:p14="http://schemas.microsoft.com/office/powerpoint/2010/main" val="35691177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11423561" cy="1938992"/>
          </a:xfrm>
          <a:prstGeom prst="rect">
            <a:avLst/>
          </a:prstGeom>
        </p:spPr>
        <p:txBody>
          <a:bodyPr wrap="square">
            <a:spAutoFit/>
          </a:bodyPr>
          <a:lstStyle/>
          <a:p>
            <a:r>
              <a:rPr lang="ru-RU" sz="2400" dirty="0">
                <a:solidFill>
                  <a:srgbClr val="000000"/>
                </a:solidFill>
                <a:latin typeface="Times New Roman" panose="02020603050405020304" pitchFamily="18" charset="0"/>
                <a:ea typeface="Times New Roman" panose="02020603050405020304" pitchFamily="18" charset="0"/>
              </a:rPr>
              <a:t>Грудная клетка: форма, наличие рахитических "четок". </a:t>
            </a:r>
            <a:endParaRPr lang="ru-RU" sz="2400" dirty="0" smtClean="0">
              <a:solidFill>
                <a:srgbClr val="000000"/>
              </a:solidFill>
              <a:latin typeface="Times New Roman" panose="02020603050405020304" pitchFamily="18" charset="0"/>
              <a:ea typeface="Times New Roman" panose="02020603050405020304" pitchFamily="18" charset="0"/>
            </a:endParaRPr>
          </a:p>
          <a:p>
            <a:r>
              <a:rPr lang="ru-RU" sz="2400" dirty="0" smtClean="0">
                <a:solidFill>
                  <a:srgbClr val="000000"/>
                </a:solidFill>
                <a:latin typeface="Times New Roman" panose="02020603050405020304" pitchFamily="18" charset="0"/>
                <a:ea typeface="Times New Roman" panose="02020603050405020304" pitchFamily="18" charset="0"/>
              </a:rPr>
              <a:t>Форма </a:t>
            </a:r>
            <a:r>
              <a:rPr lang="ru-RU" sz="2400" dirty="0">
                <a:solidFill>
                  <a:srgbClr val="000000"/>
                </a:solidFill>
                <a:latin typeface="Times New Roman" panose="02020603050405020304" pitchFamily="18" charset="0"/>
                <a:ea typeface="Times New Roman" panose="02020603050405020304" pitchFamily="18" charset="0"/>
              </a:rPr>
              <a:t>грудины -  воронкообразная, </a:t>
            </a:r>
            <a:r>
              <a:rPr lang="ru-RU" sz="2400" dirty="0" err="1">
                <a:solidFill>
                  <a:srgbClr val="000000"/>
                </a:solidFill>
                <a:latin typeface="Times New Roman" panose="02020603050405020304" pitchFamily="18" charset="0"/>
                <a:ea typeface="Times New Roman" panose="02020603050405020304" pitchFamily="18" charset="0"/>
              </a:rPr>
              <a:t>килевидная</a:t>
            </a:r>
            <a:r>
              <a:rPr lang="ru-RU" sz="2400" dirty="0">
                <a:solidFill>
                  <a:srgbClr val="000000"/>
                </a:solidFill>
                <a:latin typeface="Times New Roman" panose="02020603050405020304" pitchFamily="18" charset="0"/>
                <a:ea typeface="Times New Roman" panose="02020603050405020304" pitchFamily="18" charset="0"/>
              </a:rPr>
              <a:t>, симметричность стояния лопаток, </a:t>
            </a:r>
            <a:r>
              <a:rPr lang="ru-RU" sz="2400" dirty="0" err="1">
                <a:solidFill>
                  <a:srgbClr val="000000"/>
                </a:solidFill>
                <a:latin typeface="Times New Roman" panose="02020603050405020304" pitchFamily="18" charset="0"/>
                <a:ea typeface="Times New Roman" panose="02020603050405020304" pitchFamily="18" charset="0"/>
              </a:rPr>
              <a:t>надплечий</a:t>
            </a:r>
            <a:r>
              <a:rPr lang="ru-RU" sz="2400" dirty="0">
                <a:solidFill>
                  <a:srgbClr val="000000"/>
                </a:solidFill>
                <a:latin typeface="Times New Roman" panose="02020603050405020304" pitchFamily="18" charset="0"/>
                <a:ea typeface="Times New Roman" panose="02020603050405020304" pitchFamily="18" charset="0"/>
              </a:rPr>
              <a:t>, втяжение межреберных промежутков, </a:t>
            </a:r>
            <a:r>
              <a:rPr lang="ru-RU" sz="2400" dirty="0" err="1">
                <a:solidFill>
                  <a:srgbClr val="000000"/>
                </a:solidFill>
                <a:latin typeface="Times New Roman" panose="02020603050405020304" pitchFamily="18" charset="0"/>
                <a:ea typeface="Times New Roman" panose="02020603050405020304" pitchFamily="18" charset="0"/>
              </a:rPr>
              <a:t>симметричностъ</a:t>
            </a:r>
            <a:r>
              <a:rPr lang="ru-RU" sz="2400" dirty="0">
                <a:solidFill>
                  <a:srgbClr val="000000"/>
                </a:solidFill>
                <a:latin typeface="Times New Roman" panose="02020603050405020304" pitchFamily="18" charset="0"/>
                <a:ea typeface="Times New Roman" panose="02020603050405020304" pitchFamily="18" charset="0"/>
              </a:rPr>
              <a:t> движения лопаток при вдохе, отставание одной половины грудной клетки в акте дыхания. </a:t>
            </a:r>
            <a:endParaRPr lang="ru-RU" sz="2400" dirty="0" smtClean="0">
              <a:solidFill>
                <a:srgbClr val="000000"/>
              </a:solidFill>
              <a:latin typeface="Times New Roman" panose="02020603050405020304" pitchFamily="18" charset="0"/>
              <a:ea typeface="Times New Roman" panose="02020603050405020304" pitchFamily="18" charset="0"/>
            </a:endParaRPr>
          </a:p>
          <a:p>
            <a:r>
              <a:rPr lang="ru-RU" sz="2400" dirty="0" smtClean="0">
                <a:solidFill>
                  <a:srgbClr val="000000"/>
                </a:solidFill>
                <a:latin typeface="Times New Roman" panose="02020603050405020304" pitchFamily="18" charset="0"/>
                <a:ea typeface="Times New Roman" panose="02020603050405020304" pitchFamily="18" charset="0"/>
              </a:rPr>
              <a:t>Подсчет </a:t>
            </a:r>
            <a:r>
              <a:rPr lang="ru-RU" sz="2400" dirty="0">
                <a:solidFill>
                  <a:srgbClr val="000000"/>
                </a:solidFill>
                <a:latin typeface="Times New Roman" panose="02020603050405020304" pitchFamily="18" charset="0"/>
                <a:ea typeface="Times New Roman" panose="02020603050405020304" pitchFamily="18" charset="0"/>
              </a:rPr>
              <a:t>дыхательных движений.</a:t>
            </a:r>
            <a:r>
              <a:rPr lang="ru-RU" dirty="0">
                <a:solidFill>
                  <a:srgbClr val="000000"/>
                </a:solidFill>
                <a:latin typeface="Times New Roman" panose="02020603050405020304" pitchFamily="18" charset="0"/>
                <a:ea typeface="Times New Roman" panose="02020603050405020304" pitchFamily="18" charset="0"/>
              </a:rPr>
              <a:t> </a:t>
            </a:r>
            <a:endParaRPr lang="ru-RU" dirty="0"/>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24967" t="10025" r="21184" b="4147"/>
          <a:stretch/>
        </p:blipFill>
        <p:spPr>
          <a:xfrm>
            <a:off x="3528811" y="2163650"/>
            <a:ext cx="3863661" cy="4618631"/>
          </a:xfrm>
          <a:prstGeom prst="rect">
            <a:avLst/>
          </a:prstGeom>
        </p:spPr>
      </p:pic>
    </p:spTree>
    <p:extLst>
      <p:ext uri="{BB962C8B-B14F-4D97-AF65-F5344CB8AC3E}">
        <p14:creationId xmlns:p14="http://schemas.microsoft.com/office/powerpoint/2010/main" val="40617486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384924" cy="1938992"/>
          </a:xfrm>
          <a:prstGeom prst="rect">
            <a:avLst/>
          </a:prstGeom>
        </p:spPr>
        <p:txBody>
          <a:bodyPr wrap="square">
            <a:spAutoFit/>
          </a:bodyPr>
          <a:lstStyle/>
          <a:p>
            <a:r>
              <a:rPr lang="ru-RU" sz="2400" b="1" i="1" u="sng" dirty="0">
                <a:solidFill>
                  <a:srgbClr val="000000"/>
                </a:solidFill>
                <a:latin typeface="Times New Roman" panose="02020603050405020304" pitchFamily="18" charset="0"/>
                <a:ea typeface="Times New Roman" panose="02020603050405020304" pitchFamily="18" charset="0"/>
              </a:rPr>
              <a:t>Пальпация грудной клетки: </a:t>
            </a:r>
            <a:r>
              <a:rPr lang="ru-RU" sz="2400" dirty="0">
                <a:solidFill>
                  <a:srgbClr val="000000"/>
                </a:solidFill>
                <a:latin typeface="Times New Roman" panose="02020603050405020304" pitchFamily="18" charset="0"/>
                <a:ea typeface="Times New Roman" panose="02020603050405020304" pitchFamily="18" charset="0"/>
              </a:rPr>
              <a:t>определение голосового дрожания: ставим ладони на симметричные участки грудной клетки и заставляем говорить 33. Голосовое дрожание усиливается при уплотнении легочной ткани - при воспалении -пневмония, ослаблено или отсутствует при </a:t>
            </a:r>
            <a:r>
              <a:rPr lang="ru-RU" sz="2400" dirty="0" err="1">
                <a:solidFill>
                  <a:srgbClr val="000000"/>
                </a:solidFill>
                <a:latin typeface="Times New Roman" panose="02020603050405020304" pitchFamily="18" charset="0"/>
                <a:ea typeface="Times New Roman" panose="02020603050405020304" pitchFamily="18" charset="0"/>
              </a:rPr>
              <a:t>спадении</a:t>
            </a:r>
            <a:r>
              <a:rPr lang="ru-RU" sz="2400" dirty="0">
                <a:solidFill>
                  <a:srgbClr val="000000"/>
                </a:solidFill>
                <a:latin typeface="Times New Roman" panose="02020603050405020304" pitchFamily="18" charset="0"/>
                <a:ea typeface="Times New Roman" panose="02020603050405020304" pitchFamily="18" charset="0"/>
              </a:rPr>
              <a:t> легочной ткани - экссудативный плеврит, пневмоторакс, опухоли.</a:t>
            </a:r>
            <a:endParaRPr lang="ru-RU" sz="2400" dirty="0"/>
          </a:p>
        </p:txBody>
      </p:sp>
      <p:pic>
        <p:nvPicPr>
          <p:cNvPr id="3" name="Рисунок 2"/>
          <p:cNvPicPr>
            <a:picLocks noChangeAspect="1"/>
          </p:cNvPicPr>
          <p:nvPr/>
        </p:nvPicPr>
        <p:blipFill rotWithShape="1">
          <a:blip r:embed="rId2"/>
          <a:srcRect l="30344" t="23202" r="45465" b="36597"/>
          <a:stretch/>
        </p:blipFill>
        <p:spPr>
          <a:xfrm>
            <a:off x="2601531" y="1861969"/>
            <a:ext cx="5344733" cy="4996031"/>
          </a:xfrm>
          <a:prstGeom prst="rect">
            <a:avLst/>
          </a:prstGeom>
        </p:spPr>
      </p:pic>
    </p:spTree>
    <p:extLst>
      <p:ext uri="{BB962C8B-B14F-4D97-AF65-F5344CB8AC3E}">
        <p14:creationId xmlns:p14="http://schemas.microsoft.com/office/powerpoint/2010/main" val="22046647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500834" cy="3600986"/>
          </a:xfrm>
          <a:prstGeom prst="rect">
            <a:avLst/>
          </a:prstGeom>
        </p:spPr>
        <p:txBody>
          <a:bodyPr wrap="square">
            <a:spAutoFit/>
          </a:bodyPr>
          <a:lstStyle/>
          <a:p>
            <a:pPr indent="288290">
              <a:lnSpc>
                <a:spcPct val="150000"/>
              </a:lnSpc>
              <a:spcAft>
                <a:spcPts val="0"/>
              </a:spcAft>
            </a:pPr>
            <a:r>
              <a:rPr lang="ru-RU" sz="32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Перкуссия грудной клетки.</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Сравнительная перкуссия.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Топографическая перкуссия: определение границ легких или границ патологического очага.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r>
              <a:rPr lang="ru-RU" sz="2400" dirty="0">
                <a:solidFill>
                  <a:srgbClr val="000000"/>
                </a:solidFill>
                <a:latin typeface="Times New Roman" panose="02020603050405020304" pitchFamily="18" charset="0"/>
                <a:ea typeface="Times New Roman" panose="02020603050405020304" pitchFamily="18" charset="0"/>
              </a:rPr>
              <a:t>Перкуссия бывает посредственная (пальцем по пальцу) и непосредственная (пальцем по грудной клетке). У маленьких детей лучше проводить перкуссию непосредственную. При перкуссии в норме слышен легочный звук.</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283" y="4069724"/>
            <a:ext cx="6047723" cy="2678672"/>
          </a:xfrm>
          <a:prstGeom prst="rect">
            <a:avLst/>
          </a:prstGeom>
        </p:spPr>
      </p:pic>
    </p:spTree>
    <p:extLst>
      <p:ext uri="{BB962C8B-B14F-4D97-AF65-F5344CB8AC3E}">
        <p14:creationId xmlns:p14="http://schemas.microsoft.com/office/powerpoint/2010/main" val="27679404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26736963"/>
              </p:ext>
            </p:extLst>
          </p:nvPr>
        </p:nvGraphicFramePr>
        <p:xfrm>
          <a:off x="1184856" y="270457"/>
          <a:ext cx="7418231" cy="6362164"/>
        </p:xfrm>
        <a:graphic>
          <a:graphicData uri="http://schemas.openxmlformats.org/drawingml/2006/table">
            <a:tbl>
              <a:tblPr firstRow="1" firstCol="1" bandRow="1">
                <a:tableStyleId>{5C22544A-7EE6-4342-B048-85BDC9FD1C3A}</a:tableStyleId>
              </a:tblPr>
              <a:tblGrid>
                <a:gridCol w="3412148"/>
                <a:gridCol w="4006083"/>
              </a:tblGrid>
              <a:tr h="769383">
                <a:tc gridSpan="2">
                  <a:txBody>
                    <a:bodyPr/>
                    <a:lstStyle/>
                    <a:p>
                      <a:pPr algn="l">
                        <a:lnSpc>
                          <a:spcPct val="150000"/>
                        </a:lnSpc>
                        <a:spcAft>
                          <a:spcPts val="0"/>
                        </a:spcAft>
                      </a:pPr>
                      <a:r>
                        <a:rPr lang="ru-RU" sz="1300" dirty="0">
                          <a:effectLst/>
                        </a:rPr>
                        <a:t>Верхняя граница: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p>
                      <a:pPr marR="2253615" algn="l">
                        <a:lnSpc>
                          <a:spcPct val="150000"/>
                        </a:lnSpc>
                        <a:spcAft>
                          <a:spcPts val="0"/>
                        </a:spcAft>
                      </a:pPr>
                      <a:r>
                        <a:rPr lang="ru-RU" sz="13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c hMerge="1">
                  <a:txBody>
                    <a:bodyPr/>
                    <a:lstStyle/>
                    <a:p>
                      <a:pPr marR="2253615" algn="l">
                        <a:lnSpc>
                          <a:spcPct val="150000"/>
                        </a:lnSpc>
                        <a:spcAft>
                          <a:spcPts val="0"/>
                        </a:spcAft>
                      </a:pP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r>
              <a:tr h="408776">
                <a:tc>
                  <a:txBody>
                    <a:bodyPr/>
                    <a:lstStyle/>
                    <a:p>
                      <a:pPr algn="l">
                        <a:lnSpc>
                          <a:spcPct val="150000"/>
                        </a:lnSpc>
                        <a:spcAft>
                          <a:spcPts val="0"/>
                        </a:spcAft>
                      </a:pPr>
                      <a:r>
                        <a:rPr lang="ru-RU" sz="1300">
                          <a:effectLst/>
                        </a:rPr>
                        <a:t>Спереди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c>
                  <a:txBody>
                    <a:bodyPr/>
                    <a:lstStyle/>
                    <a:p>
                      <a:pPr algn="l">
                        <a:lnSpc>
                          <a:spcPct val="150000"/>
                        </a:lnSpc>
                        <a:spcAft>
                          <a:spcPts val="0"/>
                        </a:spcAft>
                      </a:pPr>
                      <a:r>
                        <a:rPr lang="ru-RU" sz="1300">
                          <a:effectLst/>
                        </a:rPr>
                        <a:t>З-4 см. выше ключицы</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r>
              <a:tr h="408776">
                <a:tc>
                  <a:txBody>
                    <a:bodyPr/>
                    <a:lstStyle/>
                    <a:p>
                      <a:pPr algn="l">
                        <a:lnSpc>
                          <a:spcPct val="150000"/>
                        </a:lnSpc>
                        <a:spcAft>
                          <a:spcPts val="0"/>
                        </a:spcAft>
                      </a:pPr>
                      <a:r>
                        <a:rPr lang="ru-RU" sz="1300">
                          <a:effectLst/>
                        </a:rPr>
                        <a:t>Сзади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c>
                  <a:txBody>
                    <a:bodyPr/>
                    <a:lstStyle/>
                    <a:p>
                      <a:pPr algn="l">
                        <a:lnSpc>
                          <a:spcPct val="150000"/>
                        </a:lnSpc>
                        <a:spcAft>
                          <a:spcPts val="0"/>
                        </a:spcAft>
                      </a:pPr>
                      <a:r>
                        <a:rPr lang="ru-RU" sz="1300">
                          <a:effectLst/>
                        </a:rPr>
                        <a:t>7 шейный позвонок.</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r>
              <a:tr h="408776">
                <a:tc gridSpan="2">
                  <a:txBody>
                    <a:bodyPr/>
                    <a:lstStyle/>
                    <a:p>
                      <a:pPr algn="l">
                        <a:lnSpc>
                          <a:spcPct val="150000"/>
                        </a:lnSpc>
                        <a:spcAft>
                          <a:spcPts val="0"/>
                        </a:spcAft>
                      </a:pPr>
                      <a:r>
                        <a:rPr lang="ru-RU" sz="1300" dirty="0">
                          <a:effectLst/>
                        </a:rPr>
                        <a:t>Справа</a:t>
                      </a:r>
                      <a:r>
                        <a:rPr lang="ru-RU" sz="1300" dirty="0" smtClean="0">
                          <a:effectLst/>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c hMerge="1">
                  <a:txBody>
                    <a:bodyPr/>
                    <a:lstStyle/>
                    <a:p>
                      <a:pPr algn="l">
                        <a:lnSpc>
                          <a:spcPct val="150000"/>
                        </a:lnSpc>
                        <a:spcAft>
                          <a:spcPts val="0"/>
                        </a:spcAft>
                      </a:pP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r>
              <a:tr h="408776">
                <a:tc>
                  <a:txBody>
                    <a:bodyPr/>
                    <a:lstStyle/>
                    <a:p>
                      <a:pPr algn="l">
                        <a:lnSpc>
                          <a:spcPct val="150000"/>
                        </a:lnSpc>
                        <a:spcAft>
                          <a:spcPts val="0"/>
                        </a:spcAft>
                      </a:pPr>
                      <a:r>
                        <a:rPr lang="ru-RU" sz="1300">
                          <a:effectLst/>
                        </a:rPr>
                        <a:t>по средино-ключичной линии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c>
                  <a:txBody>
                    <a:bodyPr/>
                    <a:lstStyle/>
                    <a:p>
                      <a:pPr algn="l">
                        <a:lnSpc>
                          <a:spcPct val="150000"/>
                        </a:lnSpc>
                        <a:spcAft>
                          <a:spcPts val="0"/>
                        </a:spcAft>
                      </a:pPr>
                      <a:r>
                        <a:rPr lang="ru-RU" sz="1300">
                          <a:effectLst/>
                        </a:rPr>
                        <a:t>6 ребро</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r>
              <a:tr h="408776">
                <a:tc>
                  <a:txBody>
                    <a:bodyPr/>
                    <a:lstStyle/>
                    <a:p>
                      <a:pPr algn="l">
                        <a:lnSpc>
                          <a:spcPct val="150000"/>
                        </a:lnSpc>
                        <a:spcAft>
                          <a:spcPts val="0"/>
                        </a:spcAft>
                      </a:pPr>
                      <a:r>
                        <a:rPr lang="ru-RU" sz="1300">
                          <a:effectLst/>
                        </a:rPr>
                        <a:t>средне-подмышечной линии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c>
                  <a:txBody>
                    <a:bodyPr/>
                    <a:lstStyle/>
                    <a:p>
                      <a:pPr algn="l">
                        <a:lnSpc>
                          <a:spcPct val="150000"/>
                        </a:lnSpc>
                        <a:spcAft>
                          <a:spcPts val="0"/>
                        </a:spcAft>
                      </a:pPr>
                      <a:r>
                        <a:rPr lang="ru-RU" sz="1300">
                          <a:effectLst/>
                        </a:rPr>
                        <a:t>8 ребро</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r>
              <a:tr h="408776">
                <a:tc>
                  <a:txBody>
                    <a:bodyPr/>
                    <a:lstStyle/>
                    <a:p>
                      <a:pPr algn="l">
                        <a:lnSpc>
                          <a:spcPct val="150000"/>
                        </a:lnSpc>
                        <a:spcAft>
                          <a:spcPts val="0"/>
                        </a:spcAft>
                      </a:pPr>
                      <a:r>
                        <a:rPr lang="ru-RU" sz="1300">
                          <a:effectLst/>
                        </a:rPr>
                        <a:t>лопаточной линии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c>
                  <a:txBody>
                    <a:bodyPr/>
                    <a:lstStyle/>
                    <a:p>
                      <a:pPr algn="l">
                        <a:lnSpc>
                          <a:spcPct val="150000"/>
                        </a:lnSpc>
                        <a:spcAft>
                          <a:spcPts val="0"/>
                        </a:spcAft>
                      </a:pPr>
                      <a:r>
                        <a:rPr lang="ru-RU" sz="1300">
                          <a:effectLst/>
                        </a:rPr>
                        <a:t>10 ребро</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r>
              <a:tr h="408776">
                <a:tc>
                  <a:txBody>
                    <a:bodyPr/>
                    <a:lstStyle/>
                    <a:p>
                      <a:pPr algn="l">
                        <a:lnSpc>
                          <a:spcPct val="150000"/>
                        </a:lnSpc>
                        <a:spcAft>
                          <a:spcPts val="0"/>
                        </a:spcAft>
                      </a:pPr>
                      <a:r>
                        <a:rPr lang="ru-RU" sz="1300">
                          <a:effectLst/>
                        </a:rPr>
                        <a:t>паравертебральная</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c>
                  <a:txBody>
                    <a:bodyPr/>
                    <a:lstStyle/>
                    <a:p>
                      <a:pPr algn="l">
                        <a:lnSpc>
                          <a:spcPct val="150000"/>
                        </a:lnSpc>
                        <a:spcAft>
                          <a:spcPts val="0"/>
                        </a:spcAft>
                      </a:pPr>
                      <a:r>
                        <a:rPr lang="ru-RU" sz="1300">
                          <a:effectLst/>
                        </a:rPr>
                        <a:t>остистый отросток 11 гр. позвонка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r>
              <a:tr h="408776">
                <a:tc gridSpan="2">
                  <a:txBody>
                    <a:bodyPr/>
                    <a:lstStyle/>
                    <a:p>
                      <a:pPr algn="l">
                        <a:lnSpc>
                          <a:spcPct val="150000"/>
                        </a:lnSpc>
                        <a:spcAft>
                          <a:spcPts val="0"/>
                        </a:spcAft>
                      </a:pPr>
                      <a:r>
                        <a:rPr lang="ru-RU" sz="1300" dirty="0">
                          <a:effectLst/>
                        </a:rPr>
                        <a:t>Слева</a:t>
                      </a:r>
                      <a:r>
                        <a:rPr lang="ru-RU" sz="1300" dirty="0" smtClean="0">
                          <a:effectLst/>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c hMerge="1">
                  <a:txBody>
                    <a:bodyPr/>
                    <a:lstStyle/>
                    <a:p>
                      <a:pPr algn="l">
                        <a:lnSpc>
                          <a:spcPct val="150000"/>
                        </a:lnSpc>
                        <a:spcAft>
                          <a:spcPts val="0"/>
                        </a:spcAft>
                      </a:pP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r>
              <a:tr h="1176881">
                <a:tc>
                  <a:txBody>
                    <a:bodyPr/>
                    <a:lstStyle/>
                    <a:p>
                      <a:pPr algn="l">
                        <a:lnSpc>
                          <a:spcPct val="150000"/>
                        </a:lnSpc>
                        <a:spcAft>
                          <a:spcPts val="0"/>
                        </a:spcAft>
                      </a:pPr>
                      <a:r>
                        <a:rPr lang="ru-RU" sz="1300">
                          <a:effectLst/>
                        </a:rPr>
                        <a:t>выемка для сердца по средне - подмышечной линии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c>
                  <a:txBody>
                    <a:bodyPr/>
                    <a:lstStyle/>
                    <a:p>
                      <a:pPr algn="l">
                        <a:lnSpc>
                          <a:spcPct val="150000"/>
                        </a:lnSpc>
                        <a:spcAft>
                          <a:spcPts val="0"/>
                        </a:spcAft>
                      </a:pPr>
                      <a:r>
                        <a:rPr lang="ru-RU" sz="1300">
                          <a:effectLst/>
                        </a:rPr>
                        <a:t> 9 ребро</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r>
              <a:tr h="408776">
                <a:tc>
                  <a:txBody>
                    <a:bodyPr/>
                    <a:lstStyle/>
                    <a:p>
                      <a:pPr algn="l">
                        <a:lnSpc>
                          <a:spcPct val="150000"/>
                        </a:lnSpc>
                        <a:spcAft>
                          <a:spcPts val="0"/>
                        </a:spcAft>
                      </a:pPr>
                      <a:r>
                        <a:rPr lang="ru-RU" sz="1300">
                          <a:effectLst/>
                        </a:rPr>
                        <a:t>лопаточной линии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c>
                  <a:txBody>
                    <a:bodyPr/>
                    <a:lstStyle/>
                    <a:p>
                      <a:pPr algn="l">
                        <a:lnSpc>
                          <a:spcPct val="150000"/>
                        </a:lnSpc>
                        <a:spcAft>
                          <a:spcPts val="0"/>
                        </a:spcAft>
                      </a:pPr>
                      <a:r>
                        <a:rPr lang="ru-RU" sz="1300">
                          <a:effectLst/>
                        </a:rPr>
                        <a:t>10 ребро</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r>
              <a:tr h="736916">
                <a:tc>
                  <a:txBody>
                    <a:bodyPr/>
                    <a:lstStyle/>
                    <a:p>
                      <a:pPr algn="l">
                        <a:lnSpc>
                          <a:spcPct val="150000"/>
                        </a:lnSpc>
                        <a:spcAft>
                          <a:spcPts val="0"/>
                        </a:spcAft>
                      </a:pPr>
                      <a:r>
                        <a:rPr lang="ru-RU" sz="1300">
                          <a:effectLst/>
                        </a:rPr>
                        <a:t>паравертебральной</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c>
                  <a:txBody>
                    <a:bodyPr/>
                    <a:lstStyle/>
                    <a:p>
                      <a:pPr algn="l">
                        <a:lnSpc>
                          <a:spcPct val="150000"/>
                        </a:lnSpc>
                        <a:spcAft>
                          <a:spcPts val="0"/>
                        </a:spcAft>
                      </a:pPr>
                      <a:r>
                        <a:rPr lang="ru-RU" sz="1300" dirty="0">
                          <a:effectLst/>
                        </a:rPr>
                        <a:t>11 ребро.</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0" marR="63980" marT="0" marB="0"/>
                </a:tc>
              </a:tr>
            </a:tbl>
          </a:graphicData>
        </a:graphic>
      </p:graphicFrame>
    </p:spTree>
    <p:extLst>
      <p:ext uri="{BB962C8B-B14F-4D97-AF65-F5344CB8AC3E}">
        <p14:creationId xmlns:p14="http://schemas.microsoft.com/office/powerpoint/2010/main" val="4238193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694017" cy="5078313"/>
          </a:xfrm>
          <a:prstGeom prst="rect">
            <a:avLst/>
          </a:prstGeom>
        </p:spPr>
        <p:txBody>
          <a:bodyPr wrap="square">
            <a:spAutoFit/>
          </a:bodyPr>
          <a:lstStyle/>
          <a:p>
            <a:pPr indent="288290">
              <a:lnSpc>
                <a:spcPct val="150000"/>
              </a:lnSpc>
              <a:spcAft>
                <a:spcPts val="0"/>
              </a:spcAft>
            </a:pPr>
            <a:r>
              <a:rPr lang="ru-RU" sz="24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Особенности перкуссии у детей:</a:t>
            </a:r>
            <a:r>
              <a:rPr lang="ru-RU"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перкуссия должна быть слабой, т.к. грудная клетка ребенка легко вибрирует. вследствие чего при сильной перкуссии труднее уловить изменение звука. Можно применить непосредственную пальцевую перкуссию (пальцем по грудной клетке). При этом способе появляется осязательное ощущение. У детей раннего возраста удается перкуссией обнаружить гораздо меньше изменений по сравнению с имеющимися. Мелкие очаги не дают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физикальных</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данных.</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 перкуссии палец ставится ПЕРПЕНДИКУ­ЛЯРНО ребру!</a:t>
            </a:r>
            <a:endParaRPr lang="ru-RU" sz="2400" b="1" i="1"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Границы легких зависят от возраста. Изменяются при заболеваниях легких</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35667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11513713" cy="6278642"/>
          </a:xfrm>
          <a:prstGeom prst="rect">
            <a:avLst/>
          </a:prstGeom>
        </p:spPr>
        <p:txBody>
          <a:bodyPr wrap="square">
            <a:spAutoFit/>
          </a:bodyPr>
          <a:lstStyle/>
          <a:p>
            <a:pPr indent="288290">
              <a:lnSpc>
                <a:spcPct val="150000"/>
              </a:lnSpc>
              <a:spcAft>
                <a:spcPts val="0"/>
              </a:spcAft>
            </a:pPr>
            <a:r>
              <a:rPr lang="ru-RU" sz="28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Выслушивание (Аускультация).</a:t>
            </a:r>
            <a:endParaRPr lang="ru-RU" sz="2800" b="1" i="1"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Выслушивание легких проводится стетоскопом или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фонэндоскопом</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или непосредственно ухом. У больных инфекционными заболеваниями выслушивание непосредственно ухом не применяется.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Выслушивать ребенка лучше сидя, маленьких детей лучше с отведенными руками. Тяжелобольных выслушивают в горизонтальном положении.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норме у детей до 5-7 лет выслушивается дыхание везикулярного типа, более сильное и жесткое, чем у взрослого. Оно называется - пуэрильное- детское. При этом дыхании слышен вдох и выдох (в связи с особенностями органов дыхания), тонкой грудной клеткой, слабым развитием подкожной клетчатки, узостью бронхов и короткостью трахеи.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1602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410682" cy="5632311"/>
          </a:xfrm>
          <a:prstGeom prst="rect">
            <a:avLst/>
          </a:prstGeom>
        </p:spPr>
        <p:txBody>
          <a:bodyPr wrap="square">
            <a:spAutoFit/>
          </a:bodyPr>
          <a:lstStyle/>
          <a:p>
            <a:pPr indent="288290">
              <a:lnSpc>
                <a:spcPct val="150000"/>
              </a:lnSpc>
              <a:spcAft>
                <a:spcPts val="0"/>
              </a:spcAft>
            </a:pP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Ослабленное дыхание</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при сужений гортани, инородном теле, которое закрыло бронх, опухоли, ателектазе, обструкции из-за слизи, отека. При экссудативном плеврите, эмфиземе.</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Усиленное дыхание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при сужении мелких бронхов (бронхиальная астма).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Жесткое дыхание</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грубое везикулярное дыхание с удлиненным вдохом -при бронхитах.</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Бронхиальное дыхание</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выдох сильнее, чем вдох (как буква Х) над гортанью, трахеей, в межлопаточной области.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Амфорическое дыхание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 наличии каверны (как будто дуют в бутылку).  У детей встречается очень редко.</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37407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668260" cy="5909310"/>
          </a:xfrm>
          <a:prstGeom prst="rect">
            <a:avLst/>
          </a:prstGeom>
        </p:spPr>
        <p:txBody>
          <a:bodyPr wrap="square">
            <a:spAutoFit/>
          </a:bodyPr>
          <a:lstStyle/>
          <a:p>
            <a:pPr indent="288290">
              <a:lnSpc>
                <a:spcPct val="150000"/>
              </a:lnSpc>
              <a:spcAft>
                <a:spcPts val="0"/>
              </a:spcAft>
            </a:pPr>
            <a:r>
              <a:rPr lang="ru-RU"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Патологические дыхательные шумы -  Хрипы.</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Сухие хрипы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образуются при сужении просвета бронхов или колебании нитей мокроты при прохождении воздуха. Свистящие при бронхитах, фарингитах, бронхиальной астме. Сухие хрипы обычно слышны в конце вдоха. Они непостоянны, часто проводного характера.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Влажные хрипы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образуются при прохождении воздуха через экссудат в бронхах разного калибра. В зависимости от калибра бронхов могут быть мелкопузырчатые, средне- и крупно-пузырчатые. Бывают звонкие и не звонкие.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Крепитирующие</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хрипы исходят из альвеол в начале воспаления или при разрешении воспалительного процесса.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Крепитирующие</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и влажные хрипы (мелко- и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среднепузырчатые</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выслушиваются при пневмониях.</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Шум трения плевры</a:t>
            </a: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 трении листков плевры (сухой плеврит). Они похожи на крепитацию. Их можно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имитироватъ</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проводя тыльной поверхностью ладони в области ушной раковины. От крепитации их отличает то, что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крепитирующие</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хрипы исчезают при покашливании, при закрытом рте не выслушиваются, а шум трения плевры выслушивается постоянно.</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Аускультацию проводят обычно в тех же точках, что и перкуссию. Лучше выслушивать при глубоком вдохе.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6799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681138" cy="7155805"/>
          </a:xfrm>
          <a:prstGeom prst="rect">
            <a:avLst/>
          </a:prstGeom>
        </p:spPr>
        <p:txBody>
          <a:bodyPr wrap="square">
            <a:spAutoFit/>
          </a:bodyPr>
          <a:lstStyle/>
          <a:p>
            <a:pPr indent="288290">
              <a:lnSpc>
                <a:spcPct val="150000"/>
              </a:lnSpc>
              <a:spcAft>
                <a:spcPts val="0"/>
              </a:spcAft>
            </a:pPr>
            <a:r>
              <a:rPr lang="ru-RU"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Дополнительные методы исследования: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Рентгенологические методы: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рентгеноскопия, рентгенография, томография, флюорография - проводится с 12 - летнего возраста.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Риноскопия -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осмотр носовой полости с помощью носового зеркала.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Ларингоскопия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осмотр гортани с помощью ларингоскопа отоларингологом. Проводится при подозрении на инородное тело.</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Бронхоскопия. Она может сочетаться с биопсией.</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Спирометрия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определение жизненной емкости легких (ЖЁЛ) с помощью спирометра. Проводится только с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л. </a:t>
            </a:r>
            <a:r>
              <a:rPr lang="ru-RU"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Пневмотахометрия</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 помощью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пневмотахометра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Этот метод позволяет судить о сопротивлении воздушному потоку, состоянии бронхиальной проводимости.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Анализ мокроты: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дети до 6 лет обычно мокроту заглатывают. У маленьких детей мокрота выделяется с кашлем или при судорожных приступах кашля (коклюш).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Мокрота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бывает: слизистая, гнойная,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слизисто</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-гнойная, кровянистая</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400" dirty="0"/>
              <a:t> </a:t>
            </a:r>
            <a:endParaRPr lang="ru-RU" sz="1400" dirty="0" smtClean="0"/>
          </a:p>
          <a:p>
            <a:pPr indent="288290">
              <a:lnSpc>
                <a:spcPct val="150000"/>
              </a:lnSpc>
            </a:pPr>
            <a:r>
              <a:rPr lang="ru-RU"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Анализ </a:t>
            </a: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плевральной жидкости (после плевральной пункции)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Диагностическая плевральная пункция. Специфическая аллергическая диагностика. Общий анализ крови. Бактериологическое исследование -посев мокроты или слизи из зева на флору и чувствительность к антибиотикам.</a:t>
            </a:r>
          </a:p>
          <a:p>
            <a:pPr indent="288290">
              <a:lnSpc>
                <a:spcPct val="150000"/>
              </a:lnSpc>
              <a:spcAft>
                <a:spcPts val="0"/>
              </a:spcAft>
            </a:pPr>
            <a:endPar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7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423561" cy="5632311"/>
          </a:xfrm>
          <a:prstGeom prst="rect">
            <a:avLst/>
          </a:prstGeom>
          <a:noFill/>
        </p:spPr>
        <p:txBody>
          <a:bodyPr wrap="square" rtlCol="0">
            <a:spAutoFit/>
          </a:bodyPr>
          <a:lstStyle/>
          <a:p>
            <a:pPr algn="ctr"/>
            <a:r>
              <a:rPr lang="ru-RU" sz="3200" b="1" i="1" dirty="0">
                <a:latin typeface="Times New Roman" panose="02020603050405020304" pitchFamily="18" charset="0"/>
                <a:cs typeface="Times New Roman" panose="02020603050405020304" pitchFamily="18" charset="0"/>
              </a:rPr>
              <a:t>Антропометрические показатели развития ребенка. Группы здоровья</a:t>
            </a:r>
            <a:r>
              <a:rPr lang="ru-RU" sz="3200" b="1" i="1" dirty="0" smtClean="0">
                <a:latin typeface="Times New Roman" panose="02020603050405020304" pitchFamily="18" charset="0"/>
                <a:cs typeface="Times New Roman" panose="02020603050405020304" pitchFamily="18" charset="0"/>
              </a:rPr>
              <a:t>.</a:t>
            </a:r>
          </a:p>
          <a:p>
            <a:pPr algn="ctr"/>
            <a:endParaRPr lang="ru-RU" sz="3200" i="1"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Масса тела при рождении равна в среднем 3000-3400 г. Оказывают влияние на массу индивидуальные особенности родителей, их возраст, здоровье, социально - бытовые факторы. В первые дни после рождения имеет место уменьшение мышечной массы на 150-200 г.  Это - физиологическая убыль массы. К моменту выписки из роддома ребенок массу должен набрать. В первый месяц жизни масса увеличивается примерно на 600 г., а в дальнейшем по </a:t>
            </a:r>
            <a:r>
              <a:rPr lang="ru-RU" sz="2400" dirty="0" smtClean="0">
                <a:latin typeface="Times New Roman" panose="02020603050405020304" pitchFamily="18" charset="0"/>
                <a:cs typeface="Times New Roman" panose="02020603050405020304" pitchFamily="18" charset="0"/>
              </a:rPr>
              <a:t>800 </a:t>
            </a:r>
            <a:r>
              <a:rPr lang="ru-RU" sz="2400" dirty="0">
                <a:latin typeface="Times New Roman" panose="02020603050405020304" pitchFamily="18" charset="0"/>
                <a:cs typeface="Times New Roman" panose="02020603050405020304" pitchFamily="18" charset="0"/>
              </a:rPr>
              <a:t>г. ежемесячно до 6 месяцев жизни</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pPr algn="ctr"/>
            <a:r>
              <a:rPr lang="ru-RU" sz="2400" b="1" dirty="0">
                <a:latin typeface="Times New Roman" panose="02020603050405020304" pitchFamily="18" charset="0"/>
                <a:cs typeface="Times New Roman" panose="02020603050405020304" pitchFamily="18" charset="0"/>
              </a:rPr>
              <a:t>Формула</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a:t>
            </a:r>
            <a:r>
              <a:rPr lang="ru-RU" sz="2400" dirty="0">
                <a:latin typeface="Times New Roman" panose="02020603050405020304" pitchFamily="18" charset="0"/>
                <a:cs typeface="Times New Roman" panose="02020603050405020304" pitchFamily="18" charset="0"/>
              </a:rPr>
              <a:t> = 3200 + 800 </a:t>
            </a:r>
            <a:r>
              <a:rPr lang="en-US" sz="2400" dirty="0">
                <a:latin typeface="Times New Roman" panose="02020603050405020304" pitchFamily="18" charset="0"/>
                <a:cs typeface="Times New Roman" panose="02020603050405020304" pitchFamily="18" charset="0"/>
              </a:rPr>
              <a:t>n</a:t>
            </a:r>
            <a:endParaRPr lang="ru-RU" sz="2400" dirty="0">
              <a:latin typeface="Times New Roman" panose="02020603050405020304" pitchFamily="18" charset="0"/>
              <a:cs typeface="Times New Roman" panose="02020603050405020304" pitchFamily="18" charset="0"/>
            </a:endParaRPr>
          </a:p>
          <a:p>
            <a:pPr algn="ctr"/>
            <a:r>
              <a:rPr lang="ru-RU" sz="2400" dirty="0">
                <a:latin typeface="Times New Roman" panose="02020603050405020304" pitchFamily="18" charset="0"/>
                <a:cs typeface="Times New Roman" panose="02020603050405020304" pitchFamily="18" charset="0"/>
              </a:rPr>
              <a:t>где </a:t>
            </a:r>
            <a:r>
              <a:rPr lang="en-US" sz="2400" dirty="0">
                <a:latin typeface="Times New Roman" panose="02020603050405020304" pitchFamily="18" charset="0"/>
                <a:cs typeface="Times New Roman" panose="02020603050405020304" pitchFamily="18" charset="0"/>
              </a:rPr>
              <a:t>n </a:t>
            </a:r>
            <a:r>
              <a:rPr lang="ru-RU" sz="2400" dirty="0">
                <a:latin typeface="Times New Roman" panose="02020603050405020304" pitchFamily="18" charset="0"/>
                <a:cs typeface="Times New Roman" panose="02020603050405020304" pitchFamily="18" charset="0"/>
              </a:rPr>
              <a:t>- число месяцев жизни до 6 мес.</a:t>
            </a:r>
          </a:p>
          <a:p>
            <a:pPr algn="ctr"/>
            <a:r>
              <a:rPr lang="ru-RU" sz="2400" dirty="0">
                <a:latin typeface="Times New Roman" panose="02020603050405020304" pitchFamily="18" charset="0"/>
                <a:cs typeface="Times New Roman" panose="02020603050405020304" pitchFamily="18" charset="0"/>
              </a:rPr>
              <a:t>Во втором полугодии жизни темп увеличения массы снижается и равен 400 г. за каждый месяц жизни после 6 мес.</a:t>
            </a:r>
          </a:p>
        </p:txBody>
      </p:sp>
    </p:spTree>
    <p:extLst>
      <p:ext uri="{BB962C8B-B14F-4D97-AF65-F5344CB8AC3E}">
        <p14:creationId xmlns:p14="http://schemas.microsoft.com/office/powerpoint/2010/main" val="13217433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740307"/>
          </a:xfrm>
          <a:prstGeom prst="rect">
            <a:avLst/>
          </a:prstGeom>
        </p:spPr>
        <p:txBody>
          <a:bodyPr wrap="square">
            <a:spAutoFit/>
          </a:bodyPr>
          <a:lstStyle/>
          <a:p>
            <a:pPr indent="288290">
              <a:lnSpc>
                <a:spcPct val="150000"/>
              </a:lnSpc>
              <a:spcAft>
                <a:spcPts val="0"/>
              </a:spcAft>
            </a:pPr>
            <a:r>
              <a:rPr lang="ru-RU" sz="24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Семиотика поражений.</a:t>
            </a:r>
            <a:endParaRPr lang="ru-RU" sz="2400" b="1" i="1"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Риниты - воспаление слизистой оболочки носовой полости (серозное, слизистое отделяемое из носа).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Бронхиты- воспаление слизистой оболочки бронхов.</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Стенозирующий</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ларинготрахеит (ложный круп).</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Круп- как результат острых инфекционных заболеваний (коревой, при гриппе) Истинный - дифтерийный круп в результате дифтерийного поражения гортани. Пневмония - воспаление легких.</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Бронхиальная астма - экспираторная одышка, связанная с нарушением </a:t>
            </a:r>
            <a:r>
              <a:rPr lang="ru-RU"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бр</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проводимости.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Плевриты сухой и экссудативный - воспаление плевры без выпота в плевральную полость и с появлением экссудата.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Пневмоторакс - вхождение воздуха в плевральную полость.</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95825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0152"/>
            <a:ext cx="12041746" cy="7109639"/>
          </a:xfrm>
          <a:prstGeom prst="rect">
            <a:avLst/>
          </a:prstGeom>
        </p:spPr>
        <p:txBody>
          <a:bodyPr wrap="square">
            <a:spAutoFit/>
          </a:bodyPr>
          <a:lstStyle/>
          <a:p>
            <a:pPr indent="288290">
              <a:lnSpc>
                <a:spcPct val="150000"/>
              </a:lnSpc>
              <a:spcAft>
                <a:spcPts val="0"/>
              </a:spcAft>
            </a:pP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Синдром дыхательной недостаточности:</a:t>
            </a: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Возникает при любых заболеваниях органов дыхания, при тяжелых анемиях, при нарушениях кровообращения, интоксикациях, отравлениях.</a:t>
            </a:r>
          </a:p>
          <a:p>
            <a:pPr indent="288290">
              <a:lnSpc>
                <a:spcPct val="150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ДН1 - нет клинических проявлений недостаточности в покое (цианоза и одышки).</a:t>
            </a:r>
          </a:p>
          <a:p>
            <a:pPr indent="288290">
              <a:lnSpc>
                <a:spcPct val="150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ДН2 - умеренная одышка в покое, тахикардия, пероральный (околоротовой) цианоз.</a:t>
            </a:r>
          </a:p>
          <a:p>
            <a:pPr indent="288290">
              <a:lnSpc>
                <a:spcPct val="150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ДН3 - дыхание учащено, цианоз с землистым оттенком, липкий пот.</a:t>
            </a:r>
          </a:p>
          <a:p>
            <a:pPr indent="288290">
              <a:lnSpc>
                <a:spcPct val="150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ДН4 -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гипоксемическая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кома, дыхание аритмичное,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акроцианоз</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набухание шейных вен.</a:t>
            </a:r>
          </a:p>
          <a:p>
            <a:pPr indent="288290">
              <a:lnSpc>
                <a:spcPct val="150000"/>
              </a:lnSpc>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Стенозирующий</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ларинготрахеит возникает в результате воспаления гортани и отека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подсвязочной</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клетчатки.</a:t>
            </a:r>
          </a:p>
          <a:p>
            <a:pPr indent="288290">
              <a:lnSpc>
                <a:spcPct val="150000"/>
              </a:lnSpc>
              <a:spcAft>
                <a:spcPts val="0"/>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степень - кратковременный не резко выраженный приступ цианоза.</a:t>
            </a:r>
          </a:p>
          <a:p>
            <a:pPr indent="288290">
              <a:lnSpc>
                <a:spcPct val="150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степень - стеноз более значительный с участием вспомогательной мускулатуры грудной клетки, постоянный или приступообразный цианоз, но без выраженной дыхательной недостаточности.</a:t>
            </a:r>
          </a:p>
          <a:p>
            <a:pPr indent="288290">
              <a:lnSpc>
                <a:spcPct val="150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степень - сопровождается тяжелым цианозом с выраженной дыхательной недостаточностью - резкое втяжение межреберных промежутков, цианоз, беспокойство, частый пульс, асфиксия.</a:t>
            </a:r>
          </a:p>
        </p:txBody>
      </p:sp>
    </p:spTree>
    <p:extLst>
      <p:ext uri="{BB962C8B-B14F-4D97-AF65-F5344CB8AC3E}">
        <p14:creationId xmlns:p14="http://schemas.microsoft.com/office/powerpoint/2010/main" val="98445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475076" cy="4524315"/>
          </a:xfrm>
          <a:prstGeom prst="rect">
            <a:avLst/>
          </a:prstGeom>
          <a:noFill/>
        </p:spPr>
        <p:txBody>
          <a:bodyPr wrap="square" rtlCol="0">
            <a:spAutoFit/>
          </a:bodyPr>
          <a:lstStyle/>
          <a:p>
            <a:pPr algn="ctr"/>
            <a:r>
              <a:rPr lang="ru-RU" sz="2400" b="1" dirty="0">
                <a:latin typeface="Times New Roman" panose="02020603050405020304" pitchFamily="18" charset="0"/>
                <a:cs typeface="Times New Roman" panose="02020603050405020304" pitchFamily="18" charset="0"/>
              </a:rPr>
              <a:t>Формула</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a:t>
            </a:r>
            <a:r>
              <a:rPr lang="ru-RU" sz="2400" dirty="0">
                <a:latin typeface="Times New Roman" panose="02020603050405020304" pitchFamily="18" charset="0"/>
                <a:cs typeface="Times New Roman" panose="02020603050405020304" pitchFamily="18" charset="0"/>
              </a:rPr>
              <a:t> = 3200 + 800 </a:t>
            </a:r>
            <a:r>
              <a:rPr lang="en-US" sz="2400" dirty="0">
                <a:latin typeface="Times New Roman" panose="02020603050405020304" pitchFamily="18" charset="0"/>
                <a:cs typeface="Times New Roman" panose="02020603050405020304" pitchFamily="18" charset="0"/>
              </a:rPr>
              <a:t>n</a:t>
            </a:r>
            <a:r>
              <a:rPr lang="ru-RU" sz="2400" dirty="0">
                <a:latin typeface="Times New Roman" panose="02020603050405020304" pitchFamily="18" charset="0"/>
                <a:cs typeface="Times New Roman" panose="02020603050405020304" pitchFamily="18" charset="0"/>
              </a:rPr>
              <a:t> + 400 (</a:t>
            </a:r>
            <a:r>
              <a:rPr lang="en-US" sz="2400" dirty="0">
                <a:latin typeface="Times New Roman" panose="02020603050405020304" pitchFamily="18" charset="0"/>
                <a:cs typeface="Times New Roman" panose="02020603050405020304" pitchFamily="18" charset="0"/>
              </a:rPr>
              <a:t>n </a:t>
            </a:r>
            <a:r>
              <a:rPr lang="ru-RU" sz="2400" dirty="0">
                <a:latin typeface="Times New Roman" panose="02020603050405020304" pitchFamily="18" charset="0"/>
                <a:cs typeface="Times New Roman" panose="02020603050405020304" pitchFamily="18" charset="0"/>
              </a:rPr>
              <a:t>– 6)</a:t>
            </a:r>
          </a:p>
          <a:p>
            <a:pPr algn="ctr"/>
            <a:r>
              <a:rPr lang="ru-RU" sz="2400" dirty="0">
                <a:latin typeface="Times New Roman" panose="02020603050405020304" pitchFamily="18" charset="0"/>
                <a:cs typeface="Times New Roman" panose="02020603050405020304" pitchFamily="18" charset="0"/>
              </a:rPr>
              <a:t>где </a:t>
            </a:r>
            <a:r>
              <a:rPr lang="en-US" sz="2400" dirty="0">
                <a:latin typeface="Times New Roman" panose="02020603050405020304" pitchFamily="18" charset="0"/>
                <a:cs typeface="Times New Roman" panose="02020603050405020304" pitchFamily="18" charset="0"/>
              </a:rPr>
              <a:t>n </a:t>
            </a:r>
            <a:r>
              <a:rPr lang="ru-RU" sz="2400" dirty="0">
                <a:latin typeface="Times New Roman" panose="02020603050405020304" pitchFamily="18" charset="0"/>
                <a:cs typeface="Times New Roman" panose="02020603050405020304" pitchFamily="18" charset="0"/>
              </a:rPr>
              <a:t>- число месяцев жизни.</a:t>
            </a:r>
          </a:p>
          <a:p>
            <a:pPr algn="ctr"/>
            <a:r>
              <a:rPr lang="ru-RU" sz="2400" dirty="0">
                <a:latin typeface="Times New Roman" panose="02020603050405020304" pitchFamily="18" charset="0"/>
                <a:cs typeface="Times New Roman" panose="02020603050405020304" pitchFamily="18" charset="0"/>
              </a:rPr>
              <a:t>К 4 мес. ребенок удваивает свой вес, к 1году увеличивает в 3-4 раза. К одному году вес примерно равен 10- 12 кг.</a:t>
            </a:r>
          </a:p>
          <a:p>
            <a:pPr algn="ctr"/>
            <a:r>
              <a:rPr lang="ru-RU" sz="2400" dirty="0">
                <a:latin typeface="Times New Roman" panose="02020603050405020304" pitchFamily="18" charset="0"/>
                <a:cs typeface="Times New Roman" panose="02020603050405020304" pitchFamily="18" charset="0"/>
              </a:rPr>
              <a:t>После года вычисляется </a:t>
            </a:r>
            <a:r>
              <a:rPr lang="ru-RU" sz="2400" b="1" dirty="0">
                <a:latin typeface="Times New Roman" panose="02020603050405020304" pitchFamily="18" charset="0"/>
                <a:cs typeface="Times New Roman" panose="02020603050405020304" pitchFamily="18" charset="0"/>
              </a:rPr>
              <a:t>по формуле</a:t>
            </a:r>
            <a:r>
              <a:rPr lang="ru-RU" sz="2400" dirty="0">
                <a:latin typeface="Times New Roman" panose="02020603050405020304" pitchFamily="18" charset="0"/>
                <a:cs typeface="Times New Roman" panose="02020603050405020304" pitchFamily="18" charset="0"/>
              </a:rPr>
              <a:t>: </a:t>
            </a:r>
          </a:p>
          <a:p>
            <a:pPr algn="ctr"/>
            <a:r>
              <a:rPr lang="ru-RU" sz="2400" dirty="0">
                <a:latin typeface="Times New Roman" panose="02020603050405020304" pitchFamily="18" charset="0"/>
                <a:cs typeface="Times New Roman" panose="02020603050405020304" pitchFamily="18" charset="0"/>
              </a:rPr>
              <a:t>М = 10 + 2 </a:t>
            </a:r>
            <a:r>
              <a:rPr lang="en-US" sz="2400" dirty="0">
                <a:latin typeface="Times New Roman" panose="02020603050405020304" pitchFamily="18" charset="0"/>
                <a:cs typeface="Times New Roman" panose="02020603050405020304" pitchFamily="18" charset="0"/>
              </a:rPr>
              <a:t>n</a:t>
            </a:r>
            <a:r>
              <a:rPr lang="ru-RU" sz="2400" dirty="0">
                <a:latin typeface="Times New Roman" panose="02020603050405020304" pitchFamily="18" charset="0"/>
                <a:cs typeface="Times New Roman" panose="02020603050405020304" pitchFamily="18" charset="0"/>
              </a:rPr>
              <a:t>, где </a:t>
            </a:r>
            <a:r>
              <a:rPr lang="en-US" sz="2400" dirty="0">
                <a:latin typeface="Times New Roman" panose="02020603050405020304" pitchFamily="18" charset="0"/>
                <a:cs typeface="Times New Roman" panose="02020603050405020304" pitchFamily="18" charset="0"/>
              </a:rPr>
              <a:t>n </a:t>
            </a:r>
            <a:r>
              <a:rPr lang="ru-RU" sz="2400" dirty="0">
                <a:latin typeface="Times New Roman" panose="02020603050405020304" pitchFamily="18" charset="0"/>
                <a:cs typeface="Times New Roman" panose="02020603050405020304" pitchFamily="18" charset="0"/>
              </a:rPr>
              <a:t>- число лет жизни</a:t>
            </a:r>
            <a:r>
              <a:rPr lang="ru-RU" sz="2400" dirty="0" smtClean="0">
                <a:latin typeface="Times New Roman" panose="02020603050405020304" pitchFamily="18" charset="0"/>
                <a:cs typeface="Times New Roman" panose="02020603050405020304" pitchFamily="18" charset="0"/>
              </a:rPr>
              <a:t>.</a:t>
            </a:r>
          </a:p>
          <a:p>
            <a:pPr algn="ctr"/>
            <a:endParaRPr lang="ru-RU" sz="2400" dirty="0">
              <a:latin typeface="Times New Roman" panose="02020603050405020304" pitchFamily="18" charset="0"/>
              <a:cs typeface="Times New Roman" panose="02020603050405020304" pitchFamily="18" charset="0"/>
            </a:endParaRPr>
          </a:p>
          <a:p>
            <a:pPr algn="ctr"/>
            <a:endParaRPr lang="ru-RU" sz="2400" dirty="0" smtClean="0">
              <a:latin typeface="Times New Roman" panose="02020603050405020304" pitchFamily="18" charset="0"/>
              <a:cs typeface="Times New Roman" panose="02020603050405020304" pitchFamily="18" charset="0"/>
            </a:endParaRPr>
          </a:p>
          <a:p>
            <a:pPr algn="ctr"/>
            <a:r>
              <a:rPr lang="ru-RU" sz="2400" b="1" i="1" dirty="0">
                <a:latin typeface="Times New Roman" panose="02020603050405020304" pitchFamily="18" charset="0"/>
                <a:cs typeface="Times New Roman" panose="02020603050405020304" pitchFamily="18" charset="0"/>
              </a:rPr>
              <a:t>Для правильной оценки развития ребенка нужно знать не только вес, но и рост, его закономерности изменения.</a:t>
            </a:r>
          </a:p>
          <a:p>
            <a:pPr algn="ctr"/>
            <a:r>
              <a:rPr lang="ru-RU" sz="2400" dirty="0">
                <a:latin typeface="Times New Roman" panose="02020603050405020304" pitchFamily="18" charset="0"/>
                <a:cs typeface="Times New Roman" panose="02020603050405020304" pitchFamily="18" charset="0"/>
              </a:rPr>
              <a:t>Рост при рождении в среднем - 50-52 см. На первом году рост увеличивается на 25 см.</a:t>
            </a:r>
          </a:p>
          <a:p>
            <a:pPr algn="ct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068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281893" cy="5262979"/>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По кварталам года:</a:t>
            </a:r>
          </a:p>
          <a:p>
            <a:pPr algn="ctr"/>
            <a:r>
              <a:rPr lang="ru-RU" sz="2400" dirty="0">
                <a:latin typeface="Times New Roman" panose="02020603050405020304" pitchFamily="18" charset="0"/>
                <a:cs typeface="Times New Roman" panose="02020603050405020304" pitchFamily="18" charset="0"/>
              </a:rPr>
              <a:t>1 квартал – З см. каждый месяц, 2 квартал - 2,5 см, каждый месяц, 3 квартал -1,5 см. каждый месяц. 4 квартал - 1.0 см. каждый месяц.</a:t>
            </a:r>
          </a:p>
          <a:p>
            <a:pPr algn="ctr"/>
            <a:r>
              <a:rPr lang="ru-RU" sz="2400" dirty="0">
                <a:latin typeface="Times New Roman" panose="02020603050405020304" pitchFamily="18" charset="0"/>
                <a:cs typeface="Times New Roman" panose="02020603050405020304" pitchFamily="18" charset="0"/>
              </a:rPr>
              <a:t>После года рост увеличивается в среднем - 5см.  каждый год. </a:t>
            </a:r>
            <a:r>
              <a:rPr lang="ru-RU" sz="2400" b="1" dirty="0">
                <a:latin typeface="Times New Roman" panose="02020603050405020304" pitchFamily="18" charset="0"/>
                <a:cs typeface="Times New Roman" panose="02020603050405020304" pitchFamily="18" charset="0"/>
              </a:rPr>
              <a:t>Формула</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t>
            </a:r>
            <a:r>
              <a:rPr lang="ru-RU" sz="2400" dirty="0">
                <a:latin typeface="Times New Roman" panose="02020603050405020304" pitchFamily="18" charset="0"/>
                <a:cs typeface="Times New Roman" panose="02020603050405020304" pitchFamily="18" charset="0"/>
              </a:rPr>
              <a:t> = 75см. + 5 </a:t>
            </a:r>
            <a:r>
              <a:rPr lang="en-US" sz="2400" dirty="0">
                <a:latin typeface="Times New Roman" panose="02020603050405020304" pitchFamily="18" charset="0"/>
                <a:cs typeface="Times New Roman" panose="02020603050405020304" pitchFamily="18" charset="0"/>
              </a:rPr>
              <a:t>n</a:t>
            </a:r>
            <a:r>
              <a:rPr lang="ru-RU" sz="2400" dirty="0">
                <a:latin typeface="Times New Roman" panose="02020603050405020304" pitchFamily="18" charset="0"/>
                <a:cs typeface="Times New Roman" panose="02020603050405020304" pitchFamily="18" charset="0"/>
              </a:rPr>
              <a:t>, где </a:t>
            </a:r>
            <a:r>
              <a:rPr lang="en-US" sz="2400" dirty="0">
                <a:latin typeface="Times New Roman" panose="02020603050405020304" pitchFamily="18" charset="0"/>
                <a:cs typeface="Times New Roman" panose="02020603050405020304" pitchFamily="18" charset="0"/>
              </a:rPr>
              <a:t>n </a:t>
            </a:r>
            <a:r>
              <a:rPr lang="ru-RU" sz="2400" dirty="0">
                <a:latin typeface="Times New Roman" panose="02020603050405020304" pitchFamily="18" charset="0"/>
                <a:cs typeface="Times New Roman" panose="02020603050405020304" pitchFamily="18" charset="0"/>
              </a:rPr>
              <a:t>- число лет</a:t>
            </a:r>
            <a:r>
              <a:rPr lang="ru-RU" sz="2400" dirty="0" smtClean="0">
                <a:latin typeface="Times New Roman" panose="02020603050405020304" pitchFamily="18" charset="0"/>
                <a:cs typeface="Times New Roman" panose="02020603050405020304" pitchFamily="18" charset="0"/>
              </a:rPr>
              <a:t>.</a:t>
            </a:r>
          </a:p>
          <a:p>
            <a:pPr algn="ctr"/>
            <a:r>
              <a:rPr lang="ru-RU" sz="2400" dirty="0" smtClean="0">
                <a:latin typeface="Times New Roman" panose="02020603050405020304" pitchFamily="18" charset="0"/>
                <a:cs typeface="Times New Roman" panose="02020603050405020304" pitchFamily="18" charset="0"/>
              </a:rPr>
              <a:t>Рост </a:t>
            </a:r>
            <a:r>
              <a:rPr lang="ru-RU" sz="2400" dirty="0">
                <a:latin typeface="Times New Roman" panose="02020603050405020304" pitchFamily="18" charset="0"/>
                <a:cs typeface="Times New Roman" panose="02020603050405020304" pitchFamily="18" charset="0"/>
              </a:rPr>
              <a:t>зависит от условий жизни, воспитания, физической нагрузки ребенка, роста родителей</a:t>
            </a:r>
            <a:r>
              <a:rPr lang="ru-RU" sz="2400" dirty="0" smtClean="0">
                <a:latin typeface="Times New Roman" panose="02020603050405020304" pitchFamily="18" charset="0"/>
                <a:cs typeface="Times New Roman" panose="02020603050405020304" pitchFamily="18" charset="0"/>
              </a:rPr>
              <a:t>.</a:t>
            </a:r>
          </a:p>
          <a:p>
            <a:pPr algn="ctr"/>
            <a:endParaRPr lang="ru-RU" sz="2400" dirty="0">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a:p>
            <a:pPr algn="ctr"/>
            <a:r>
              <a:rPr lang="ru-RU" sz="2400" dirty="0">
                <a:latin typeface="Times New Roman" panose="02020603050405020304" pitchFamily="18" charset="0"/>
                <a:cs typeface="Times New Roman" panose="02020603050405020304" pitchFamily="18" charset="0"/>
              </a:rPr>
              <a:t>Окружность головы при рождении –35 см к году увеличивается на </a:t>
            </a:r>
            <a:r>
              <a:rPr lang="ru-RU" sz="2400" dirty="0" smtClean="0">
                <a:latin typeface="Times New Roman" panose="02020603050405020304" pitchFamily="18" charset="0"/>
                <a:cs typeface="Times New Roman" panose="02020603050405020304" pitchFamily="18" charset="0"/>
              </a:rPr>
              <a:t>10-11см</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algn="ctr"/>
            <a:endParaRPr lang="ru-RU" sz="2400" dirty="0" smtClean="0">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a:p>
            <a:pPr algn="ctr"/>
            <a:r>
              <a:rPr lang="ru-RU" sz="2400" dirty="0" smtClean="0">
                <a:latin typeface="Times New Roman" panose="02020603050405020304" pitchFamily="18" charset="0"/>
                <a:cs typeface="Times New Roman" panose="02020603050405020304" pitchFamily="18" charset="0"/>
              </a:rPr>
              <a:t>Окружность </a:t>
            </a:r>
            <a:r>
              <a:rPr lang="ru-RU" sz="2400" dirty="0">
                <a:latin typeface="Times New Roman" panose="02020603050405020304" pitchFamily="18" charset="0"/>
                <a:cs typeface="Times New Roman" panose="02020603050405020304" pitchFamily="18" charset="0"/>
              </a:rPr>
              <a:t>грудной клетки – 33-35 см, к году она больше окружности головы на 2 см. Далее она превышает окружность головы на столько см. сколько ребенку лет.</a:t>
            </a:r>
          </a:p>
        </p:txBody>
      </p:sp>
    </p:spTree>
    <p:extLst>
      <p:ext uri="{BB962C8B-B14F-4D97-AF65-F5344CB8AC3E}">
        <p14:creationId xmlns:p14="http://schemas.microsoft.com/office/powerpoint/2010/main" val="3164977423"/>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411</TotalTime>
  <Words>591</Words>
  <Application>Microsoft Office PowerPoint</Application>
  <PresentationFormat>Широкоэкранный</PresentationFormat>
  <Paragraphs>358</Paragraphs>
  <Slides>71</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71</vt:i4>
      </vt:variant>
    </vt:vector>
  </HeadingPairs>
  <TitlesOfParts>
    <vt:vector size="78" baseType="lpstr">
      <vt:lpstr>Arial</vt:lpstr>
      <vt:lpstr>Calibri</vt:lpstr>
      <vt:lpstr>Symbol</vt:lpstr>
      <vt:lpstr>Times New Roman</vt:lpstr>
      <vt:lpstr>Trebuchet MS</vt:lpstr>
      <vt:lpstr>Wingdings 3</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Преподаватель</dc:creator>
  <cp:lastModifiedBy>Преподаватель</cp:lastModifiedBy>
  <cp:revision>24</cp:revision>
  <dcterms:created xsi:type="dcterms:W3CDTF">2025-09-20T07:00:33Z</dcterms:created>
  <dcterms:modified xsi:type="dcterms:W3CDTF">2025-09-26T10:28:19Z</dcterms:modified>
</cp:coreProperties>
</file>