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sldIdLst>
    <p:sldId id="256" r:id="rId3"/>
    <p:sldId id="278" r:id="rId4"/>
    <p:sldId id="257" r:id="rId5"/>
    <p:sldId id="259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0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0B5D21B-7EC0-4A17-98C0-EFCEE5D15928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33E2DD9-70DE-4FA4-98D0-FCBF3DAC3C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4CC6F-C921-4B99-8B7A-D432A44E4E78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E011E-3BB1-4096-B03B-E62B700FA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86CB8B5-2CAE-4365-B70C-F2071414AFC6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C018167-3A49-416A-9108-4C79E87CE6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E18EA-591B-4C72-AF7F-77E6C49BCD81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8244A-94E6-4AA6-91EB-FE4CC87D31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52E2A57-8775-4594-808F-8EE3021E6EBB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9C9182B-C425-4E57-8F86-0A36FD6373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32933-06D3-4CFE-96DE-D6B4445FA489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DD92D-2F67-47CB-BA88-8F03CB6BE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3AAFAC-43C0-49BF-8F13-6EA357F2B332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AE830C-9F0F-473F-81BA-11C1B237A1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618E0CF-0C4B-43F4-812D-A662187497F1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D8A6D9-45E6-4F91-8972-DA085AB0D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3B8AD7-8A13-42F9-A30F-621E0B29894A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092EF3-1BAD-463B-8ABC-F885E959B5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BBDF1-FD0B-4231-B80E-A372A76B9C05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DF804-D008-4C4F-A667-B769B53FA0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21872-9603-433E-A6C5-051AFEBF7324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225FB-8E50-4B71-B459-B33B00DAF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46C8B91-CB9F-455C-963D-CEA18F11748C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6276EC8C-995B-43ED-817F-D02402BF8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428604"/>
            <a:ext cx="8929718" cy="2214578"/>
          </a:xfrm>
        </p:spPr>
        <p:txBody>
          <a:bodyPr/>
          <a:lstStyle/>
          <a:p>
            <a:r>
              <a:rPr lang="ru-RU" sz="4000" b="1" dirty="0" smtClean="0"/>
              <a:t>Духовная культура личности и </a:t>
            </a:r>
            <a:br>
              <a:rPr lang="ru-RU" sz="4000" b="1" dirty="0" smtClean="0"/>
            </a:br>
            <a:r>
              <a:rPr lang="ru-RU" sz="4000" b="1" dirty="0" smtClean="0"/>
              <a:t>общества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26816" y="2857496"/>
            <a:ext cx="45719" cy="45719"/>
          </a:xfrm>
        </p:spPr>
        <p:txBody>
          <a:bodyPr>
            <a:normAutofit fontScale="25000" lnSpcReduction="20000"/>
          </a:bodyPr>
          <a:lstStyle/>
          <a:p>
            <a:pPr marL="457200" indent="-457200" algn="l"/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14942" y="4857760"/>
            <a:ext cx="35718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СХТ</a:t>
            </a:r>
            <a:endParaRPr lang="ru-RU" sz="1200" b="1" dirty="0"/>
          </a:p>
        </p:txBody>
      </p:sp>
    </p:spTree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285860"/>
            <a:ext cx="3276834" cy="1472766"/>
          </a:xfrm>
        </p:spPr>
        <p:txBody>
          <a:bodyPr/>
          <a:lstStyle/>
          <a:p>
            <a:pPr algn="l"/>
            <a:r>
              <a:rPr lang="ru-RU" sz="4000" b="1" dirty="0" smtClean="0"/>
              <a:t>Функции культуры: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818094"/>
          </a:xfrm>
        </p:spPr>
        <p:txBody>
          <a:bodyPr>
            <a:normAutofit fontScale="92500" lnSpcReduction="20000"/>
          </a:bodyPr>
          <a:lstStyle/>
          <a:p>
            <a:pPr algn="l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 регулятивная;</a:t>
            </a:r>
          </a:p>
          <a:p>
            <a:pPr algn="l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 образовательная;</a:t>
            </a:r>
          </a:p>
          <a:p>
            <a:pPr algn="l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 воспитательная;</a:t>
            </a:r>
          </a:p>
          <a:p>
            <a:pPr algn="l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 объединяющая (интегративная);</a:t>
            </a:r>
          </a:p>
          <a:p>
            <a:pPr algn="l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 ретранслирующая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7554" y="1071546"/>
            <a:ext cx="5105400" cy="1329890"/>
          </a:xfrm>
        </p:spPr>
        <p:txBody>
          <a:bodyPr/>
          <a:lstStyle/>
          <a:p>
            <a:r>
              <a:rPr lang="ru-RU" sz="4000" dirty="0" smtClean="0"/>
              <a:t>Формы культуры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68" y="2714620"/>
            <a:ext cx="5114778" cy="238946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НАРОДНАЯ </a:t>
            </a:r>
            <a:r>
              <a:rPr lang="ru-RU" sz="2600" b="1" dirty="0" smtClean="0">
                <a:solidFill>
                  <a:schemeClr val="tx1"/>
                </a:solidFill>
              </a:rPr>
              <a:t>культура развивается как коллективное творчество народа на основе преемственности и традиции (сказки, былины, одежда, обряды и т.д.)</a:t>
            </a:r>
            <a:endParaRPr lang="ru-RU" sz="26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Documents and Settings\user\Рабочий стол\346fb84c460fb0ab4fab5ed3ec6117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14678" cy="2411008"/>
          </a:xfrm>
          <a:prstGeom prst="rect">
            <a:avLst/>
          </a:prstGeom>
          <a:noFill/>
        </p:spPr>
      </p:pic>
      <p:pic>
        <p:nvPicPr>
          <p:cNvPr id="1027" name="Picture 3" descr="C:\Documents and Settings\user\Рабочий стол\ANH-DE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57430"/>
            <a:ext cx="3257981" cy="2286016"/>
          </a:xfrm>
          <a:prstGeom prst="rect">
            <a:avLst/>
          </a:prstGeom>
          <a:noFill/>
        </p:spPr>
      </p:pic>
      <p:pic>
        <p:nvPicPr>
          <p:cNvPr id="1029" name="Picture 5" descr="C:\Documents and Settings\user\Рабочий стол\IMG_8556.jpg"/>
          <p:cNvPicPr>
            <a:picLocks noChangeAspect="1" noChangeArrowheads="1"/>
          </p:cNvPicPr>
          <p:nvPr/>
        </p:nvPicPr>
        <p:blipFill>
          <a:blip r:embed="rId4" cstate="print"/>
          <a:srcRect l="4166" t="5188" r="5833" b="8726"/>
          <a:stretch>
            <a:fillRect/>
          </a:stretch>
        </p:blipFill>
        <p:spPr bwMode="auto">
          <a:xfrm>
            <a:off x="0" y="4636807"/>
            <a:ext cx="3286148" cy="2221193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1802" y="1214422"/>
            <a:ext cx="5786478" cy="1187014"/>
          </a:xfrm>
        </p:spPr>
        <p:txBody>
          <a:bodyPr/>
          <a:lstStyle/>
          <a:p>
            <a:r>
              <a:rPr lang="ru-RU" sz="4000" dirty="0" smtClean="0"/>
              <a:t>Формы культуры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3571876"/>
            <a:ext cx="5114778" cy="214314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ЭЛИТАРНАЯ культура рассчитана на ее восприятие ограниченным кругом людей (элитой), которые обладают особой художественной восприимчивостью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Documents and Settings\user\Рабочий стол\f2ce06a72e9db2d3c707103fc28ebd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3357553" cy="2023526"/>
          </a:xfrm>
          <a:prstGeom prst="rect">
            <a:avLst/>
          </a:prstGeom>
          <a:noFill/>
        </p:spPr>
      </p:pic>
      <p:pic>
        <p:nvPicPr>
          <p:cNvPr id="2051" name="Picture 3" descr="C:\Documents and Settings\user\Рабочий стол\c68389bf-18c6-45af-a041-fd1770a4c2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5992"/>
            <a:ext cx="3355620" cy="2286016"/>
          </a:xfrm>
          <a:prstGeom prst="rect">
            <a:avLst/>
          </a:prstGeom>
          <a:noFill/>
        </p:spPr>
      </p:pic>
      <p:pic>
        <p:nvPicPr>
          <p:cNvPr id="2052" name="Picture 4" descr="C:\Documents and Settings\user\Рабочий стол\7324882a6e8b7d3acc73a57b2a1854c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43422"/>
            <a:ext cx="3334895" cy="2214578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7554" y="428604"/>
            <a:ext cx="5105400" cy="1187014"/>
          </a:xfrm>
        </p:spPr>
        <p:txBody>
          <a:bodyPr/>
          <a:lstStyle/>
          <a:p>
            <a:r>
              <a:rPr lang="ru-RU" sz="4000" dirty="0" smtClean="0"/>
              <a:t>Формы культуры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1928802"/>
            <a:ext cx="5114778" cy="4500594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МАССОВАЯ </a:t>
            </a:r>
            <a:r>
              <a:rPr lang="ru-RU" sz="2400" b="1" dirty="0" smtClean="0">
                <a:solidFill>
                  <a:schemeClr val="tx1"/>
                </a:solidFill>
              </a:rPr>
              <a:t>культура – наиболее типичный способ существования культуры в условиях современного общества, который сознательно ориентирует распространяемые ею ценности на усредненный уровень развития потребителей ее произведений (книги, пресса, кино, телевидение</a:t>
            </a:r>
            <a:r>
              <a:rPr lang="ru-RU" sz="2000" b="1" dirty="0" smtClean="0">
                <a:solidFill>
                  <a:schemeClr val="tx1"/>
                </a:solidFill>
              </a:rPr>
              <a:t>,</a:t>
            </a:r>
            <a:r>
              <a:rPr lang="ru-RU" sz="2400" b="1" dirty="0" smtClean="0">
                <a:solidFill>
                  <a:schemeClr val="tx1"/>
                </a:solidFill>
              </a:rPr>
              <a:t> радио и т.д.)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Documents and Settings\user\Рабочий стол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3"/>
            <a:ext cx="3175022" cy="1785950"/>
          </a:xfrm>
          <a:prstGeom prst="rect">
            <a:avLst/>
          </a:prstGeom>
          <a:noFill/>
        </p:spPr>
      </p:pic>
      <p:pic>
        <p:nvPicPr>
          <p:cNvPr id="3075" name="Picture 3" descr="C:\Documents and Settings\user\Рабочий стол\Devushka-govorit-v-mikrof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143116"/>
            <a:ext cx="3175022" cy="1785950"/>
          </a:xfrm>
          <a:prstGeom prst="rect">
            <a:avLst/>
          </a:prstGeom>
          <a:noFill/>
        </p:spPr>
      </p:pic>
      <p:pic>
        <p:nvPicPr>
          <p:cNvPr id="3076" name="Picture 4" descr="C:\Documents and Settings\user\Рабочий стол\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14818"/>
            <a:ext cx="3215536" cy="219234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5105400" cy="1258452"/>
          </a:xfrm>
        </p:spPr>
        <p:txBody>
          <a:bodyPr/>
          <a:lstStyle/>
          <a:p>
            <a:pPr algn="l"/>
            <a:r>
              <a:rPr lang="ru-RU" sz="4000" b="1" dirty="0" smtClean="0"/>
              <a:t>Субкультура - 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1928802"/>
            <a:ext cx="5114778" cy="281809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система ценностей, установок, способов поведения и жизненных стилей определенной социальной группы, отличающаяся от господствующей  в обществе культуры, но связанная с ней (городская, деревенская, молодежная и т.д.).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0"/>
            <a:ext cx="5105400" cy="758386"/>
          </a:xfrm>
        </p:spPr>
        <p:txBody>
          <a:bodyPr/>
          <a:lstStyle/>
          <a:p>
            <a:pPr algn="l"/>
            <a:r>
              <a:rPr lang="ru-RU" b="1" dirty="0" smtClean="0"/>
              <a:t>Контркультура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subTitle" idx="1"/>
          </p:nvPr>
        </p:nvSpPr>
        <p:spPr>
          <a:xfrm>
            <a:off x="4714876" y="1571612"/>
            <a:ext cx="3971770" cy="300039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Отличается от доминирующей, противостоит ей, находится с ней в конфликте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Documents and Settings\user\Рабочий стол\124741638_hippi_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32"/>
            <a:ext cx="4179123" cy="2786082"/>
          </a:xfrm>
          <a:prstGeom prst="rect">
            <a:avLst/>
          </a:prstGeom>
          <a:noFill/>
        </p:spPr>
      </p:pic>
      <p:pic>
        <p:nvPicPr>
          <p:cNvPr id="4099" name="Picture 3" descr="C:\Documents and Settings\user\Рабочий стол\14831612761532929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929066"/>
            <a:ext cx="3761632" cy="271464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357166"/>
            <a:ext cx="5105400" cy="2115708"/>
          </a:xfrm>
        </p:spPr>
        <p:txBody>
          <a:bodyPr/>
          <a:lstStyle/>
          <a:p>
            <a:pPr algn="l"/>
            <a:r>
              <a:rPr lang="ru-RU" sz="4000" b="1" dirty="0" smtClean="0"/>
              <a:t>Уровни взаимодействия культур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2928934"/>
            <a:ext cx="5114778" cy="1101248"/>
          </a:xfrm>
        </p:spPr>
        <p:txBody>
          <a:bodyPr>
            <a:noAutofit/>
          </a:bodyPr>
          <a:lstStyle/>
          <a:p>
            <a:pPr algn="l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 этнический;</a:t>
            </a:r>
          </a:p>
          <a:p>
            <a:pPr algn="l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 национальный;</a:t>
            </a:r>
          </a:p>
          <a:p>
            <a:pPr algn="l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цивилизационный</a:t>
            </a:r>
            <a:r>
              <a:rPr lang="ru-RU" b="1" dirty="0" smtClean="0">
                <a:solidFill>
                  <a:schemeClr val="tx1"/>
                </a:solidFill>
              </a:rPr>
              <a:t>. 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428604"/>
            <a:ext cx="6072230" cy="1714512"/>
          </a:xfrm>
        </p:spPr>
        <p:txBody>
          <a:bodyPr/>
          <a:lstStyle/>
          <a:p>
            <a:pPr algn="l"/>
            <a:r>
              <a:rPr lang="ru-RU" sz="4000" b="1" dirty="0" smtClean="0"/>
              <a:t>Культурное воспроизводство - 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2786058"/>
            <a:ext cx="5114778" cy="1101248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</a:rPr>
              <a:t>процесс эволюционного развития культуры, включающий ее преемственность, изменение и развитие.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71480"/>
            <a:ext cx="5105400" cy="1472766"/>
          </a:xfrm>
        </p:spPr>
        <p:txBody>
          <a:bodyPr/>
          <a:lstStyle/>
          <a:p>
            <a:pPr algn="l"/>
            <a:r>
              <a:rPr lang="ru-RU" sz="4000" b="1" dirty="0" smtClean="0"/>
              <a:t>Учреждения культуры </a:t>
            </a:r>
            <a:r>
              <a:rPr lang="ru-RU" sz="4000" dirty="0" smtClean="0"/>
              <a:t>-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143248"/>
            <a:ext cx="5114778" cy="242889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это государственные и негосударственные организации, осуществляющие деятельность в той или иной области культурной жизни.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8992" y="428604"/>
            <a:ext cx="5105400" cy="1401328"/>
          </a:xfrm>
        </p:spPr>
        <p:txBody>
          <a:bodyPr/>
          <a:lstStyle/>
          <a:p>
            <a:pPr algn="l"/>
            <a:r>
              <a:rPr lang="ru-RU" sz="4000" dirty="0" smtClean="0"/>
              <a:t>Учреждения культуры: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1785926"/>
            <a:ext cx="5114778" cy="4786346"/>
          </a:xfrm>
        </p:spPr>
        <p:txBody>
          <a:bodyPr/>
          <a:lstStyle/>
          <a:p>
            <a:pPr algn="l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</a:rPr>
              <a:t>клубы, дома культуры, центры досуга;</a:t>
            </a:r>
          </a:p>
          <a:p>
            <a:pPr algn="l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</a:rPr>
              <a:t>- парки культуры и отдыха;</a:t>
            </a:r>
          </a:p>
          <a:p>
            <a:pPr algn="l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</a:rPr>
              <a:t>- библиотеки;</a:t>
            </a:r>
          </a:p>
          <a:p>
            <a:pPr algn="l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</a:rPr>
              <a:t>- музеи;</a:t>
            </a:r>
          </a:p>
          <a:p>
            <a:pPr algn="l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</a:rPr>
              <a:t>- театр;</a:t>
            </a:r>
          </a:p>
          <a:p>
            <a:pPr algn="l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</a:rPr>
              <a:t>- кинотеатр;</a:t>
            </a:r>
          </a:p>
          <a:p>
            <a:pPr algn="l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</a:rPr>
              <a:t>- культурно-спортивные комплексы;</a:t>
            </a:r>
          </a:p>
          <a:p>
            <a:pPr algn="l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</a:rPr>
              <a:t>- музыкальные школы и школы искусств.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Documents and Settings\user\Рабочий стол\3cebb47f219fd81aa94fb783b670ac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03551" cy="2402568"/>
          </a:xfrm>
          <a:prstGeom prst="rect">
            <a:avLst/>
          </a:prstGeom>
          <a:noFill/>
        </p:spPr>
      </p:pic>
      <p:pic>
        <p:nvPicPr>
          <p:cNvPr id="5123" name="Picture 3" descr="C:\Documents and Settings\user\Рабочий стол\Science_Museum_-_Transportation_are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8868"/>
            <a:ext cx="3195316" cy="2130428"/>
          </a:xfrm>
          <a:prstGeom prst="rect">
            <a:avLst/>
          </a:prstGeom>
          <a:noFill/>
        </p:spPr>
      </p:pic>
      <p:pic>
        <p:nvPicPr>
          <p:cNvPr id="5124" name="Picture 4" descr="C:\Documents and Settings\user\Рабочий стол\visit_item_184_2409_4462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667369"/>
            <a:ext cx="3071834" cy="219063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298" y="1214422"/>
            <a:ext cx="68580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ru-RU" sz="4000" b="1" i="1" dirty="0" smtClean="0"/>
              <a:t>ВОПРОСЫ:</a:t>
            </a:r>
          </a:p>
          <a:p>
            <a:pPr marL="457200" indent="-457200"/>
            <a:r>
              <a:rPr lang="ru-RU" sz="4000" b="1" i="1" dirty="0" smtClean="0"/>
              <a:t>1. Понятие о культуре.</a:t>
            </a:r>
          </a:p>
          <a:p>
            <a:pPr marL="457200" indent="-457200"/>
            <a:r>
              <a:rPr lang="ru-RU" sz="4000" b="1" i="1" dirty="0" smtClean="0"/>
              <a:t>2. Виды культуры.</a:t>
            </a:r>
          </a:p>
          <a:p>
            <a:pPr marL="457200" indent="-457200"/>
            <a:r>
              <a:rPr lang="ru-RU" sz="4000" b="1" i="1" dirty="0" smtClean="0"/>
              <a:t>3. Учреждения культуры. </a:t>
            </a:r>
            <a:endParaRPr lang="ru-RU" sz="4000" b="1" i="1" dirty="0"/>
          </a:p>
        </p:txBody>
      </p:sp>
    </p:spTree>
  </p:cSld>
  <p:clrMapOvr>
    <a:masterClrMapping/>
  </p:clrMapOvr>
  <p:transition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9001156" cy="2044270"/>
          </a:xfrm>
        </p:spPr>
        <p:txBody>
          <a:bodyPr/>
          <a:lstStyle/>
          <a:p>
            <a:r>
              <a:rPr lang="ru-RU" sz="4000" b="1" dirty="0" smtClean="0"/>
              <a:t>Задание для закрепления материала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1785926"/>
            <a:ext cx="5114778" cy="500066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tx1"/>
                </a:solidFill>
              </a:rPr>
              <a:t>Заполните таблицу.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71604" y="2357430"/>
          <a:ext cx="6096000" cy="1697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851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Виды культур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Характерные черты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Народная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Элитарная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Массовая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7242048" cy="4429156"/>
          </a:xfrm>
        </p:spPr>
        <p:txBody>
          <a:bodyPr>
            <a:normAutofit/>
          </a:bodyPr>
          <a:lstStyle/>
          <a:p>
            <a:pPr algn="l"/>
            <a:r>
              <a:rPr lang="ru-RU" sz="1600" b="1" dirty="0" smtClean="0"/>
              <a:t>источники:</a:t>
            </a:r>
            <a:br>
              <a:rPr lang="ru-RU" sz="1600" b="1" dirty="0" smtClean="0"/>
            </a:br>
            <a:r>
              <a:rPr lang="ru-RU" sz="1200" b="1" dirty="0" smtClean="0"/>
              <a:t>1. Важенин А.Г. Обществознание для профессий и специальностей технического, </a:t>
            </a:r>
            <a:r>
              <a:rPr lang="ru-RU" sz="1200" b="1" dirty="0" err="1" smtClean="0"/>
              <a:t>естественно-научного</a:t>
            </a:r>
            <a:r>
              <a:rPr lang="ru-RU" sz="1200" b="1" dirty="0" smtClean="0"/>
              <a:t>, гуманитарного профилей: учебник для студ. учреждений сред. проф. образования / А.Г. Важенин. – 5-е изд., стер. – М. : Издательский центр «Академия», 2017. – С.186-1</a:t>
            </a:r>
            <a:br>
              <a:rPr lang="ru-RU" sz="1200" b="1" dirty="0" smtClean="0"/>
            </a:br>
            <a:r>
              <a:rPr lang="ru-RU" sz="1200" b="1" dirty="0" smtClean="0"/>
              <a:t>2. </a:t>
            </a:r>
            <a:r>
              <a:rPr lang="ru-RU" sz="1200" b="1" dirty="0" err="1" smtClean="0"/>
              <a:t>ru.wikipedia.org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3. https://yandex.ru/images/search?p=1&amp;text=народная культура фото</a:t>
            </a:r>
            <a:br>
              <a:rPr lang="ru-RU" sz="1200" b="1" dirty="0" smtClean="0"/>
            </a:br>
            <a:r>
              <a:rPr lang="ru-RU" sz="1200" b="1" dirty="0" smtClean="0"/>
              <a:t>4. https://yandex.ru/images/search?text=балет</a:t>
            </a:r>
            <a:br>
              <a:rPr lang="ru-RU" sz="1200" b="1" dirty="0" smtClean="0"/>
            </a:br>
            <a:r>
              <a:rPr lang="ru-RU" sz="1200" b="1" dirty="0" smtClean="0"/>
              <a:t>5. https://yandex.ru/images/search?text=опера</a:t>
            </a:r>
            <a:br>
              <a:rPr lang="ru-RU" sz="1200" b="1" dirty="0" smtClean="0"/>
            </a:br>
            <a:r>
              <a:rPr lang="ru-RU" sz="1200" b="1" dirty="0" smtClean="0"/>
              <a:t>6. https://yandex.ru/images/search?text=театр</a:t>
            </a:r>
            <a:br>
              <a:rPr lang="ru-RU" sz="1200" b="1" dirty="0" smtClean="0"/>
            </a:br>
            <a:r>
              <a:rPr lang="ru-RU" sz="1200" b="1" dirty="0" smtClean="0"/>
              <a:t>7. https://yandex.ru/images/search?text=кино</a:t>
            </a:r>
            <a:br>
              <a:rPr lang="ru-RU" sz="1200" b="1" dirty="0" smtClean="0"/>
            </a:br>
            <a:r>
              <a:rPr lang="ru-RU" sz="1200" b="1" dirty="0" smtClean="0"/>
              <a:t>8. https://yandex.ru/images/search?text=радио</a:t>
            </a:r>
            <a:br>
              <a:rPr lang="ru-RU" sz="1200" b="1" dirty="0" smtClean="0"/>
            </a:br>
            <a:r>
              <a:rPr lang="ru-RU" sz="1200" b="1" dirty="0" smtClean="0"/>
              <a:t>9. https://yandex.ru/images/search?text=книги</a:t>
            </a:r>
            <a:br>
              <a:rPr lang="ru-RU" sz="1200" b="1" dirty="0" smtClean="0"/>
            </a:br>
            <a:r>
              <a:rPr lang="ru-RU" sz="1200" b="1" dirty="0" smtClean="0"/>
              <a:t>10. https://yandex.ru/images/search?text=хиппи</a:t>
            </a:r>
            <a:br>
              <a:rPr lang="ru-RU" sz="1200" b="1" dirty="0" smtClean="0"/>
            </a:br>
            <a:r>
              <a:rPr lang="ru-RU" sz="1200" b="1" dirty="0" smtClean="0"/>
              <a:t>11. https://yandex.ru/images/search?text=дома культуры</a:t>
            </a:r>
            <a:br>
              <a:rPr lang="ru-RU" sz="1200" b="1" dirty="0" smtClean="0"/>
            </a:br>
            <a:r>
              <a:rPr lang="ru-RU" sz="1200" b="1" dirty="0" smtClean="0"/>
              <a:t>12. https://yandex.ru/images/search?text=музеи</a:t>
            </a:r>
            <a:br>
              <a:rPr lang="ru-RU" sz="1200" b="1" dirty="0" smtClean="0"/>
            </a:br>
            <a:r>
              <a:rPr lang="ru-RU" sz="1200" b="1" dirty="0" smtClean="0"/>
              <a:t>13. https://yandex.ru/images/search?text=парки культуры</a:t>
            </a:r>
            <a:br>
              <a:rPr lang="ru-RU" sz="1200" b="1" dirty="0" smtClean="0"/>
            </a:br>
            <a:r>
              <a:rPr lang="ru-RU" sz="1200" b="1" dirty="0" smtClean="0"/>
              <a:t>14. https://yandex.ru/images/search?p=1&amp;text=произведения искусства</a:t>
            </a:r>
            <a:br>
              <a:rPr lang="ru-RU" sz="1200" b="1" dirty="0" smtClean="0"/>
            </a:br>
            <a:r>
              <a:rPr lang="ru-RU" sz="1200" b="1" dirty="0" smtClean="0"/>
              <a:t>15. https://yandex.ru/images/search?text=традиции</a:t>
            </a:r>
            <a:br>
              <a:rPr lang="ru-RU" sz="1200" b="1" dirty="0" smtClean="0"/>
            </a:br>
            <a:r>
              <a:rPr lang="ru-RU" sz="1200" b="1" dirty="0" smtClean="0"/>
              <a:t>16. https://yandex.ru/images/search?text=маркс </a:t>
            </a:r>
            <a:r>
              <a:rPr lang="ru-RU" sz="1200" b="1" dirty="0" err="1" smtClean="0"/>
              <a:t>энгельс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71480"/>
            <a:ext cx="5072098" cy="752460"/>
          </a:xfrm>
        </p:spPr>
        <p:txBody>
          <a:bodyPr/>
          <a:lstStyle/>
          <a:p>
            <a:pPr algn="l"/>
            <a:r>
              <a:rPr lang="ru-RU" sz="3600" dirty="0" smtClean="0"/>
              <a:t>«Культура» </a:t>
            </a:r>
            <a:r>
              <a:rPr lang="ru-RU" sz="2400" dirty="0" smtClean="0"/>
              <a:t>(</a:t>
            </a:r>
            <a:r>
              <a:rPr lang="en-US" sz="2400" dirty="0" err="1" smtClean="0">
                <a:latin typeface="Forte" pitchFamily="66" charset="0"/>
              </a:rPr>
              <a:t>cultura</a:t>
            </a:r>
            <a:r>
              <a:rPr lang="ru-RU" sz="2400" dirty="0" smtClean="0"/>
              <a:t>)</a:t>
            </a:r>
            <a:r>
              <a:rPr lang="en-US" sz="2400" dirty="0" smtClean="0"/>
              <a:t> – 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1571612"/>
            <a:ext cx="5572164" cy="2571768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</a:rPr>
              <a:t>возделывание почвы, ее обработка; изменения в природе, происходящие под воздействием человека; все созданное человеком.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928802"/>
            <a:ext cx="5105400" cy="725028"/>
          </a:xfrm>
        </p:spPr>
        <p:txBody>
          <a:bodyPr/>
          <a:lstStyle/>
          <a:p>
            <a:pPr algn="l"/>
            <a:r>
              <a:rPr lang="ru-RU" b="1" dirty="0" smtClean="0"/>
              <a:t>Культура –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4612" y="2928934"/>
            <a:ext cx="5929322" cy="3286148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это специфический способ организации и развития человеческой жизнедеятельности, представленный в продуктах материального и духовного труда, в системе социальных норм и учреждений, в духовных ценностях, в совокупности отношений людей к природе, между собой и к самим себе.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1252526"/>
          </a:xfrm>
        </p:spPr>
        <p:txBody>
          <a:bodyPr/>
          <a:lstStyle/>
          <a:p>
            <a:r>
              <a:rPr lang="ru-RU" dirty="0" smtClean="0"/>
              <a:t>Виды культуры: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1785926"/>
            <a:ext cx="5114778" cy="285518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4000" dirty="0" smtClean="0">
                <a:solidFill>
                  <a:schemeClr val="tx1"/>
                </a:solidFill>
              </a:rPr>
              <a:t> материальная </a:t>
            </a:r>
            <a:r>
              <a:rPr lang="ru-RU" sz="2400" b="1" dirty="0" smtClean="0">
                <a:solidFill>
                  <a:schemeClr val="tx1"/>
                </a:solidFill>
              </a:rPr>
              <a:t>представлена материальными предметами в виде, сооружений, зданий, орудий труда, произведений искусства, предметов повседневного обихода ит.д.</a:t>
            </a:r>
          </a:p>
        </p:txBody>
      </p:sp>
      <p:pic>
        <p:nvPicPr>
          <p:cNvPr id="1026" name="Picture 2" descr="http://cn1.nevsedoma.com.ua/images/2010/104/4/5140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2262182" cy="2137762"/>
          </a:xfrm>
          <a:prstGeom prst="rect">
            <a:avLst/>
          </a:prstGeom>
          <a:noFill/>
        </p:spPr>
      </p:pic>
      <p:sp>
        <p:nvSpPr>
          <p:cNvPr id="1032" name="AutoShape 8" descr="https://ds04.infourok.ru/uploads/ex/0aab/000e9d22-bf4a70df/img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Documents and Settings\user\Рабочий стол\КАРТИНКИ\img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571744"/>
            <a:ext cx="2325704" cy="1428760"/>
          </a:xfrm>
          <a:prstGeom prst="rect">
            <a:avLst/>
          </a:prstGeom>
          <a:noFill/>
        </p:spPr>
      </p:pic>
      <p:pic>
        <p:nvPicPr>
          <p:cNvPr id="6146" name="Picture 2" descr="C:\Documents and Settings\user\Рабочий стол\41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4429132"/>
            <a:ext cx="3309934" cy="1861838"/>
          </a:xfrm>
          <a:prstGeom prst="rect">
            <a:avLst/>
          </a:prstGeom>
          <a:noFill/>
        </p:spPr>
      </p:pic>
      <p:pic>
        <p:nvPicPr>
          <p:cNvPr id="6147" name="Picture 3" descr="C:\Documents and Settings\user\Рабочий стол\Valentin_Serov_-_Девочка_с_персиками._Портрет_В.С.Мамонтовой_-_Google_Art_Projec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4214818"/>
            <a:ext cx="1968206" cy="2214578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500042"/>
            <a:ext cx="5214974" cy="1681154"/>
          </a:xfrm>
        </p:spPr>
        <p:txBody>
          <a:bodyPr/>
          <a:lstStyle/>
          <a:p>
            <a:r>
              <a:rPr lang="ru-RU" sz="4000" b="1" dirty="0" smtClean="0"/>
              <a:t>Виды культуры: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2500306"/>
            <a:ext cx="5114778" cy="2928958"/>
          </a:xfrm>
        </p:spPr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- </a:t>
            </a:r>
            <a:r>
              <a:rPr lang="ru-RU" sz="4000" b="1" dirty="0" smtClean="0">
                <a:solidFill>
                  <a:schemeClr val="tx1"/>
                </a:solidFill>
              </a:rPr>
              <a:t>духовная</a:t>
            </a:r>
            <a:r>
              <a:rPr lang="ru-RU" sz="2400" b="1" dirty="0" smtClean="0">
                <a:solidFill>
                  <a:schemeClr val="tx1"/>
                </a:solidFill>
              </a:rPr>
              <a:t> включает в себя знания, верования, убеждения, духовные ценности, идеологию, мораль, язык, законы, традиции, обычаи, достигаемые и усваиваемые людьми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Documents and Settings\user\Рабочий стол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309934" cy="2482451"/>
          </a:xfrm>
          <a:prstGeom prst="rect">
            <a:avLst/>
          </a:prstGeom>
          <a:noFill/>
        </p:spPr>
      </p:pic>
      <p:pic>
        <p:nvPicPr>
          <p:cNvPr id="7171" name="Picture 3" descr="C:\Documents and Settings\user\Рабочий стол\svadebnyy-karavay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286256"/>
            <a:ext cx="2952769" cy="2214578"/>
          </a:xfrm>
          <a:prstGeom prst="rect">
            <a:avLst/>
          </a:prstGeom>
          <a:noFill/>
        </p:spPr>
      </p:pic>
      <p:pic>
        <p:nvPicPr>
          <p:cNvPr id="7172" name="Picture 4" descr="C:\Documents and Settings\user\Рабочий стол\marx_engel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2143116"/>
            <a:ext cx="1793084" cy="1992315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285860"/>
            <a:ext cx="4429124" cy="1544204"/>
          </a:xfrm>
        </p:spPr>
        <p:txBody>
          <a:bodyPr/>
          <a:lstStyle/>
          <a:p>
            <a:pPr algn="l"/>
            <a:r>
              <a:rPr lang="ru-RU" sz="4000" b="1" dirty="0" smtClean="0"/>
              <a:t>Элементы культуры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8992" y="2000240"/>
            <a:ext cx="5114778" cy="217515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2600" b="1" dirty="0" smtClean="0">
                <a:solidFill>
                  <a:schemeClr val="tx1"/>
                </a:solidFill>
              </a:rPr>
              <a:t>Язык</a:t>
            </a:r>
            <a:r>
              <a:rPr lang="ru-RU" b="1" dirty="0" smtClean="0">
                <a:solidFill>
                  <a:schemeClr val="tx1"/>
                </a:solidFill>
              </a:rPr>
              <a:t> – это понятийный, знаково-символический элемент культуры, система коммуникации, осуществляемая с помощью звуков и символов.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428736"/>
            <a:ext cx="3634024" cy="1258452"/>
          </a:xfrm>
        </p:spPr>
        <p:txBody>
          <a:bodyPr/>
          <a:lstStyle/>
          <a:p>
            <a:pPr algn="l"/>
            <a:r>
              <a:rPr lang="ru-RU" sz="4000" b="1" dirty="0" smtClean="0"/>
              <a:t>Элементы культуры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38946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3400" b="1" dirty="0" smtClean="0">
                <a:solidFill>
                  <a:schemeClr val="tx1"/>
                </a:solidFill>
              </a:rPr>
              <a:t>Ценности</a:t>
            </a:r>
            <a:r>
              <a:rPr lang="ru-RU" b="1" dirty="0" smtClean="0">
                <a:solidFill>
                  <a:schemeClr val="tx1"/>
                </a:solidFill>
              </a:rPr>
              <a:t> – </a:t>
            </a:r>
            <a:r>
              <a:rPr lang="ru-RU" sz="2600" b="1" dirty="0" smtClean="0">
                <a:solidFill>
                  <a:schemeClr val="tx1"/>
                </a:solidFill>
              </a:rPr>
              <a:t>это одобряемые и разделяемые большинством общества убеждения относительно поставленных перед человеком целей и основных средств их достижения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714488"/>
            <a:ext cx="2991082" cy="1258452"/>
          </a:xfrm>
        </p:spPr>
        <p:txBody>
          <a:bodyPr/>
          <a:lstStyle/>
          <a:p>
            <a:pPr algn="l"/>
            <a:r>
              <a:rPr lang="ru-RU" sz="4000" b="1" dirty="0" smtClean="0"/>
              <a:t>Элементы культуры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675218"/>
          </a:xfrm>
        </p:spPr>
        <p:txBody>
          <a:bodyPr>
            <a:normAutofit fontScale="92500"/>
          </a:bodyPr>
          <a:lstStyle/>
          <a:p>
            <a:pPr algn="l"/>
            <a:r>
              <a:rPr lang="ru-RU" sz="3500" b="1" dirty="0" smtClean="0">
                <a:solidFill>
                  <a:schemeClr val="tx1"/>
                </a:solidFill>
              </a:rPr>
              <a:t>Норма</a:t>
            </a:r>
            <a:r>
              <a:rPr lang="ru-RU" sz="2400" b="1" dirty="0" smtClean="0">
                <a:solidFill>
                  <a:schemeClr val="tx1"/>
                </a:solidFill>
              </a:rPr>
              <a:t> - </a:t>
            </a:r>
            <a:r>
              <a:rPr lang="ru-RU" b="1" dirty="0" smtClean="0">
                <a:solidFill>
                  <a:schemeClr val="tx1"/>
                </a:solidFill>
              </a:rPr>
              <a:t>правило или предписание, действующее в определённой сфере и требующее своего выполнения.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573</TotalTime>
  <Words>470</Words>
  <Application>Microsoft Office PowerPoint</Application>
  <PresentationFormat>Экран (4:3)</PresentationFormat>
  <Paragraphs>61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Тема1</vt:lpstr>
      <vt:lpstr>Солнцестояние</vt:lpstr>
      <vt:lpstr>Духовная культура личности и  общества</vt:lpstr>
      <vt:lpstr>Слайд 2</vt:lpstr>
      <vt:lpstr>«Культура» (cultura) – </vt:lpstr>
      <vt:lpstr>Культура – </vt:lpstr>
      <vt:lpstr>Виды культуры:</vt:lpstr>
      <vt:lpstr>Виды культуры:</vt:lpstr>
      <vt:lpstr>Элементы культуры</vt:lpstr>
      <vt:lpstr>Элементы культуры</vt:lpstr>
      <vt:lpstr>Элементы культуры</vt:lpstr>
      <vt:lpstr>Функции культуры:</vt:lpstr>
      <vt:lpstr>Формы культуры</vt:lpstr>
      <vt:lpstr>Формы культуры</vt:lpstr>
      <vt:lpstr>Формы культуры</vt:lpstr>
      <vt:lpstr>Субкультура - </vt:lpstr>
      <vt:lpstr>Контркультура</vt:lpstr>
      <vt:lpstr>Уровни взаимодействия культур</vt:lpstr>
      <vt:lpstr>Культурное воспроизводство - </vt:lpstr>
      <vt:lpstr>Учреждения культуры - </vt:lpstr>
      <vt:lpstr>Учреждения культуры: </vt:lpstr>
      <vt:lpstr>Задание для закрепления материала</vt:lpstr>
      <vt:lpstr>источники: 1. Важенин А.Г. Обществознание для профессий и специальностей технического, естественно-научного, гуманитарного профилей: учебник для студ. учреждений сред. проф. образования / А.Г. Важенин. – 5-е изд., стер. – М. : Издательский центр «Академия», 2017. – С.186-1 2. ru.wikipedia.org 3. https://yandex.ru/images/search?p=1&amp;text=народная культура фото 4. https://yandex.ru/images/search?text=балет 5. https://yandex.ru/images/search?text=опера 6. https://yandex.ru/images/search?text=театр 7. https://yandex.ru/images/search?text=кино 8. https://yandex.ru/images/search?text=радио 9. https://yandex.ru/images/search?text=книги 10. https://yandex.ru/images/search?text=хиппи 11. https://yandex.ru/images/search?text=дома культуры 12. https://yandex.ru/images/search?text=музеи 13. https://yandex.ru/images/search?text=парки культуры 14. https://yandex.ru/images/search?p=1&amp;text=произведения искусства 15. https://yandex.ru/images/search?text=традиции 16. https://yandex.ru/images/search?text=маркс энгельс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Духовная культура личности и общества</dc:title>
  <cp:lastModifiedBy>Сергей</cp:lastModifiedBy>
  <cp:revision>63</cp:revision>
  <dcterms:modified xsi:type="dcterms:W3CDTF">2021-11-23T19:44:11Z</dcterms:modified>
</cp:coreProperties>
</file>