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78" r:id="rId4"/>
    <p:sldId id="261" r:id="rId5"/>
    <p:sldId id="274" r:id="rId6"/>
    <p:sldId id="271" r:id="rId7"/>
    <p:sldId id="259" r:id="rId8"/>
    <p:sldId id="281" r:id="rId9"/>
    <p:sldId id="273" r:id="rId10"/>
    <p:sldId id="279" r:id="rId11"/>
    <p:sldId id="275" r:id="rId12"/>
    <p:sldId id="266" r:id="rId13"/>
    <p:sldId id="287" r:id="rId14"/>
    <p:sldId id="285" r:id="rId15"/>
    <p:sldId id="288" r:id="rId16"/>
    <p:sldId id="286" r:id="rId17"/>
    <p:sldId id="297" r:id="rId18"/>
    <p:sldId id="298" r:id="rId19"/>
    <p:sldId id="276" r:id="rId20"/>
    <p:sldId id="299" r:id="rId21"/>
    <p:sldId id="268" r:id="rId22"/>
    <p:sldId id="300" r:id="rId23"/>
    <p:sldId id="304" r:id="rId24"/>
    <p:sldId id="303" r:id="rId25"/>
    <p:sldId id="302" r:id="rId26"/>
    <p:sldId id="307" r:id="rId27"/>
    <p:sldId id="301" r:id="rId28"/>
    <p:sldId id="262" r:id="rId29"/>
    <p:sldId id="289" r:id="rId30"/>
    <p:sldId id="291" r:id="rId31"/>
    <p:sldId id="306" r:id="rId32"/>
    <p:sldId id="280" r:id="rId33"/>
    <p:sldId id="284" r:id="rId34"/>
    <p:sldId id="290" r:id="rId35"/>
    <p:sldId id="296" r:id="rId36"/>
    <p:sldId id="292" r:id="rId37"/>
    <p:sldId id="295" r:id="rId38"/>
    <p:sldId id="283" r:id="rId39"/>
    <p:sldId id="294" r:id="rId40"/>
    <p:sldId id="293" r:id="rId41"/>
    <p:sldId id="270" r:id="rId42"/>
    <p:sldId id="267" r:id="rId43"/>
    <p:sldId id="269" r:id="rId44"/>
    <p:sldId id="260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4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506894-7187-42E4-8E62-C58DAC484825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3ABAB7-FC41-4041-8D1B-DC925DD67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151B66-08DB-4C32-B448-E3979EC4153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75617E-5AF0-41A5-863A-6E24432AE6B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539349-5DCE-4F87-8C2B-A732277F457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5A40A6-C8BA-4A5B-BC90-320EAAA0E54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AFF9A9-0BC7-4972-80FB-F3FEE4B7B16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81FFC1-6BDB-4C85-B30A-F52D6FDDE5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DDD585-8851-48A6-98E5-D82888BD2D6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82C781-B8F7-462E-9D67-BDCAB5A7187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D6C4D-E5D7-4E5D-A55E-7A996B00356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F12CB7-70C3-42EC-B432-61935A74F5B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43819A-1F17-4223-9704-8A0378FCED9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DE2656-2476-4038-8274-DC2D9E56E7A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7CF25F-47A2-409B-AE56-0CCC0EF783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646998-3DEA-4680-8025-2C0F0E7CB31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050ECC-CE47-4BCA-A4D6-F15704D62C8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ECC512-5776-438B-901A-E109984258F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60BED-B99C-4302-B8DE-8D446EB19B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FB6E6-8C30-468A-8F0C-F888BE911B4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122C09-2916-4C6E-A691-994432D51CF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79D0CC-90B0-4F45-94E5-2D55E6E2465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F722E6-DD6B-4150-809E-2CB3D2A140E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53F634-CFEF-4F3D-BD46-8771EE7EB21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92039A-8CA5-4452-BCB4-8ADB11B669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9AD64A-BF8E-469F-BD25-119B254BB15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08BF13-CBC9-40E6-98A0-691C3A8B6E0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130878-F095-4D43-BBB6-CBE1FD0E04E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6456EF-A5DF-42B6-B409-12124DFAD73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7A3A90-FB7E-4AC0-8380-A426B63996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626492-8627-42E2-9ED8-AE05F6B3B5C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D305CD-A109-41D1-9756-D30416E500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01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B71417-3C3F-45E0-B08D-94C97EDB010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904887-3CE6-4439-8DE5-F2C48222F8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A6BE66-C62D-4C42-A7D5-B99C1C497D7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A8CDE3-5875-42E6-8B8C-9CB3BFD677E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62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D4C22B-45A4-4D3B-A20E-C1D3C3CDF5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83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5D0917-8406-4828-AC4D-6E08C109165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03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9B8C49-23F6-4864-B4AB-A2B8B1D78C2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3F265A-A40D-462D-9636-EC0761DF00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52466F-94CC-4F76-A608-1D26773E38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5C30AD-B01B-4E4B-9D57-F72643C63C3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2277B-8070-48EE-93D5-C391AC1ECB7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621243-5603-46AC-A7DC-1C955D19F8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A00D7-43A8-4538-ABF5-80CA401135B0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932F-DE24-4EC7-8384-CBAF61338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6274-8B78-4433-B95E-BCB7E37FEBC6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AA5A0-A962-418A-8E2C-36B601556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E2DF4-4ECE-4E63-90F0-436AB140BFE4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E0E2-78B0-4FF3-89FE-89A3B4B7B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04A3-02C1-447F-A3A1-893D8EBCC6B9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4BB9-406C-429C-B9F4-B657B0BDE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82AB-1ADB-4620-A015-372AEEB381B1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3CFB-ECFC-45E9-A147-35D347B6C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ACA2-6845-4F31-B8AB-454CF373E3EB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DB55-B998-4F74-872F-30D315039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AA02-F646-4561-8323-07634553984A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4D64-D87E-485A-95F7-3EF1E2F03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BD71-65EE-4B1B-86B1-180B0F6F45D7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D63E-2AAE-439C-AFCB-04C4C8945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AFE2-761A-453B-AFC3-D9F3CAA816E3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1522-02E8-4D4C-A977-23D64AEEE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7D1C-12D0-484B-B981-58594D6AB25A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301A7-07CD-4F1D-9FCC-1F92874B2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CCF6-FEBF-41C8-A0C9-F9C74BD0EDE0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6830-37EA-4D27-9133-09F1794C8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AD7195-EAB2-41AB-82F4-ED93FF46C847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2F524-57A0-4674-9C1C-E10946F28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571500"/>
            <a:ext cx="7772400" cy="600075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ВЕНЫ БОЛЬШОГО КРУГА КРОВООБРАЩЕНИЯ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2786063" y="214313"/>
            <a:ext cx="6143625" cy="7143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Поверхностные вены верхней конечности (вид спереди): </a:t>
            </a:r>
          </a:p>
        </p:txBody>
      </p:sp>
      <p:pic>
        <p:nvPicPr>
          <p:cNvPr id="31746" name="Picture 2" descr="http://yamedik.org/content/anatomiya/sap_02/5_files/mb4_00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23114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3357563" y="1071563"/>
            <a:ext cx="5429250" cy="550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>
                <a:latin typeface="Calibri" pitchFamily="34" charset="0"/>
              </a:rPr>
              <a:t>А - вид спереди: </a:t>
            </a:r>
          </a:p>
          <a:p>
            <a:r>
              <a:rPr lang="ru-RU" sz="1600">
                <a:latin typeface="Calibri" pitchFamily="34" charset="0"/>
              </a:rPr>
              <a:t>1 - акромиальный конец ключицы; 2 - большая грудная мышца; 3 - длинная головка трехглавой мышцы плеча; </a:t>
            </a:r>
          </a:p>
          <a:p>
            <a:r>
              <a:rPr lang="ru-RU" sz="1600">
                <a:latin typeface="Calibri" pitchFamily="34" charset="0"/>
              </a:rPr>
              <a:t>4 - медиальная борозда двуглавой мышцы плеча;</a:t>
            </a:r>
          </a:p>
          <a:p>
            <a:r>
              <a:rPr lang="ru-RU" sz="1600" b="1">
                <a:latin typeface="Calibri" pitchFamily="34" charset="0"/>
              </a:rPr>
              <a:t>5 - медиальная подкожная вена руки;</a:t>
            </a:r>
          </a:p>
          <a:p>
            <a:r>
              <a:rPr lang="ru-RU" sz="1600">
                <a:latin typeface="Calibri" pitchFamily="34" charset="0"/>
              </a:rPr>
              <a:t>6 - медиальный кожный нерв плеча;</a:t>
            </a:r>
          </a:p>
          <a:p>
            <a:r>
              <a:rPr lang="ru-RU" sz="1600">
                <a:latin typeface="Calibri" pitchFamily="34" charset="0"/>
              </a:rPr>
              <a:t>7 - медиальная головка трехглавой мышцы плеча; </a:t>
            </a:r>
          </a:p>
          <a:p>
            <a:r>
              <a:rPr lang="ru-RU" sz="1600" b="1">
                <a:latin typeface="Calibri" pitchFamily="34" charset="0"/>
              </a:rPr>
              <a:t>8 - средняя медиальная подкожная вена руки; </a:t>
            </a:r>
          </a:p>
          <a:p>
            <a:r>
              <a:rPr lang="ru-RU" sz="1600">
                <a:latin typeface="Calibri" pitchFamily="34" charset="0"/>
              </a:rPr>
              <a:t>9 - медиальный надмыщелок плечевой кости; </a:t>
            </a:r>
          </a:p>
          <a:p>
            <a:r>
              <a:rPr lang="ru-RU" sz="1600" b="1">
                <a:latin typeface="Calibri" pitchFamily="34" charset="0"/>
              </a:rPr>
              <a:t>10 - средняя вена предплечья; </a:t>
            </a:r>
            <a:r>
              <a:rPr lang="ru-RU" sz="1600">
                <a:latin typeface="Calibri" pitchFamily="34" charset="0"/>
              </a:rPr>
              <a:t>11- ладонный апоневроз; </a:t>
            </a:r>
          </a:p>
          <a:p>
            <a:r>
              <a:rPr lang="ru-RU" sz="1600">
                <a:latin typeface="Calibri" pitchFamily="34" charset="0"/>
              </a:rPr>
              <a:t>12 - шиловидный отросток лучевой кости; </a:t>
            </a:r>
          </a:p>
          <a:p>
            <a:r>
              <a:rPr lang="ru-RU" sz="1600">
                <a:latin typeface="Calibri" pitchFamily="34" charset="0"/>
              </a:rPr>
              <a:t>13 - поверхностная ветвь лучевого нерва; </a:t>
            </a:r>
          </a:p>
          <a:p>
            <a:r>
              <a:rPr lang="ru-RU" sz="1600">
                <a:latin typeface="Calibri" pitchFamily="34" charset="0"/>
              </a:rPr>
              <a:t>14 - боковой кожный нерв предплечья; </a:t>
            </a:r>
          </a:p>
          <a:p>
            <a:r>
              <a:rPr lang="ru-RU" sz="1600" b="1">
                <a:latin typeface="Calibri" pitchFamily="34" charset="0"/>
              </a:rPr>
              <a:t>15 - средняя латеральная подкожная вена руки; </a:t>
            </a:r>
          </a:p>
          <a:p>
            <a:r>
              <a:rPr lang="ru-RU" sz="1600">
                <a:latin typeface="Calibri" pitchFamily="34" charset="0"/>
              </a:rPr>
              <a:t>16 - передняя ветвь медиального кожного нерва предплечья; </a:t>
            </a:r>
          </a:p>
          <a:p>
            <a:r>
              <a:rPr lang="ru-RU" sz="1600">
                <a:latin typeface="Calibri" pitchFamily="34" charset="0"/>
              </a:rPr>
              <a:t>17 - локтевая ветвь медиального кожного нерва предплечья; </a:t>
            </a:r>
          </a:p>
          <a:p>
            <a:r>
              <a:rPr lang="ru-RU" sz="1600" b="1">
                <a:latin typeface="Calibri" pitchFamily="34" charset="0"/>
              </a:rPr>
              <a:t>18 - латеральная подкожная вена руки; </a:t>
            </a:r>
          </a:p>
          <a:p>
            <a:r>
              <a:rPr lang="ru-RU" sz="1600">
                <a:latin typeface="Calibri" pitchFamily="34" charset="0"/>
              </a:rPr>
              <a:t>19 - длинная головка двуглавой мышцы плеча; 20 - короткая головка двуглавой мышцы плеча; 21 - дельтовидная</a:t>
            </a:r>
          </a:p>
          <a:p>
            <a:r>
              <a:rPr lang="ru-RU" sz="1600">
                <a:latin typeface="Calibri" pitchFamily="34" charset="0"/>
              </a:rPr>
              <a:t>мышца; 22 - акромион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2928938" y="214313"/>
            <a:ext cx="6000750" cy="9286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Поверхностные вены верхней конечности (вид сзади): </a:t>
            </a:r>
          </a:p>
        </p:txBody>
      </p:sp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3357563" y="1500188"/>
            <a:ext cx="5429250" cy="4770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>
                <a:latin typeface="Calibri" pitchFamily="34" charset="0"/>
              </a:rPr>
              <a:t>Б - вид сзади: </a:t>
            </a:r>
          </a:p>
          <a:p>
            <a:endParaRPr lang="ru-RU" sz="1600" b="1" u="sng">
              <a:latin typeface="Calibri" pitchFamily="34" charset="0"/>
            </a:endParaRPr>
          </a:p>
          <a:p>
            <a:r>
              <a:rPr lang="ru-RU" sz="1600">
                <a:latin typeface="Calibri" pitchFamily="34" charset="0"/>
              </a:rPr>
              <a:t>1 - акромиальный конец ключицы; </a:t>
            </a:r>
          </a:p>
          <a:p>
            <a:r>
              <a:rPr lang="ru-RU" sz="1600">
                <a:latin typeface="Calibri" pitchFamily="34" charset="0"/>
              </a:rPr>
              <a:t>2 - акромион; </a:t>
            </a:r>
          </a:p>
          <a:p>
            <a:r>
              <a:rPr lang="ru-RU" sz="1600">
                <a:latin typeface="Calibri" pitchFamily="34" charset="0"/>
              </a:rPr>
              <a:t>3 - дельтовидная мышца; </a:t>
            </a:r>
          </a:p>
          <a:p>
            <a:r>
              <a:rPr lang="ru-RU" sz="1600">
                <a:latin typeface="Calibri" pitchFamily="34" charset="0"/>
              </a:rPr>
              <a:t>4 - верхний боковой кожный нерв плеча; </a:t>
            </a:r>
          </a:p>
          <a:p>
            <a:r>
              <a:rPr lang="ru-RU" sz="1600">
                <a:latin typeface="Calibri" pitchFamily="34" charset="0"/>
              </a:rPr>
              <a:t>5 - двуглавая мышца плеча; </a:t>
            </a:r>
          </a:p>
          <a:p>
            <a:r>
              <a:rPr lang="ru-RU" sz="1600" b="1">
                <a:latin typeface="Calibri" pitchFamily="34" charset="0"/>
              </a:rPr>
              <a:t>6 - латеральная подкожная вена руки; </a:t>
            </a:r>
          </a:p>
          <a:p>
            <a:r>
              <a:rPr lang="ru-RU" sz="1600">
                <a:latin typeface="Calibri" pitchFamily="34" charset="0"/>
              </a:rPr>
              <a:t>7 - латеральный надмыщелок плечевой кости; </a:t>
            </a:r>
          </a:p>
          <a:p>
            <a:r>
              <a:rPr lang="ru-RU" sz="1600">
                <a:latin typeface="Calibri" pitchFamily="34" charset="0"/>
              </a:rPr>
              <a:t>8 - задний кожный нерв предплечья; </a:t>
            </a:r>
          </a:p>
          <a:p>
            <a:r>
              <a:rPr lang="ru-RU" sz="1600">
                <a:latin typeface="Calibri" pitchFamily="34" charset="0"/>
              </a:rPr>
              <a:t>9 - плечевая мышца; </a:t>
            </a:r>
          </a:p>
          <a:p>
            <a:r>
              <a:rPr lang="ru-RU" sz="1600">
                <a:latin typeface="Calibri" pitchFamily="34" charset="0"/>
              </a:rPr>
              <a:t>10 - поверхностная ветвь лучевого нерва; </a:t>
            </a:r>
          </a:p>
          <a:p>
            <a:r>
              <a:rPr lang="ru-RU" sz="1600">
                <a:latin typeface="Calibri" pitchFamily="34" charset="0"/>
              </a:rPr>
              <a:t>11 - локтевая соединительная ветвь; </a:t>
            </a:r>
          </a:p>
          <a:p>
            <a:r>
              <a:rPr lang="ru-RU" sz="1600">
                <a:latin typeface="Calibri" pitchFamily="34" charset="0"/>
              </a:rPr>
              <a:t>12 - головка III пястной кости; </a:t>
            </a:r>
          </a:p>
          <a:p>
            <a:r>
              <a:rPr lang="ru-RU" sz="1600">
                <a:latin typeface="Calibri" pitchFamily="34" charset="0"/>
              </a:rPr>
              <a:t>13 - межголовковые вены; </a:t>
            </a:r>
          </a:p>
          <a:p>
            <a:r>
              <a:rPr lang="ru-RU" sz="1600" b="1">
                <a:latin typeface="Calibri" pitchFamily="34" charset="0"/>
              </a:rPr>
              <a:t>14 - дорсальные пальцевые нервы; </a:t>
            </a:r>
          </a:p>
          <a:p>
            <a:r>
              <a:rPr lang="ru-RU" sz="1600" b="1">
                <a:latin typeface="Calibri" pitchFamily="34" charset="0"/>
              </a:rPr>
              <a:t>15 - дорсальная венозная сеть руки; </a:t>
            </a:r>
          </a:p>
          <a:p>
            <a:r>
              <a:rPr lang="ru-RU" sz="1600">
                <a:latin typeface="Calibri" pitchFamily="34" charset="0"/>
              </a:rPr>
              <a:t>16 - дорсальная ветвь локтевого нерва; </a:t>
            </a:r>
          </a:p>
          <a:p>
            <a:r>
              <a:rPr lang="ru-RU" sz="1600" b="1">
                <a:latin typeface="Calibri" pitchFamily="34" charset="0"/>
              </a:rPr>
              <a:t>17- медиальная подкожная вена руки;</a:t>
            </a:r>
          </a:p>
        </p:txBody>
      </p:sp>
      <p:pic>
        <p:nvPicPr>
          <p:cNvPr id="33795" name="Picture 2" descr="http://yamedik.org/content/anatomiya/sap_02/5_files/mb4_04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2559050" cy="646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Поверхностные вены верхней конечности:</a:t>
            </a:r>
          </a:p>
        </p:txBody>
      </p:sp>
      <p:pic>
        <p:nvPicPr>
          <p:cNvPr id="35842" name="Picture 2" descr="http://yamedik.org/content/anatomiya/mix_01/10_files/mb4_09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14438"/>
            <a:ext cx="5057775" cy="477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5429250" y="1500188"/>
            <a:ext cx="3429000" cy="4246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Calibri" pitchFamily="34" charset="0"/>
              </a:rPr>
              <a:t>а - плечо: </a:t>
            </a:r>
          </a:p>
          <a:p>
            <a:r>
              <a:rPr lang="ru-RU">
                <a:latin typeface="Calibri" pitchFamily="34" charset="0"/>
              </a:rPr>
              <a:t>1, 3 - медиальная подкожная</a:t>
            </a:r>
          </a:p>
          <a:p>
            <a:r>
              <a:rPr lang="ru-RU">
                <a:latin typeface="Calibri" pitchFamily="34" charset="0"/>
              </a:rPr>
              <a:t>          вена руки; </a:t>
            </a:r>
          </a:p>
          <a:p>
            <a:r>
              <a:rPr lang="ru-RU">
                <a:latin typeface="Calibri" pitchFamily="34" charset="0"/>
              </a:rPr>
              <a:t>2 -   срединная вена предплечья; 4, 6 - латеральная подкожная</a:t>
            </a:r>
          </a:p>
          <a:p>
            <a:r>
              <a:rPr lang="ru-RU">
                <a:latin typeface="Calibri" pitchFamily="34" charset="0"/>
              </a:rPr>
              <a:t>          вена руки; </a:t>
            </a:r>
          </a:p>
          <a:p>
            <a:r>
              <a:rPr lang="ru-RU">
                <a:latin typeface="Calibri" pitchFamily="34" charset="0"/>
              </a:rPr>
              <a:t>5 - срединная вена локтя; 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 u="sng">
                <a:latin typeface="Calibri" pitchFamily="34" charset="0"/>
              </a:rPr>
              <a:t>б - предплечье и кисть: </a:t>
            </a:r>
          </a:p>
          <a:p>
            <a:r>
              <a:rPr lang="ru-RU">
                <a:latin typeface="Calibri" pitchFamily="34" charset="0"/>
              </a:rPr>
              <a:t>1 - срединная вена предплечья; 2 - медиальная подкожная вена</a:t>
            </a:r>
          </a:p>
          <a:p>
            <a:r>
              <a:rPr lang="ru-RU">
                <a:latin typeface="Calibri" pitchFamily="34" charset="0"/>
              </a:rPr>
              <a:t>      руки; </a:t>
            </a:r>
          </a:p>
          <a:p>
            <a:r>
              <a:rPr lang="ru-RU">
                <a:latin typeface="Calibri" pitchFamily="34" charset="0"/>
              </a:rPr>
              <a:t>3 - пальцевые ладонные вены;</a:t>
            </a:r>
          </a:p>
          <a:p>
            <a:r>
              <a:rPr lang="ru-RU">
                <a:latin typeface="Calibri" pitchFamily="34" charset="0"/>
              </a:rPr>
              <a:t>4 - латеральная подкожная вена</a:t>
            </a:r>
          </a:p>
          <a:p>
            <a:r>
              <a:rPr lang="ru-RU">
                <a:latin typeface="Calibri" pitchFamily="34" charset="0"/>
              </a:rPr>
              <a:t>      руки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Схема вен головы и шеи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anatomy_atlas.academic.ru/pictures/anatomy_atlas/ab/part3_foto/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857250"/>
            <a:ext cx="4691062" cy="572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1" name="Прямоугольник 5"/>
          <p:cNvSpPr>
            <a:spLocks noChangeArrowheads="1"/>
          </p:cNvSpPr>
          <p:nvPr/>
        </p:nvSpPr>
        <p:spPr bwMode="auto">
          <a:xfrm>
            <a:off x="5072063" y="949325"/>
            <a:ext cx="3857625" cy="5632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 — диплоические вены; </a:t>
            </a:r>
          </a:p>
          <a:p>
            <a:r>
              <a:rPr lang="ru-RU">
                <a:latin typeface="Calibri" pitchFamily="34" charset="0"/>
              </a:rPr>
              <a:t>2 — верхняя сагиттальная пазуха; </a:t>
            </a:r>
          </a:p>
          <a:p>
            <a:r>
              <a:rPr lang="ru-RU">
                <a:latin typeface="Calibri" pitchFamily="34" charset="0"/>
              </a:rPr>
              <a:t>3 — вены мозга; 4 — нижняя сагиттальная пазуха; 5 — прямая пазуха; 6 — пещеристая пазуха; </a:t>
            </a:r>
          </a:p>
          <a:p>
            <a:r>
              <a:rPr lang="ru-RU">
                <a:latin typeface="Calibri" pitchFamily="34" charset="0"/>
              </a:rPr>
              <a:t>7 — глазная вена; 8 — верхняя каменистая пазуха; 9 — поперечная пазуха; 10 — сигмовидная пазуха; </a:t>
            </a:r>
          </a:p>
          <a:p>
            <a:r>
              <a:rPr lang="ru-RU">
                <a:latin typeface="Calibri" pitchFamily="34" charset="0"/>
              </a:rPr>
              <a:t>11 — задняя ушная вена; </a:t>
            </a:r>
          </a:p>
          <a:p>
            <a:r>
              <a:rPr lang="ru-RU">
                <a:latin typeface="Calibri" pitchFamily="34" charset="0"/>
              </a:rPr>
              <a:t>12 — затылочная вена; </a:t>
            </a:r>
          </a:p>
          <a:p>
            <a:r>
              <a:rPr lang="ru-RU">
                <a:latin typeface="Calibri" pitchFamily="34" charset="0"/>
              </a:rPr>
              <a:t>13 — глоточная вена; </a:t>
            </a:r>
          </a:p>
          <a:p>
            <a:r>
              <a:rPr lang="ru-RU">
                <a:latin typeface="Calibri" pitchFamily="34" charset="0"/>
              </a:rPr>
              <a:t>14 — занижнечелюстная вена; </a:t>
            </a:r>
          </a:p>
          <a:p>
            <a:r>
              <a:rPr lang="ru-RU">
                <a:latin typeface="Calibri" pitchFamily="34" charset="0"/>
              </a:rPr>
              <a:t>15 — язычная вена; 16 — лицевая вена; 17 — внутренняя яремная вена; 18 — передняя яремная вена; 19 — верхняя щитовидная вена; </a:t>
            </a:r>
          </a:p>
          <a:p>
            <a:r>
              <a:rPr lang="ru-RU">
                <a:latin typeface="Calibri" pitchFamily="34" charset="0"/>
              </a:rPr>
              <a:t>20 — наружная яремная вена; </a:t>
            </a:r>
          </a:p>
          <a:p>
            <a:r>
              <a:rPr lang="ru-RU">
                <a:latin typeface="Calibri" pitchFamily="34" charset="0"/>
              </a:rPr>
              <a:t>21 — надлопаточная вена; </a:t>
            </a:r>
          </a:p>
          <a:p>
            <a:r>
              <a:rPr lang="ru-RU">
                <a:latin typeface="Calibri" pitchFamily="34" charset="0"/>
              </a:rPr>
              <a:t>22 — плечеголовные вены; </a:t>
            </a:r>
          </a:p>
          <a:p>
            <a:r>
              <a:rPr lang="ru-RU">
                <a:latin typeface="Calibri" pitchFamily="34" charset="0"/>
              </a:rPr>
              <a:t>23 — верхняя полая вена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643937" cy="64293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Внутренняя яремная вена и другие вены головы и шеи, вид сбоку (справа):</a:t>
            </a:r>
          </a:p>
        </p:txBody>
      </p:sp>
      <p:pic>
        <p:nvPicPr>
          <p:cNvPr id="39938" name="Picture 2" descr="http://yamedik.org/content/anatomiya/sap_02/5_files/mb4_04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928688"/>
            <a:ext cx="4286250" cy="565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5000625" y="1500188"/>
            <a:ext cx="3214688" cy="4246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1 - угловая вена; </a:t>
            </a:r>
          </a:p>
          <a:p>
            <a:r>
              <a:rPr lang="ru-RU" b="1">
                <a:latin typeface="Calibri" pitchFamily="34" charset="0"/>
              </a:rPr>
              <a:t>2 - лицевая вена; </a:t>
            </a:r>
          </a:p>
          <a:p>
            <a:r>
              <a:rPr lang="ru-RU">
                <a:latin typeface="Calibri" pitchFamily="34" charset="0"/>
              </a:rPr>
              <a:t>3 - подбородочная вена; </a:t>
            </a:r>
          </a:p>
          <a:p>
            <a:r>
              <a:rPr lang="ru-RU">
                <a:latin typeface="Calibri" pitchFamily="34" charset="0"/>
              </a:rPr>
              <a:t>4 - верхняя щитовидная вена; 5 - верхняя гортанная вена; </a:t>
            </a:r>
          </a:p>
          <a:p>
            <a:r>
              <a:rPr lang="ru-RU" b="1">
                <a:latin typeface="Calibri" pitchFamily="34" charset="0"/>
              </a:rPr>
              <a:t>6 - внутренняя яремная вена; </a:t>
            </a:r>
          </a:p>
          <a:p>
            <a:r>
              <a:rPr lang="ru-RU" b="1">
                <a:latin typeface="Calibri" pitchFamily="34" charset="0"/>
              </a:rPr>
              <a:t>7 - наружная яремная вена; </a:t>
            </a:r>
          </a:p>
          <a:p>
            <a:r>
              <a:rPr lang="ru-RU" b="1">
                <a:latin typeface="Calibri" pitchFamily="34" charset="0"/>
              </a:rPr>
              <a:t>8 - правая плечеголовная</a:t>
            </a:r>
          </a:p>
          <a:p>
            <a:r>
              <a:rPr lang="ru-RU" b="1">
                <a:latin typeface="Calibri" pitchFamily="34" charset="0"/>
              </a:rPr>
              <a:t>     вена; </a:t>
            </a:r>
          </a:p>
          <a:p>
            <a:r>
              <a:rPr lang="ru-RU" b="1">
                <a:latin typeface="Calibri" pitchFamily="34" charset="0"/>
              </a:rPr>
              <a:t>9 - плечевые вены; </a:t>
            </a:r>
          </a:p>
          <a:p>
            <a:r>
              <a:rPr lang="ru-RU" b="1">
                <a:latin typeface="Calibri" pitchFamily="34" charset="0"/>
              </a:rPr>
              <a:t>10 - подмышечная вена; </a:t>
            </a:r>
          </a:p>
          <a:p>
            <a:r>
              <a:rPr lang="ru-RU">
                <a:latin typeface="Calibri" pitchFamily="34" charset="0"/>
              </a:rPr>
              <a:t>11 - латеральная подкожная </a:t>
            </a:r>
          </a:p>
          <a:p>
            <a:r>
              <a:rPr lang="ru-RU">
                <a:latin typeface="Calibri" pitchFamily="34" charset="0"/>
              </a:rPr>
              <a:t>        вена руки; </a:t>
            </a:r>
          </a:p>
          <a:p>
            <a:r>
              <a:rPr lang="ru-RU" b="1">
                <a:latin typeface="Calibri" pitchFamily="34" charset="0"/>
              </a:rPr>
              <a:t>12 - подключичная вена; </a:t>
            </a:r>
          </a:p>
          <a:p>
            <a:r>
              <a:rPr lang="ru-RU">
                <a:latin typeface="Calibri" pitchFamily="34" charset="0"/>
              </a:rPr>
              <a:t>13 - занижнечелюстная вена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Вены шеи:</a:t>
            </a:r>
          </a:p>
        </p:txBody>
      </p:sp>
      <p:pic>
        <p:nvPicPr>
          <p:cNvPr id="41986" name="Picture 2" descr="http://yamedik.org/content/anatomiya/mix_01/10_files/mb4_10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922338"/>
            <a:ext cx="5143500" cy="4678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1071563" y="5857875"/>
            <a:ext cx="6929437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1 - внутренняя яремная вена; 2 - передняя яремная вена; </a:t>
            </a:r>
          </a:p>
          <a:p>
            <a:pPr algn="ctr"/>
            <a:r>
              <a:rPr lang="ru-RU">
                <a:latin typeface="Calibri" pitchFamily="34" charset="0"/>
              </a:rPr>
              <a:t>3, 4 - наружная яремная вена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Синусы твердой мозговой оболочки на сагиттальном срезе головы: </a:t>
            </a:r>
          </a:p>
        </p:txBody>
      </p:sp>
      <p:pic>
        <p:nvPicPr>
          <p:cNvPr id="44034" name="Picture 2" descr="http://yamedik.org/content/anatomiya/mix_01/10_files/mb4_04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143000"/>
            <a:ext cx="5057775" cy="490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5" name="Прямоугольник 3"/>
          <p:cNvSpPr>
            <a:spLocks noChangeArrowheads="1"/>
          </p:cNvSpPr>
          <p:nvPr/>
        </p:nvSpPr>
        <p:spPr bwMode="auto">
          <a:xfrm>
            <a:off x="1500188" y="6215063"/>
            <a:ext cx="528637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1</a:t>
            </a:r>
            <a:r>
              <a:rPr lang="ru-RU">
                <a:latin typeface="Calibri" pitchFamily="34" charset="0"/>
              </a:rPr>
              <a:t> - твердая мозговая оболочка; </a:t>
            </a:r>
            <a:r>
              <a:rPr lang="ru-RU" b="1">
                <a:latin typeface="Calibri" pitchFamily="34" charset="0"/>
              </a:rPr>
              <a:t>2 </a:t>
            </a:r>
            <a:r>
              <a:rPr lang="ru-RU">
                <a:latin typeface="Calibri" pitchFamily="34" charset="0"/>
              </a:rPr>
              <a:t>- синусы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Венозные синусы твердой мозговой оболочки: </a:t>
            </a:r>
          </a:p>
        </p:txBody>
      </p:sp>
      <p:pic>
        <p:nvPicPr>
          <p:cNvPr id="460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143000"/>
            <a:ext cx="5286375" cy="528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3" name="Прямоугольник 5"/>
          <p:cNvSpPr>
            <a:spLocks noChangeArrowheads="1"/>
          </p:cNvSpPr>
          <p:nvPr/>
        </p:nvSpPr>
        <p:spPr bwMode="auto">
          <a:xfrm>
            <a:off x="5857875" y="2143125"/>
            <a:ext cx="3000375" cy="2862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 — нижний сагиттальный</a:t>
            </a:r>
          </a:p>
          <a:p>
            <a:r>
              <a:rPr lang="ru-RU" b="1">
                <a:latin typeface="Calibri" pitchFamily="34" charset="0"/>
              </a:rPr>
              <a:t>        синус; </a:t>
            </a:r>
          </a:p>
          <a:p>
            <a:r>
              <a:rPr lang="ru-RU" b="1">
                <a:latin typeface="Calibri" pitchFamily="34" charset="0"/>
              </a:rPr>
              <a:t>2 — пещеристый синус; </a:t>
            </a:r>
          </a:p>
          <a:p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3 — внутренняя яремная</a:t>
            </a:r>
          </a:p>
          <a:p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        вена; </a:t>
            </a:r>
          </a:p>
          <a:p>
            <a:r>
              <a:rPr lang="ru-RU" b="1">
                <a:latin typeface="Calibri" pitchFamily="34" charset="0"/>
              </a:rPr>
              <a:t>4 — поперечный синус; </a:t>
            </a:r>
          </a:p>
          <a:p>
            <a:r>
              <a:rPr lang="ru-RU">
                <a:latin typeface="Calibri" pitchFamily="34" charset="0"/>
              </a:rPr>
              <a:t>5 — синусный сток; </a:t>
            </a:r>
          </a:p>
          <a:p>
            <a:r>
              <a:rPr lang="ru-RU" b="1">
                <a:latin typeface="Calibri" pitchFamily="34" charset="0"/>
              </a:rPr>
              <a:t>6 — верхний сагиттальный</a:t>
            </a:r>
          </a:p>
          <a:p>
            <a:r>
              <a:rPr lang="ru-RU" b="1">
                <a:latin typeface="Calibri" pitchFamily="34" charset="0"/>
              </a:rPr>
              <a:t>        синус; </a:t>
            </a:r>
          </a:p>
          <a:p>
            <a:r>
              <a:rPr lang="ru-RU" b="1">
                <a:latin typeface="Calibri" pitchFamily="34" charset="0"/>
              </a:rPr>
              <a:t>7 — прямой синус.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4786312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Венозные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синусы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твердой мозговой оболочки: </a:t>
            </a:r>
          </a:p>
        </p:txBody>
      </p:sp>
      <p:sp>
        <p:nvSpPr>
          <p:cNvPr id="48130" name="Прямоугольник 5"/>
          <p:cNvSpPr>
            <a:spLocks noChangeArrowheads="1"/>
          </p:cNvSpPr>
          <p:nvPr/>
        </p:nvSpPr>
        <p:spPr bwMode="auto">
          <a:xfrm>
            <a:off x="5143500" y="428625"/>
            <a:ext cx="3786188" cy="6002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1 — внутренняя вена мозга; </a:t>
            </a:r>
          </a:p>
          <a:p>
            <a:r>
              <a:rPr lang="ru-RU" sz="1600">
                <a:latin typeface="Calibri" pitchFamily="34" charset="0"/>
              </a:rPr>
              <a:t>2 — верхняя конечная вена мозга; </a:t>
            </a:r>
          </a:p>
          <a:p>
            <a:r>
              <a:rPr lang="ru-RU" sz="1600">
                <a:latin typeface="Calibri" pitchFamily="34" charset="0"/>
              </a:rPr>
              <a:t>3 — хвостатое ядро; </a:t>
            </a:r>
          </a:p>
          <a:p>
            <a:r>
              <a:rPr lang="ru-RU" sz="1600">
                <a:latin typeface="Calibri" pitchFamily="34" charset="0"/>
              </a:rPr>
              <a:t>4 — внутренняя сонная артерия; </a:t>
            </a:r>
          </a:p>
          <a:p>
            <a:r>
              <a:rPr lang="ru-RU" sz="1600" b="1">
                <a:latin typeface="Calibri" pitchFamily="34" charset="0"/>
              </a:rPr>
              <a:t>5 — пещеристый синус; </a:t>
            </a:r>
          </a:p>
          <a:p>
            <a:r>
              <a:rPr lang="ru-RU" sz="1600">
                <a:latin typeface="Calibri" pitchFamily="34" charset="0"/>
              </a:rPr>
              <a:t>6 — верхняя глазная вена; </a:t>
            </a:r>
          </a:p>
          <a:p>
            <a:r>
              <a:rPr lang="ru-RU" sz="1600">
                <a:latin typeface="Calibri" pitchFamily="34" charset="0"/>
              </a:rPr>
              <a:t>7 — вортикозные вены; </a:t>
            </a:r>
          </a:p>
          <a:p>
            <a:r>
              <a:rPr lang="ru-RU" sz="1600">
                <a:latin typeface="Calibri" pitchFamily="34" charset="0"/>
              </a:rPr>
              <a:t>8 — угловая вена; 9 — нижняя глазная </a:t>
            </a:r>
          </a:p>
          <a:p>
            <a:r>
              <a:rPr lang="ru-RU" sz="1600">
                <a:latin typeface="Calibri" pitchFamily="34" charset="0"/>
              </a:rPr>
              <a:t>        вена; </a:t>
            </a:r>
          </a:p>
          <a:p>
            <a:r>
              <a:rPr lang="ru-RU" sz="1600">
                <a:latin typeface="Calibri" pitchFamily="34" charset="0"/>
              </a:rPr>
              <a:t>10 — лицевая вена; 11 — глубокая вена </a:t>
            </a:r>
          </a:p>
          <a:p>
            <a:r>
              <a:rPr lang="ru-RU" sz="1600">
                <a:latin typeface="Calibri" pitchFamily="34" charset="0"/>
              </a:rPr>
              <a:t>          лица; </a:t>
            </a:r>
          </a:p>
          <a:p>
            <a:r>
              <a:rPr lang="ru-RU" sz="1600">
                <a:latin typeface="Calibri" pitchFamily="34" charset="0"/>
              </a:rPr>
              <a:t>12 — крыловидное венозное сплетение; </a:t>
            </a:r>
          </a:p>
          <a:p>
            <a:r>
              <a:rPr lang="ru-RU" sz="1600">
                <a:latin typeface="Calibri" pitchFamily="34" charset="0"/>
              </a:rPr>
              <a:t>13 — верхнечелюстная вена; </a:t>
            </a:r>
          </a:p>
          <a:p>
            <a:r>
              <a:rPr lang="ru-RU" sz="1600">
                <a:latin typeface="Calibri" pitchFamily="34" charset="0"/>
              </a:rPr>
              <a:t>14 — общая лицевая вена; </a:t>
            </a:r>
          </a:p>
          <a:p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15 — внутренняя яремная вена; </a:t>
            </a:r>
          </a:p>
          <a:p>
            <a:r>
              <a:rPr lang="ru-RU" sz="1600" b="1">
                <a:latin typeface="Calibri" pitchFamily="34" charset="0"/>
              </a:rPr>
              <a:t>16 — сигмовидный синус; </a:t>
            </a:r>
          </a:p>
          <a:p>
            <a:r>
              <a:rPr lang="ru-RU" sz="1600" b="1">
                <a:latin typeface="Calibri" pitchFamily="34" charset="0"/>
              </a:rPr>
              <a:t>17 — верхний каменистый синус; </a:t>
            </a:r>
          </a:p>
          <a:p>
            <a:r>
              <a:rPr lang="ru-RU" sz="1600" b="1">
                <a:latin typeface="Calibri" pitchFamily="34" charset="0"/>
              </a:rPr>
              <a:t>18 — поперечный синус; </a:t>
            </a:r>
            <a:r>
              <a:rPr lang="ru-RU" sz="1600">
                <a:latin typeface="Calibri" pitchFamily="34" charset="0"/>
              </a:rPr>
              <a:t>19 — сток </a:t>
            </a:r>
          </a:p>
          <a:p>
            <a:r>
              <a:rPr lang="ru-RU" sz="1600">
                <a:latin typeface="Calibri" pitchFamily="34" charset="0"/>
              </a:rPr>
              <a:t>          синусов; 20 — намет мозжечка; </a:t>
            </a:r>
          </a:p>
          <a:p>
            <a:r>
              <a:rPr lang="ru-RU" sz="1600" b="1">
                <a:latin typeface="Calibri" pitchFamily="34" charset="0"/>
              </a:rPr>
              <a:t>21 — прямой синус; </a:t>
            </a:r>
            <a:r>
              <a:rPr lang="ru-RU" sz="1600">
                <a:latin typeface="Calibri" pitchFamily="34" charset="0"/>
              </a:rPr>
              <a:t>22 — серп мозга; </a:t>
            </a:r>
          </a:p>
          <a:p>
            <a:r>
              <a:rPr lang="ru-RU" sz="1600" b="1">
                <a:latin typeface="Calibri" pitchFamily="34" charset="0"/>
              </a:rPr>
              <a:t>23 — верхний сагиттальный синус; </a:t>
            </a:r>
          </a:p>
          <a:p>
            <a:r>
              <a:rPr lang="ru-RU" sz="1600">
                <a:latin typeface="Calibri" pitchFamily="34" charset="0"/>
              </a:rPr>
              <a:t>24 — большая мозговая вена; </a:t>
            </a:r>
          </a:p>
          <a:p>
            <a:r>
              <a:rPr lang="ru-RU" sz="1600">
                <a:latin typeface="Calibri" pitchFamily="34" charset="0"/>
              </a:rPr>
              <a:t>25 — таламус; </a:t>
            </a:r>
          </a:p>
          <a:p>
            <a:r>
              <a:rPr lang="ru-RU" sz="1600" b="1">
                <a:latin typeface="Calibri" pitchFamily="34" charset="0"/>
              </a:rPr>
              <a:t>26 — нижний сагиттальный синус </a:t>
            </a:r>
          </a:p>
        </p:txBody>
      </p:sp>
      <p:pic>
        <p:nvPicPr>
          <p:cNvPr id="4813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143000"/>
            <a:ext cx="4762500" cy="528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Воротная вена и ее притоки:</a:t>
            </a:r>
          </a:p>
        </p:txBody>
      </p:sp>
      <p:pic>
        <p:nvPicPr>
          <p:cNvPr id="50178" name="Picture 2" descr="http://yamedik.org/content/anatomiya/mix_01/10_files/mb4_02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4286250" cy="559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79" name="Прямоугольник 3"/>
          <p:cNvSpPr>
            <a:spLocks noChangeArrowheads="1"/>
          </p:cNvSpPr>
          <p:nvPr/>
        </p:nvSpPr>
        <p:spPr bwMode="auto">
          <a:xfrm>
            <a:off x="5286375" y="3143250"/>
            <a:ext cx="3500438" cy="1477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1 - верхняя брыжеечная вена; </a:t>
            </a:r>
          </a:p>
          <a:p>
            <a:r>
              <a:rPr lang="ru-RU" b="1">
                <a:latin typeface="Calibri" pitchFamily="34" charset="0"/>
              </a:rPr>
              <a:t>2 - воротная вена; </a:t>
            </a:r>
          </a:p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3 - чревный ствол; </a:t>
            </a:r>
          </a:p>
          <a:p>
            <a:r>
              <a:rPr lang="ru-RU" b="1">
                <a:latin typeface="Calibri" pitchFamily="34" charset="0"/>
              </a:rPr>
              <a:t>4 - селезеночная вена; </a:t>
            </a:r>
          </a:p>
          <a:p>
            <a:r>
              <a:rPr lang="ru-RU" b="1">
                <a:latin typeface="Calibri" pitchFamily="34" charset="0"/>
              </a:rPr>
              <a:t>5 - нижняя брыжеечная вена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572125" y="1857375"/>
            <a:ext cx="3357563" cy="2571750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ВЕНЫ БОЛЬШОГО КРУГА КРОВООБРАЩЕНИЯ</a:t>
            </a:r>
          </a:p>
        </p:txBody>
      </p:sp>
      <p:sp>
        <p:nvSpPr>
          <p:cNvPr id="15362" name="AutoShape 2" descr="C:\%D0%BA%D0%B0%D0%B1%D0%B8%D0%BD%D0%B5%D1%82 %D0%B0%D0%BD%D0%B0%D1%82%D0%BE%D0%BC%D0%B8%D0%B8\%D0%90%D0%BD%D0%B0%D1%82%D0%BE%D0%BC%D0%B8%D1%8F - %D1%8D%D0%BB%D0%B5%D0%BA%D1%82%D1%80%D0%BE%D0%BD%D0%BD%D0%BE%D0%B5 %D0%BF%D0%BE%D1%81%D0%BE%D0%B1%D0%B8%D0%B5 %D0%B4%D0%BB%D1%8F %D1%81%D1%82%D1%83%D0%B4%D0%B5%D0%BD%D1%82%D0%BE%D0%B2\Doc\picture\0028 %D0%B2%D0%B5%D0%BD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3" name="AutoShape 4" descr="C:\%D0%BA%D0%B0%D0%B1%D0%B8%D0%BD%D0%B5%D1%82 %D0%B0%D0%BD%D0%B0%D1%82%D0%BE%D0%BC%D0%B8%D0%B8\%D0%90%D0%BD%D0%B0%D1%82%D0%BE%D0%BC%D0%B8%D1%8F - %D1%8D%D0%BB%D0%B5%D0%BA%D1%82%D1%80%D0%BE%D0%BD%D0%BD%D0%BE%D0%B5 %D0%BF%D0%BE%D1%81%D0%BE%D0%B1%D0%B8%D0%B5 %D0%B4%D0%BB%D1%8F %D1%81%D1%82%D1%83%D0%B4%D0%B5%D0%BD%D1%82%D0%BE%D0%B2\Doc\picture\0028 %D0%B2%D0%B5%D0%BD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/>
          <a:srcRect t="4388" r="-281"/>
          <a:stretch>
            <a:fillRect/>
          </a:stretch>
        </p:blipFill>
        <p:spPr bwMode="auto">
          <a:xfrm>
            <a:off x="434975" y="0"/>
            <a:ext cx="4994275" cy="688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Воротная вена и ее притоки:</a:t>
            </a:r>
          </a:p>
        </p:txBody>
      </p:sp>
      <p:pic>
        <p:nvPicPr>
          <p:cNvPr id="52226" name="Picture 2" descr="ÐÐ°ÑÑÐ¸Ð½ÐºÐ¸ Ð¿Ð¾ Ð·Ð°Ð¿ÑÐ¾ÑÑ Ð²Ð¾ÑÐ¾ÑÐ½Ð°Ñ Ð²ÐµÐ½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857250"/>
            <a:ext cx="3856037" cy="573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Схема воротной вены и ее притоков, вид спереди: </a:t>
            </a:r>
          </a:p>
        </p:txBody>
      </p:sp>
      <p:sp>
        <p:nvSpPr>
          <p:cNvPr id="54274" name="Прямоугольник 3"/>
          <p:cNvSpPr>
            <a:spLocks noChangeArrowheads="1"/>
          </p:cNvSpPr>
          <p:nvPr/>
        </p:nvSpPr>
        <p:spPr bwMode="auto">
          <a:xfrm>
            <a:off x="4857750" y="1000125"/>
            <a:ext cx="4071938" cy="5632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1 - пищеводные вены; 2 - левая желудочная вена; 3 - желудок; </a:t>
            </a:r>
          </a:p>
          <a:p>
            <a:r>
              <a:rPr lang="ru-RU">
                <a:latin typeface="Calibri" pitchFamily="34" charset="0"/>
              </a:rPr>
              <a:t>4 - селезенка; 5 - левая желудочно-сальниковая вена; </a:t>
            </a:r>
            <a:r>
              <a:rPr lang="ru-RU" b="1">
                <a:latin typeface="Calibri" pitchFamily="34" charset="0"/>
              </a:rPr>
              <a:t>6 - селезеночная вена</a:t>
            </a:r>
            <a:r>
              <a:rPr lang="ru-RU">
                <a:latin typeface="Calibri" pitchFamily="34" charset="0"/>
              </a:rPr>
              <a:t>; 7 - нижняя брыжеечная вена; </a:t>
            </a:r>
          </a:p>
          <a:p>
            <a:r>
              <a:rPr lang="ru-RU">
                <a:latin typeface="Calibri" pitchFamily="34" charset="0"/>
              </a:rPr>
              <a:t>8 - левая ободочнокишечная вена; </a:t>
            </a:r>
          </a:p>
          <a:p>
            <a:r>
              <a:rPr lang="ru-RU" b="1">
                <a:latin typeface="Calibri" pitchFamily="34" charset="0"/>
              </a:rPr>
              <a:t>9 - левая общая подвздошная вена; </a:t>
            </a:r>
          </a:p>
          <a:p>
            <a:r>
              <a:rPr lang="ru-RU">
                <a:latin typeface="Calibri" pitchFamily="34" charset="0"/>
              </a:rPr>
              <a:t>10 - верхняя прямокишечная вена; </a:t>
            </a:r>
          </a:p>
          <a:p>
            <a:r>
              <a:rPr lang="ru-RU" b="1">
                <a:latin typeface="Calibri" pitchFamily="34" charset="0"/>
              </a:rPr>
              <a:t>11 - правая общая подвздошная вена; 12 - нижняя полая вена; </a:t>
            </a:r>
            <a:r>
              <a:rPr lang="ru-RU">
                <a:latin typeface="Calibri" pitchFamily="34" charset="0"/>
              </a:rPr>
              <a:t>13 - правая ободочнокишечная вена; 14 - средняя ободочнокишечная вена; </a:t>
            </a:r>
          </a:p>
          <a:p>
            <a:r>
              <a:rPr lang="ru-RU" b="1">
                <a:latin typeface="Calibri" pitchFamily="34" charset="0"/>
              </a:rPr>
              <a:t>15 - верхняя брыжеечная вена; </a:t>
            </a:r>
          </a:p>
          <a:p>
            <a:r>
              <a:rPr lang="ru-RU">
                <a:latin typeface="Calibri" pitchFamily="34" charset="0"/>
              </a:rPr>
              <a:t>16 - правая желудочно-сальниковая вена; 17 - двенадцатиперстная кишка; 18 - правая желудочная вена; </a:t>
            </a:r>
          </a:p>
          <a:p>
            <a:r>
              <a:rPr lang="ru-RU" b="1">
                <a:latin typeface="Calibri" pitchFamily="34" charset="0"/>
              </a:rPr>
              <a:t>19 - воротная вена печени; </a:t>
            </a:r>
            <a:r>
              <a:rPr lang="ru-RU">
                <a:latin typeface="Calibri" pitchFamily="34" charset="0"/>
              </a:rPr>
              <a:t>20 - печень; 21 - правая ветвь воротной вены печени; 22 - левая ветвь воротной вены печени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54275" name="Picture 4" descr="http://yamedik.org/content/anatomiya/sap_02/5_files/mb4_02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00125"/>
            <a:ext cx="4286250" cy="5618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Схема системы воротной вены и нижней полой вены:</a:t>
            </a:r>
          </a:p>
        </p:txBody>
      </p:sp>
      <p:pic>
        <p:nvPicPr>
          <p:cNvPr id="56322" name="Picture 6" descr="ÐÐ°ÑÑÐ¸Ð½ÐºÐ¸ Ð¿Ð¾ Ð·Ð°Ð¿ÑÐ¾ÑÑ Ð½Ð¸Ð¶Ð½ÑÑ Ð¿Ð¾Ð»Ð°Ñ Ð²ÐµÐ½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00125"/>
            <a:ext cx="4143375" cy="563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323" name="Прямоугольник 6"/>
          <p:cNvSpPr>
            <a:spLocks noChangeArrowheads="1"/>
          </p:cNvSpPr>
          <p:nvPr/>
        </p:nvSpPr>
        <p:spPr bwMode="auto">
          <a:xfrm>
            <a:off x="4714875" y="1714500"/>
            <a:ext cx="4214813" cy="424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 — нижняя полая вена; </a:t>
            </a:r>
          </a:p>
          <a:p>
            <a:r>
              <a:rPr lang="ru-RU">
                <a:latin typeface="Calibri" pitchFamily="34" charset="0"/>
              </a:rPr>
              <a:t>2 —        анастомоз между ветвями воротной</a:t>
            </a:r>
          </a:p>
          <a:p>
            <a:r>
              <a:rPr lang="ru-RU">
                <a:latin typeface="Calibri" pitchFamily="34" charset="0"/>
              </a:rPr>
              <a:t>        и верхней полой вен;</a:t>
            </a:r>
            <a:r>
              <a:rPr lang="ru-RU" b="1">
                <a:latin typeface="Calibri" pitchFamily="34" charset="0"/>
              </a:rPr>
              <a:t> </a:t>
            </a:r>
          </a:p>
          <a:p>
            <a:r>
              <a:rPr lang="ru-RU" b="1">
                <a:latin typeface="Calibri" pitchFamily="34" charset="0"/>
              </a:rPr>
              <a:t>3 — печеночная вена; </a:t>
            </a:r>
          </a:p>
          <a:p>
            <a:r>
              <a:rPr lang="ru-RU" b="1">
                <a:latin typeface="Calibri" pitchFamily="34" charset="0"/>
              </a:rPr>
              <a:t>4 — воротная вена;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5 — селезеночная вена; </a:t>
            </a:r>
          </a:p>
          <a:p>
            <a:r>
              <a:rPr lang="ru-RU" b="1">
                <a:latin typeface="Calibri" pitchFamily="34" charset="0"/>
              </a:rPr>
              <a:t>6 — верхняя брыжеечная вена; </a:t>
            </a:r>
          </a:p>
          <a:p>
            <a:r>
              <a:rPr lang="ru-RU" b="1">
                <a:latin typeface="Calibri" pitchFamily="34" charset="0"/>
              </a:rPr>
              <a:t>7 — нижняя брыжеечная вена; </a:t>
            </a:r>
          </a:p>
          <a:p>
            <a:r>
              <a:rPr lang="ru-RU" b="1">
                <a:latin typeface="Calibri" pitchFamily="34" charset="0"/>
              </a:rPr>
              <a:t>8 — общая подвздошная вена;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9 — наружная подвздошная вена; </a:t>
            </a:r>
          </a:p>
          <a:p>
            <a:r>
              <a:rPr lang="ru-RU" b="1">
                <a:latin typeface="Calibri" pitchFamily="34" charset="0"/>
              </a:rPr>
              <a:t>10 — внутренняя подвздошная вена; </a:t>
            </a:r>
          </a:p>
          <a:p>
            <a:r>
              <a:rPr lang="ru-RU">
                <a:latin typeface="Calibri" pitchFamily="34" charset="0"/>
              </a:rPr>
              <a:t>11 — анастомоз </a:t>
            </a:r>
          </a:p>
          <a:p>
            <a:r>
              <a:rPr lang="ru-RU">
                <a:latin typeface="Calibri" pitchFamily="34" charset="0"/>
              </a:rPr>
              <a:t>         между ветвями воротной и нижней</a:t>
            </a:r>
          </a:p>
          <a:p>
            <a:r>
              <a:rPr lang="ru-RU">
                <a:latin typeface="Calibri" pitchFamily="34" charset="0"/>
              </a:rPr>
              <a:t>         полой вен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Схема системы воротной вены и нижней полой вены:</a:t>
            </a:r>
          </a:p>
        </p:txBody>
      </p:sp>
      <p:sp>
        <p:nvSpPr>
          <p:cNvPr id="58370" name="Прямоугольник 6"/>
          <p:cNvSpPr>
            <a:spLocks noChangeArrowheads="1"/>
          </p:cNvSpPr>
          <p:nvPr/>
        </p:nvSpPr>
        <p:spPr bwMode="auto">
          <a:xfrm>
            <a:off x="4429125" y="1500188"/>
            <a:ext cx="4214813" cy="4432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1 - вены пищевода</a:t>
            </a:r>
            <a:r>
              <a:rPr lang="ru-RU" sz="2000" b="1" i="1">
                <a:solidFill>
                  <a:srgbClr val="7030A0"/>
                </a:solidFill>
                <a:latin typeface="Calibri" pitchFamily="34" charset="0"/>
              </a:rPr>
              <a:t>; 2, 17 - левая и правая ветви воротной вены (в печени); </a:t>
            </a:r>
            <a:r>
              <a:rPr lang="ru-RU" i="1">
                <a:latin typeface="Calibri" pitchFamily="34" charset="0"/>
              </a:rPr>
              <a:t>3, 4 - левая и правая желудочные вены; </a:t>
            </a:r>
            <a:r>
              <a:rPr lang="ru-RU" b="1" i="1">
                <a:solidFill>
                  <a:srgbClr val="7030A0"/>
                </a:solidFill>
                <a:latin typeface="Calibri" pitchFamily="34" charset="0"/>
              </a:rPr>
              <a:t>5 - селезеночная вена; </a:t>
            </a:r>
            <a:r>
              <a:rPr lang="ru-RU" i="1">
                <a:latin typeface="Calibri" pitchFamily="34" charset="0"/>
              </a:rPr>
              <a:t>6 - левая желудочно-сальниковая вена; </a:t>
            </a:r>
            <a:r>
              <a:rPr lang="ru-RU" b="1" i="1">
                <a:solidFill>
                  <a:srgbClr val="7030A0"/>
                </a:solidFill>
                <a:latin typeface="Calibri" pitchFamily="34" charset="0"/>
              </a:rPr>
              <a:t>7 - нижняя брыжеечная вена; </a:t>
            </a:r>
          </a:p>
          <a:p>
            <a:r>
              <a:rPr lang="ru-RU" i="1">
                <a:latin typeface="Calibri" pitchFamily="34" charset="0"/>
              </a:rPr>
              <a:t>8 - левая ободочная вена; </a:t>
            </a:r>
          </a:p>
          <a:p>
            <a:r>
              <a:rPr lang="ru-RU" i="1">
                <a:latin typeface="Calibri" pitchFamily="34" charset="0"/>
              </a:rPr>
              <a:t>9 - сигмовидные вены; 10 - верхняя прямокишечная вена; 11, 12 - средняя и нижняя прямокишечные вены; </a:t>
            </a:r>
          </a:p>
          <a:p>
            <a:r>
              <a:rPr lang="ru-RU" i="1">
                <a:latin typeface="Calibri" pitchFamily="34" charset="0"/>
              </a:rPr>
              <a:t>13, 14 - вены тощей и подвздошной кишки; </a:t>
            </a:r>
            <a:r>
              <a:rPr lang="ru-RU" b="1" i="1">
                <a:solidFill>
                  <a:srgbClr val="7030A0"/>
                </a:solidFill>
                <a:latin typeface="Calibri" pitchFamily="34" charset="0"/>
              </a:rPr>
              <a:t>15 - верхняя брыжеечная вена; </a:t>
            </a:r>
            <a:r>
              <a:rPr lang="ru-RU" i="1">
                <a:latin typeface="Calibri" pitchFamily="34" charset="0"/>
              </a:rPr>
              <a:t>16 - околопупочные вены; 18 - венозные капилляры печени; 19 - печеночные вены; </a:t>
            </a:r>
            <a:r>
              <a:rPr lang="ru-RU" sz="2400" b="1" i="1">
                <a:solidFill>
                  <a:srgbClr val="00B0F0"/>
                </a:solidFill>
                <a:latin typeface="Calibri" pitchFamily="34" charset="0"/>
              </a:rPr>
              <a:t>20 - нижняя полая вена</a:t>
            </a:r>
            <a:endParaRPr lang="ru-RU" b="1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58371" name="Picture 2" descr="ÐÐ°ÑÑÐ¸Ð½ÐºÐ¸ Ð¿Ð¾ Ð·Ð°Ð¿ÑÐ¾ÑÑ Ð½Ð¸Ð¶Ð½ÑÑ Ð¿Ð¾Ð»Ð°Ñ Ð²ÐµÐ½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00125"/>
            <a:ext cx="3735387" cy="557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Верхняя и нижняя полые вены и их притоки, вид спереди:</a:t>
            </a:r>
          </a:p>
        </p:txBody>
      </p:sp>
      <p:pic>
        <p:nvPicPr>
          <p:cNvPr id="604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785813"/>
            <a:ext cx="4495800" cy="585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Кровеносные сосуды брюшной полости</a:t>
            </a:r>
          </a:p>
        </p:txBody>
      </p:sp>
      <p:pic>
        <p:nvPicPr>
          <p:cNvPr id="624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928688"/>
            <a:ext cx="4214812" cy="558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Система нижней полой вены</a:t>
            </a:r>
          </a:p>
        </p:txBody>
      </p:sp>
      <p:pic>
        <p:nvPicPr>
          <p:cNvPr id="645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857250"/>
            <a:ext cx="4643437" cy="5732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Система нижней полой вены</a:t>
            </a:r>
          </a:p>
        </p:txBody>
      </p:sp>
      <p:pic>
        <p:nvPicPr>
          <p:cNvPr id="665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928688"/>
            <a:ext cx="6072188" cy="561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43973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 КРОВЕНОСНЫЕ СОСУДЫ НИЖНИХ КОНЕЧНОСТЕЙ</a:t>
            </a:r>
            <a:endParaRPr lang="ru-RU" sz="2000" smtClean="0"/>
          </a:p>
        </p:txBody>
      </p:sp>
      <p:pic>
        <p:nvPicPr>
          <p:cNvPr id="68610" name="Picture 2" descr="Картинки по запросу КРОВЕНОСНЫЕ СОСУ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836613"/>
            <a:ext cx="6572250" cy="602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43973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 ВЕНЫ НИЖНИХ КОНЕЧНОСТЕЙ</a:t>
            </a:r>
            <a:endParaRPr lang="ru-RU" sz="2000" smtClean="0"/>
          </a:p>
        </p:txBody>
      </p:sp>
      <p:pic>
        <p:nvPicPr>
          <p:cNvPr id="70658" name="Picture 2" descr="ÐÐ°ÑÑÐ¸Ð½ÐºÐ¸ Ð¿Ð¾ Ð·Ð°Ð¿ÑÐ¾ÑÑ Ð²ÐµÐ½Ñ Ð½Ð¸Ð¶Ð½ÐµÐ¹ ÐºÐ¾Ð½ÐµÑÐ½Ð¾ÑÑ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785813"/>
            <a:ext cx="3786188" cy="580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065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785813"/>
            <a:ext cx="3071812" cy="582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4293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Верхняя полая вена (вместе с другими сосудами):</a:t>
            </a:r>
          </a:p>
        </p:txBody>
      </p:sp>
      <p:pic>
        <p:nvPicPr>
          <p:cNvPr id="17410" name="Picture 2" descr="http://yamedik.org/content/anatomiya/mix_01/10_files/mb4_10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14500"/>
            <a:ext cx="5057775" cy="421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5357813" y="1571625"/>
            <a:ext cx="3500437" cy="452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1 - правый желудочек сердца; </a:t>
            </a:r>
          </a:p>
          <a:p>
            <a:r>
              <a:rPr lang="ru-RU">
                <a:latin typeface="Calibri" pitchFamily="34" charset="0"/>
              </a:rPr>
              <a:t>2 - правое</a:t>
            </a:r>
            <a:r>
              <a:rPr lang="ru-RU" i="1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ушко; </a:t>
            </a:r>
            <a:r>
              <a:rPr lang="ru-RU" b="1">
                <a:latin typeface="Calibri" pitchFamily="34" charset="0"/>
              </a:rPr>
              <a:t>3 - верхняя полая вена; 4 - правая плечеголовная вена; 5 - правая подключичная вена; </a:t>
            </a:r>
            <a:r>
              <a:rPr lang="ru-RU">
                <a:latin typeface="Calibri" pitchFamily="34" charset="0"/>
              </a:rPr>
              <a:t>6 - правая подключичная артерия; </a:t>
            </a:r>
          </a:p>
          <a:p>
            <a:r>
              <a:rPr lang="ru-RU" b="1">
                <a:latin typeface="Calibri" pitchFamily="34" charset="0"/>
              </a:rPr>
              <a:t>7 - правая внутренняя яремная вена; </a:t>
            </a:r>
            <a:r>
              <a:rPr lang="ru-RU">
                <a:latin typeface="Calibri" pitchFamily="34" charset="0"/>
              </a:rPr>
              <a:t>8 - правая общая сонная артерия; </a:t>
            </a:r>
            <a:r>
              <a:rPr lang="ru-RU" b="1">
                <a:latin typeface="Calibri" pitchFamily="34" charset="0"/>
              </a:rPr>
              <a:t>9 - левая плечеголовная вена;</a:t>
            </a:r>
            <a:r>
              <a:rPr lang="ru-RU">
                <a:latin typeface="Calibri" pitchFamily="34" charset="0"/>
              </a:rPr>
              <a:t> 10 - левая общая сонная артерия; </a:t>
            </a:r>
            <a:r>
              <a:rPr lang="ru-RU" b="1">
                <a:latin typeface="Calibri" pitchFamily="34" charset="0"/>
              </a:rPr>
              <a:t>11 - левая внутренняя яремная вена; </a:t>
            </a:r>
            <a:r>
              <a:rPr lang="ru-RU">
                <a:latin typeface="Calibri" pitchFamily="34" charset="0"/>
              </a:rPr>
              <a:t>12 - левая подключичная артерия; </a:t>
            </a:r>
          </a:p>
          <a:p>
            <a:r>
              <a:rPr lang="ru-RU" b="1">
                <a:latin typeface="Calibri" pitchFamily="34" charset="0"/>
              </a:rPr>
              <a:t>13 - левая подключичная вена; </a:t>
            </a:r>
          </a:p>
          <a:p>
            <a:r>
              <a:rPr lang="ru-RU">
                <a:latin typeface="Calibri" pitchFamily="34" charset="0"/>
              </a:rPr>
              <a:t>14 - дуга аорты; 15 - легочный ствол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43973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 ВЕНЫ НИЖНИХ КОНЕЧНОСТЕЙ</a:t>
            </a:r>
            <a:endParaRPr lang="ru-RU" sz="2000" smtClean="0"/>
          </a:p>
        </p:txBody>
      </p:sp>
      <p:pic>
        <p:nvPicPr>
          <p:cNvPr id="7270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928688"/>
            <a:ext cx="2921000" cy="553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707" name="Picture 2" descr="ÐÐ°ÑÑÐ¸Ð½ÐºÐ¸ Ð¿Ð¾ Ð·Ð°Ð¿ÑÐ¾ÑÑ Ð²ÐµÐ½Ñ Ð½Ð¸Ð¶Ð½ÐµÐ¹ ÐºÐ¾Ð½ÐµÑÐ½Ð¾ÑÑ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571625"/>
            <a:ext cx="5599112" cy="433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4071938" y="214313"/>
            <a:ext cx="4857750" cy="500062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Схема вен нижней конечности:</a:t>
            </a:r>
          </a:p>
        </p:txBody>
      </p:sp>
      <p:sp>
        <p:nvSpPr>
          <p:cNvPr id="74754" name="Прямоугольник 3"/>
          <p:cNvSpPr>
            <a:spLocks noChangeArrowheads="1"/>
          </p:cNvSpPr>
          <p:nvPr/>
        </p:nvSpPr>
        <p:spPr bwMode="auto">
          <a:xfrm>
            <a:off x="4429125" y="928688"/>
            <a:ext cx="4429125" cy="535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 — нижняя полая вена;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2 — общая подвздошная вена;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3 — внутренняя подвздошная вена;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4 — наружная подвздошная вена;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5 — поверхностная надчревная вена;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6 — поверхностная вена, </a:t>
            </a:r>
          </a:p>
          <a:p>
            <a:r>
              <a:rPr lang="ru-RU">
                <a:latin typeface="Calibri" pitchFamily="34" charset="0"/>
              </a:rPr>
              <a:t>        окружающая подвздошную кость;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7 — наружные половые вены;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8 — глубокая вена бедра;</a:t>
            </a:r>
            <a:br>
              <a:rPr lang="ru-RU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9 — бедренная вена;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10 — коленные вены;</a:t>
            </a:r>
            <a:br>
              <a:rPr lang="ru-RU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11 — подколенная вена;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12 — скрытая вена голени;</a:t>
            </a:r>
            <a:br>
              <a:rPr lang="ru-RU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13 — передние большеберцовые вены;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14 — задние большеберцовые вены;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15 — большая скрытая вена;</a:t>
            </a:r>
            <a:br>
              <a:rPr lang="ru-RU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16 — тыльная венозная дуга;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17 — тыльные плюсневые вены;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18 — пальцевые вены стопы</a:t>
            </a:r>
          </a:p>
        </p:txBody>
      </p:sp>
      <p:pic>
        <p:nvPicPr>
          <p:cNvPr id="74755" name="Picture 4" descr="ÑÐ¾ÑÐ¾ ÐÐµÐ½Ñ Ð½Ð¸Ð¶Ð½Ð¸Ñ ÐºÐ¾Ð½ÐµÑÐ½Ð¾ÑÑÐµÐ¹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4775"/>
            <a:ext cx="3500437" cy="649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72500" cy="64293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Вены нижней конечности</a:t>
            </a:r>
          </a:p>
        </p:txBody>
      </p:sp>
      <p:pic>
        <p:nvPicPr>
          <p:cNvPr id="76802" name="Picture 2" descr="ÐÐ°ÑÑÐ¸Ð½ÐºÐ¸ Ð¿Ð¾ Ð·Ð°Ð¿ÑÐ¾ÑÑ Ð²ÐµÐ½Ñ Ð½Ð¸Ð¶Ð½ÐµÐ¹ ÐºÐ¾Ð½ÐµÑÐ½Ð¾ÑÑ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357313"/>
            <a:ext cx="7856537" cy="5208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>
          <a:xfrm>
            <a:off x="2357438" y="214313"/>
            <a:ext cx="6572250" cy="9286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Большая подкожная вена ноги и ее притоки, вид спереди:</a:t>
            </a:r>
          </a:p>
        </p:txBody>
      </p:sp>
      <p:sp>
        <p:nvSpPr>
          <p:cNvPr id="78850" name="Прямоугольник 3"/>
          <p:cNvSpPr>
            <a:spLocks noChangeArrowheads="1"/>
          </p:cNvSpPr>
          <p:nvPr/>
        </p:nvSpPr>
        <p:spPr bwMode="auto">
          <a:xfrm>
            <a:off x="3286125" y="1643063"/>
            <a:ext cx="5072063" cy="4246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1 - поверхностное паховое кольцо; </a:t>
            </a:r>
          </a:p>
          <a:p>
            <a:r>
              <a:rPr lang="ru-RU">
                <a:latin typeface="Calibri" pitchFamily="34" charset="0"/>
              </a:rPr>
              <a:t>2 - семенной канатик; </a:t>
            </a:r>
          </a:p>
          <a:p>
            <a:r>
              <a:rPr lang="ru-RU">
                <a:latin typeface="Calibri" pitchFamily="34" charset="0"/>
              </a:rPr>
              <a:t>3 - подкожная щель (бедренного канала); </a:t>
            </a:r>
          </a:p>
          <a:p>
            <a:r>
              <a:rPr lang="ru-RU" b="1">
                <a:latin typeface="Calibri" pitchFamily="34" charset="0"/>
              </a:rPr>
              <a:t>4 - большая подкожная вена ноги; </a:t>
            </a:r>
          </a:p>
          <a:p>
            <a:r>
              <a:rPr lang="ru-RU">
                <a:latin typeface="Calibri" pitchFamily="34" charset="0"/>
              </a:rPr>
              <a:t>5 - кожная ветвь запирательного нерва; </a:t>
            </a:r>
          </a:p>
          <a:p>
            <a:r>
              <a:rPr lang="ru-RU">
                <a:latin typeface="Calibri" pitchFamily="34" charset="0"/>
              </a:rPr>
              <a:t>6 - поднадколенниковая ветвь подкожного нерва; </a:t>
            </a:r>
          </a:p>
          <a:p>
            <a:r>
              <a:rPr lang="ru-RU">
                <a:latin typeface="Calibri" pitchFamily="34" charset="0"/>
              </a:rPr>
              <a:t>7 - подкожный нерв; </a:t>
            </a:r>
          </a:p>
          <a:p>
            <a:r>
              <a:rPr lang="ru-RU" b="1">
                <a:latin typeface="Calibri" pitchFamily="34" charset="0"/>
              </a:rPr>
              <a:t>8 -дорсальная венозная сеть стопы; </a:t>
            </a:r>
          </a:p>
          <a:p>
            <a:r>
              <a:rPr lang="ru-RU">
                <a:latin typeface="Calibri" pitchFamily="34" charset="0"/>
              </a:rPr>
              <a:t>9 - боковой дорсальный кожный нерв (стопы); </a:t>
            </a:r>
          </a:p>
          <a:p>
            <a:r>
              <a:rPr lang="ru-RU">
                <a:latin typeface="Calibri" pitchFamily="34" charset="0"/>
              </a:rPr>
              <a:t>10 - промежуточный дорсальный кожный нерв </a:t>
            </a:r>
          </a:p>
          <a:p>
            <a:r>
              <a:rPr lang="ru-RU">
                <a:latin typeface="Calibri" pitchFamily="34" charset="0"/>
              </a:rPr>
              <a:t>       (стопы);</a:t>
            </a:r>
          </a:p>
          <a:p>
            <a:r>
              <a:rPr lang="ru-RU">
                <a:latin typeface="Calibri" pitchFamily="34" charset="0"/>
              </a:rPr>
              <a:t>11 - медиальный дорсальный нерв; </a:t>
            </a:r>
          </a:p>
          <a:p>
            <a:r>
              <a:rPr lang="ru-RU">
                <a:latin typeface="Calibri" pitchFamily="34" charset="0"/>
              </a:rPr>
              <a:t>12 - надколенник; </a:t>
            </a:r>
          </a:p>
          <a:p>
            <a:r>
              <a:rPr lang="ru-RU">
                <a:latin typeface="Calibri" pitchFamily="34" charset="0"/>
              </a:rPr>
              <a:t>13 - портняжная мышца; </a:t>
            </a:r>
          </a:p>
          <a:p>
            <a:r>
              <a:rPr lang="ru-RU">
                <a:latin typeface="Calibri" pitchFamily="34" charset="0"/>
              </a:rPr>
              <a:t>14 – боковой кожный нерв бедра</a:t>
            </a:r>
          </a:p>
        </p:txBody>
      </p:sp>
      <p:pic>
        <p:nvPicPr>
          <p:cNvPr id="78851" name="Picture 2" descr="http://yamedik.org/content/anatomiya/sap_02/5_files/mb4_03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1857375" cy="644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43973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 ПАТОЛОГИЯ ВЕН НИЖНИХ КОНЕЧНОСТЕЙ</a:t>
            </a:r>
            <a:endParaRPr lang="ru-RU" sz="2000" smtClean="0"/>
          </a:p>
        </p:txBody>
      </p:sp>
      <p:pic>
        <p:nvPicPr>
          <p:cNvPr id="808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928688"/>
            <a:ext cx="8215312" cy="55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43973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 ПАТОЛОГИЯ ВЕН НИЖНИХ КОНЕЧНОСТЕЙ</a:t>
            </a:r>
            <a:endParaRPr lang="ru-RU" sz="2000" smtClean="0"/>
          </a:p>
        </p:txBody>
      </p:sp>
      <p:pic>
        <p:nvPicPr>
          <p:cNvPr id="829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928688"/>
            <a:ext cx="7756525" cy="5576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64293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Варикозная болезнь</a:t>
            </a:r>
          </a:p>
        </p:txBody>
      </p:sp>
      <p:pic>
        <p:nvPicPr>
          <p:cNvPr id="849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71563"/>
            <a:ext cx="8286750" cy="552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500062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Варикозная болезнь</a:t>
            </a:r>
          </a:p>
        </p:txBody>
      </p:sp>
      <p:pic>
        <p:nvPicPr>
          <p:cNvPr id="87042" name="Picture 2" descr="ÐÐ°ÑÑÐ¸Ð½ÐºÐ¸ Ð¿Ð¾ Ð·Ð°Ð¿ÑÐ¾ÑÑ Ð²ÐµÐ½Ñ Ð½Ð¸Ð¶Ð½ÐµÐ¹ ÐºÐ¾Ð½ÐµÑÐ½Ð¾ÑÑ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000125"/>
            <a:ext cx="6772275" cy="551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7143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Варикозная болезнь (большая подкожная вена ноги)  </a:t>
            </a:r>
          </a:p>
        </p:txBody>
      </p:sp>
      <p:pic>
        <p:nvPicPr>
          <p:cNvPr id="89090" name="Picture 4" descr="ÐÐ°ÑÑÐ¸Ð½ÐºÐ¸ Ð¿Ð¾ Ð·Ð°Ð¿ÑÐ¾ÑÑ Ð²ÐµÐ½Ñ Ð²ÐµÑÑÐ½ÐµÐ¹ ÐºÐ¾Ð½ÐµÑÐ½Ð¾ÑÑ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97050"/>
            <a:ext cx="4214812" cy="4341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909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143000"/>
            <a:ext cx="4000500" cy="533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7143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Варикозная болезнь (большая подкожная вена ноги)  </a:t>
            </a:r>
          </a:p>
        </p:txBody>
      </p:sp>
      <p:pic>
        <p:nvPicPr>
          <p:cNvPr id="91138" name="Picture 2" descr="Ð²Ð°ÑÐ¸ÐºÐ¾Ð·Ð½Ð¾Ðµ ÑÐ°ÑÑÐ¸ÑÐµÐ½Ð¸Ðµ Ð²ÐµÐ½ Ð½Ð¸Ð¶Ð½Ð¸Ñ ÐºÐ¾Ð½ÐµÑÐ½Ð¾ÑÑÐµÐ¹) - ÑÑÐ¾ ÑÐ°ÑÑÐ¸ÑÐµÐ½Ð¸Ðµ Ð¿Ð¾Ð²ÐµÑÑÐ½Ð¾ÑÑÐ½ÑÑ Ð²ÐµÐ½ Ð½Ð¸Ð¶Ð½Ð¸Ñ ÐºÐ¾Ð½ÐµÑÐ½Ð¾ÑÑÐµÐ¹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14438"/>
            <a:ext cx="40005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39" name="Picture 4" descr="ÐÐ°ÑÑÐ¸Ð½ÐºÐ¸ Ð¿Ð¾ Ð·Ð°Ð¿ÑÐ¾ÑÑ Ð²ÐµÐ½Ñ Ð²ÐµÑÑÐ½ÐµÐ¹ ÐºÐ¾Ð½ÐµÑÐ½Ð¾ÑÑ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97050"/>
            <a:ext cx="4214812" cy="4341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257800" cy="868362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Непарная и полунепарная вены и их притоки, вид спереди. </a:t>
            </a:r>
          </a:p>
        </p:txBody>
      </p:sp>
      <p:pic>
        <p:nvPicPr>
          <p:cNvPr id="19458" name="Picture 2" descr="http://yamedik.org/content/anatomiya/mix_01/10_files/mb4_12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88913"/>
            <a:ext cx="2714625" cy="650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571875" y="1428750"/>
            <a:ext cx="5072063" cy="5048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1 - левая плечеголовная вена;</a:t>
            </a:r>
            <a:endParaRPr lang="ru-RU" sz="1400" b="1"/>
          </a:p>
          <a:p>
            <a:pPr eaLnBrk="0" hangingPunct="0"/>
            <a:r>
              <a:rPr lang="ru-RU" sz="1400">
                <a:solidFill>
                  <a:srgbClr val="000000"/>
                </a:solidFill>
              </a:rPr>
              <a:t>2 - правая верхняя межреберная вена; </a:t>
            </a:r>
          </a:p>
          <a:p>
            <a:pPr eaLnBrk="0" hangingPunct="0"/>
            <a:r>
              <a:rPr lang="ru-RU" sz="1400">
                <a:solidFill>
                  <a:srgbClr val="000000"/>
                </a:solidFill>
              </a:rPr>
              <a:t>3 - добавочная полунепарная вена; </a:t>
            </a:r>
          </a:p>
          <a:p>
            <a:pPr eaLnBrk="0" hangingPunct="0"/>
            <a:r>
              <a:rPr lang="ru-RU" sz="1400" b="1">
                <a:solidFill>
                  <a:srgbClr val="000000"/>
                </a:solidFill>
              </a:rPr>
              <a:t>4 - полунепарная вена; </a:t>
            </a:r>
            <a:r>
              <a:rPr lang="ru-RU" sz="1400">
                <a:solidFill>
                  <a:srgbClr val="000000"/>
                </a:solidFill>
              </a:rPr>
              <a:t>5 - восходящая поясничная вена; </a:t>
            </a:r>
          </a:p>
          <a:p>
            <a:pPr eaLnBrk="0" hangingPunct="0"/>
            <a:r>
              <a:rPr lang="ru-RU" sz="1400" b="1">
                <a:solidFill>
                  <a:srgbClr val="000000"/>
                </a:solidFill>
              </a:rPr>
              <a:t>6 - левая надпочечная вена; 7 - левая почечная вена; </a:t>
            </a:r>
          </a:p>
          <a:p>
            <a:pPr eaLnBrk="0" hangingPunct="0"/>
            <a:r>
              <a:rPr lang="ru-RU" sz="1400" b="1">
                <a:solidFill>
                  <a:srgbClr val="000000"/>
                </a:solidFill>
              </a:rPr>
              <a:t>8 - левая яичковая вена;</a:t>
            </a:r>
            <a:r>
              <a:rPr lang="ru-RU" sz="1400">
                <a:solidFill>
                  <a:srgbClr val="000000"/>
                </a:solidFill>
              </a:rPr>
              <a:t> 9 - левая восходящая поясничная вена; </a:t>
            </a:r>
            <a:r>
              <a:rPr lang="ru-RU" sz="1400" b="1">
                <a:solidFill>
                  <a:srgbClr val="000000"/>
                </a:solidFill>
              </a:rPr>
              <a:t>10 - поясничные вены; 11 - левая общая подвздошная вена; </a:t>
            </a:r>
            <a:r>
              <a:rPr lang="ru-RU" sz="1400">
                <a:solidFill>
                  <a:srgbClr val="000000"/>
                </a:solidFill>
              </a:rPr>
              <a:t>12 - срединная крестцовая вена; </a:t>
            </a:r>
          </a:p>
          <a:p>
            <a:pPr eaLnBrk="0" hangingPunct="0"/>
            <a:r>
              <a:rPr lang="ru-RU" sz="1400" b="1">
                <a:solidFill>
                  <a:srgbClr val="000000"/>
                </a:solidFill>
              </a:rPr>
              <a:t>13 - внутренняя подвздошная вена; 14 - наружная подвздошная вена; 15 - правая общая подвздошная вена; </a:t>
            </a:r>
            <a:r>
              <a:rPr lang="ru-RU" sz="1400">
                <a:solidFill>
                  <a:srgbClr val="000000"/>
                </a:solidFill>
              </a:rPr>
              <a:t>16 - правая восходящая поясничная вена; </a:t>
            </a:r>
          </a:p>
          <a:p>
            <a:pPr eaLnBrk="0" hangingPunct="0"/>
            <a:r>
              <a:rPr lang="ru-RU" sz="1400" b="1">
                <a:solidFill>
                  <a:srgbClr val="000000"/>
                </a:solidFill>
              </a:rPr>
              <a:t>17 - нижняя полая вена; </a:t>
            </a:r>
            <a:r>
              <a:rPr lang="ru-RU" sz="1400">
                <a:solidFill>
                  <a:srgbClr val="000000"/>
                </a:solidFill>
              </a:rPr>
              <a:t>18 - правая яичковая вена; </a:t>
            </a:r>
          </a:p>
          <a:p>
            <a:pPr eaLnBrk="0" hangingPunct="0"/>
            <a:r>
              <a:rPr lang="ru-RU" sz="1400">
                <a:solidFill>
                  <a:srgbClr val="000000"/>
                </a:solidFill>
              </a:rPr>
              <a:t>19 - правая почечная вена; 20 - правая надпочечниковая вена; 21 - печеночные вены; </a:t>
            </a:r>
          </a:p>
          <a:p>
            <a:pPr eaLnBrk="0" hangingPunct="0"/>
            <a:r>
              <a:rPr lang="ru-RU" sz="1400">
                <a:solidFill>
                  <a:srgbClr val="000000"/>
                </a:solidFill>
              </a:rPr>
              <a:t>22 - сухожильный центр диафрагмы; 23 - отверстие нижней полой вены; 24 - задние межреберные вены; </a:t>
            </a:r>
          </a:p>
          <a:p>
            <a:pPr eaLnBrk="0" hangingPunct="0"/>
            <a:r>
              <a:rPr lang="ru-RU" sz="1400">
                <a:solidFill>
                  <a:srgbClr val="000000"/>
                </a:solidFill>
              </a:rPr>
              <a:t>25 - внутренние межреберные мышцы; 26 - наружные межреберные мышцы; </a:t>
            </a:r>
            <a:r>
              <a:rPr lang="ru-RU" sz="1400" b="1">
                <a:solidFill>
                  <a:srgbClr val="000000"/>
                </a:solidFill>
              </a:rPr>
              <a:t>27 - непарная вена; </a:t>
            </a:r>
          </a:p>
          <a:p>
            <a:pPr eaLnBrk="0" hangingPunct="0"/>
            <a:r>
              <a:rPr lang="ru-RU" sz="1400" b="1">
                <a:solidFill>
                  <a:srgbClr val="000000"/>
                </a:solidFill>
              </a:rPr>
              <a:t>28 - верхняя полая вена;</a:t>
            </a:r>
            <a:endParaRPr lang="ru-RU" sz="1400" b="1"/>
          </a:p>
          <a:p>
            <a:pPr eaLnBrk="0" hangingPunct="0"/>
            <a:r>
              <a:rPr lang="ru-RU" sz="1400" b="1">
                <a:solidFill>
                  <a:srgbClr val="000000"/>
                </a:solidFill>
              </a:rPr>
              <a:t>29 - правая плечеголовная вена;</a:t>
            </a:r>
            <a:endParaRPr lang="ru-RU" sz="1400" b="1"/>
          </a:p>
          <a:p>
            <a:pPr eaLnBrk="0" hangingPunct="0"/>
            <a:r>
              <a:rPr lang="ru-RU" sz="1400">
                <a:solidFill>
                  <a:srgbClr val="000000"/>
                </a:solidFill>
              </a:rPr>
              <a:t>30 - правая подключичная вена;</a:t>
            </a:r>
            <a:endParaRPr lang="ru-RU" sz="1400"/>
          </a:p>
          <a:p>
            <a:pPr eaLnBrk="0" hangingPunct="0"/>
            <a:r>
              <a:rPr lang="ru-RU" sz="1400">
                <a:solidFill>
                  <a:srgbClr val="000000"/>
                </a:solidFill>
              </a:rPr>
              <a:t>31 - правая внутренняя яремная вена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64293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Оперативное лечение варикозной болезни</a:t>
            </a:r>
          </a:p>
        </p:txBody>
      </p:sp>
      <p:pic>
        <p:nvPicPr>
          <p:cNvPr id="931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1428750"/>
            <a:ext cx="8547100" cy="478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Заголовок 1"/>
          <p:cNvSpPr>
            <a:spLocks noGrp="1"/>
          </p:cNvSpPr>
          <p:nvPr>
            <p:ph type="title"/>
          </p:nvPr>
        </p:nvSpPr>
        <p:spPr>
          <a:xfrm>
            <a:off x="3500438" y="285750"/>
            <a:ext cx="5400675" cy="100012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Схема анастомозов, соединяющих притоки верхней и нижней полых вен и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воротной вены</a:t>
            </a:r>
          </a:p>
        </p:txBody>
      </p:sp>
      <p:pic>
        <p:nvPicPr>
          <p:cNvPr id="95234" name="Picture 2" descr="http://yamedik.org/content/anatomiya/sap_02/5_files/mb4_03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3111500" cy="6357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5235" name="Прямоугольник 3"/>
          <p:cNvSpPr>
            <a:spLocks noChangeArrowheads="1"/>
          </p:cNvSpPr>
          <p:nvPr/>
        </p:nvSpPr>
        <p:spPr bwMode="auto">
          <a:xfrm>
            <a:off x="3429000" y="1428750"/>
            <a:ext cx="5500688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1 - верхняя полая вена; 2 - плечеголовная вена (левая); </a:t>
            </a:r>
          </a:p>
          <a:p>
            <a:r>
              <a:rPr lang="ru-RU" sz="1600">
                <a:latin typeface="Calibri" pitchFamily="34" charset="0"/>
              </a:rPr>
              <a:t>3 - добавочная полунепарная вена; 4 - левая задняя межреберная вена; </a:t>
            </a:r>
            <a:r>
              <a:rPr lang="ru-RU" sz="1600" b="1">
                <a:latin typeface="Calibri" pitchFamily="34" charset="0"/>
              </a:rPr>
              <a:t>5 - непарная вена; </a:t>
            </a:r>
            <a:r>
              <a:rPr lang="ru-RU" sz="1600">
                <a:latin typeface="Calibri" pitchFamily="34" charset="0"/>
              </a:rPr>
              <a:t>6 - пищеводное венозное сплетение; </a:t>
            </a:r>
            <a:r>
              <a:rPr lang="ru-RU" sz="1600" b="1">
                <a:latin typeface="Calibri" pitchFamily="34" charset="0"/>
              </a:rPr>
              <a:t>7 - полунепарная вена; </a:t>
            </a:r>
            <a:r>
              <a:rPr lang="ru-RU" sz="1600">
                <a:latin typeface="Calibri" pitchFamily="34" charset="0"/>
              </a:rPr>
              <a:t>8 - правые задние межреберные вены; 9 - анастомоз между воротной и верхней полой венами; 10 - левая желудочная вена; </a:t>
            </a:r>
          </a:p>
          <a:p>
            <a:r>
              <a:rPr lang="ru-RU" sz="1600" b="1">
                <a:latin typeface="Calibri" pitchFamily="34" charset="0"/>
              </a:rPr>
              <a:t>11 - воротная вена; 12 - селезеночная вена; 13 - нижняя брыжеечная вена; </a:t>
            </a:r>
            <a:r>
              <a:rPr lang="ru-RU" sz="1600">
                <a:latin typeface="Calibri" pitchFamily="34" charset="0"/>
              </a:rPr>
              <a:t>14 - левая почечная вена; </a:t>
            </a:r>
            <a:r>
              <a:rPr lang="ru-RU" sz="1600" b="1">
                <a:latin typeface="Calibri" pitchFamily="34" charset="0"/>
              </a:rPr>
              <a:t>15 -нижняя полая вена; </a:t>
            </a:r>
            <a:r>
              <a:rPr lang="ru-RU" sz="1600">
                <a:latin typeface="Calibri" pitchFamily="34" charset="0"/>
              </a:rPr>
              <a:t>16 - яичковые (яичниковые) вены; 17 - верхняя прямокишечная вена; </a:t>
            </a:r>
            <a:r>
              <a:rPr lang="ru-RU" sz="1600" b="1">
                <a:latin typeface="Calibri" pitchFamily="34" charset="0"/>
              </a:rPr>
              <a:t>18 - общая подвздошная вена; </a:t>
            </a:r>
          </a:p>
          <a:p>
            <a:r>
              <a:rPr lang="ru-RU" sz="1600" b="1">
                <a:latin typeface="Calibri" pitchFamily="34" charset="0"/>
              </a:rPr>
              <a:t>19 - внутренняя подвздошная вена; </a:t>
            </a:r>
            <a:r>
              <a:rPr lang="ru-RU" sz="1600">
                <a:latin typeface="Calibri" pitchFamily="34" charset="0"/>
              </a:rPr>
              <a:t>20 - средние прямокишечные вены; 21 - прямокишечное венозное сплетение; 22 - поверхностная надчревная вена; 23 - нижняя надчревная вена; </a:t>
            </a:r>
            <a:r>
              <a:rPr lang="ru-RU" sz="1600" b="1">
                <a:latin typeface="Calibri" pitchFamily="34" charset="0"/>
              </a:rPr>
              <a:t>24 - верхняя брыжеечная вена; </a:t>
            </a:r>
          </a:p>
          <a:p>
            <a:r>
              <a:rPr lang="ru-RU" sz="1600">
                <a:latin typeface="Calibri" pitchFamily="34" charset="0"/>
              </a:rPr>
              <a:t>25 - анастомоз между верхней и нижней полыми и воротной венами; 26 - околопупочные вены; </a:t>
            </a:r>
            <a:r>
              <a:rPr lang="ru-RU" sz="1600" b="1">
                <a:latin typeface="Calibri" pitchFamily="34" charset="0"/>
              </a:rPr>
              <a:t>27 - печень; </a:t>
            </a:r>
            <a:r>
              <a:rPr lang="ru-RU" sz="1600">
                <a:latin typeface="Calibri" pitchFamily="34" charset="0"/>
              </a:rPr>
              <a:t>28 -верхняя надчревная вена; 29 - верхняя грудонадчревная вена; </a:t>
            </a:r>
          </a:p>
          <a:p>
            <a:r>
              <a:rPr lang="ru-RU" sz="1600">
                <a:latin typeface="Calibri" pitchFamily="34" charset="0"/>
              </a:rPr>
              <a:t>30 - внутренняя грудная вена; </a:t>
            </a:r>
            <a:r>
              <a:rPr lang="ru-RU" sz="1600" b="1">
                <a:latin typeface="Calibri" pitchFamily="34" charset="0"/>
              </a:rPr>
              <a:t>31 - подключичная вена (правая); 32 - внутренняя яремная вена (правая); </a:t>
            </a:r>
          </a:p>
          <a:p>
            <a:r>
              <a:rPr lang="ru-RU" sz="1600" b="1">
                <a:latin typeface="Calibri" pitchFamily="34" charset="0"/>
              </a:rPr>
              <a:t>33 - плечеголовная вена (правая)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Кава-кавальные и некоторые портокавальные анастомозы:</a:t>
            </a:r>
          </a:p>
        </p:txBody>
      </p:sp>
      <p:pic>
        <p:nvPicPr>
          <p:cNvPr id="97282" name="Picture 2" descr="http://yamedik.org/content/anatomiya/mix_01/10_files/mb4_06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857250"/>
            <a:ext cx="3500437" cy="583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7283" name="Прямоугольник 3"/>
          <p:cNvSpPr>
            <a:spLocks noChangeArrowheads="1"/>
          </p:cNvSpPr>
          <p:nvPr/>
        </p:nvSpPr>
        <p:spPr bwMode="auto">
          <a:xfrm>
            <a:off x="3857625" y="949325"/>
            <a:ext cx="5072063" cy="5908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1 - левая подключичная вена; </a:t>
            </a:r>
            <a:r>
              <a:rPr lang="ru-RU" b="1">
                <a:latin typeface="Calibri" pitchFamily="34" charset="0"/>
              </a:rPr>
              <a:t>2 - верхняя полая вена;</a:t>
            </a:r>
            <a:r>
              <a:rPr lang="ru-RU">
                <a:latin typeface="Calibri" pitchFamily="34" charset="0"/>
              </a:rPr>
              <a:t> </a:t>
            </a:r>
            <a:r>
              <a:rPr lang="ru-RU" sz="1600">
                <a:latin typeface="Calibri" pitchFamily="34" charset="0"/>
              </a:rPr>
              <a:t>3, 4 - добавочная полунепарная вена; </a:t>
            </a:r>
          </a:p>
          <a:p>
            <a:r>
              <a:rPr lang="ru-RU" sz="1600">
                <a:latin typeface="Calibri" pitchFamily="34" charset="0"/>
              </a:rPr>
              <a:t>5, 7 - вены пищевода; </a:t>
            </a:r>
            <a:r>
              <a:rPr lang="ru-RU" b="1">
                <a:latin typeface="Calibri" pitchFamily="34" charset="0"/>
              </a:rPr>
              <a:t>6 - полунепарная вена; </a:t>
            </a:r>
          </a:p>
          <a:p>
            <a:r>
              <a:rPr lang="ru-RU">
                <a:latin typeface="Calibri" pitchFamily="34" charset="0"/>
              </a:rPr>
              <a:t>8 - желудочная вена; </a:t>
            </a:r>
            <a:r>
              <a:rPr lang="ru-RU" b="1">
                <a:latin typeface="Calibri" pitchFamily="34" charset="0"/>
              </a:rPr>
              <a:t>9 - воротная вена; </a:t>
            </a:r>
          </a:p>
          <a:p>
            <a:r>
              <a:rPr lang="ru-RU" b="1">
                <a:latin typeface="Calibri" pitchFamily="34" charset="0"/>
              </a:rPr>
              <a:t>10 - селезеночная вена; 11 - нижняя брыжеечная вена; 12 - нижняя полая вена; </a:t>
            </a:r>
          </a:p>
          <a:p>
            <a:r>
              <a:rPr lang="ru-RU" sz="1600">
                <a:latin typeface="Calibri" pitchFamily="34" charset="0"/>
              </a:rPr>
              <a:t>13 - верхняя прямокишечная вена; 14 - прямокишечное сплетение; </a:t>
            </a:r>
          </a:p>
          <a:p>
            <a:r>
              <a:rPr lang="ru-RU" b="1">
                <a:latin typeface="Calibri" pitchFamily="34" charset="0"/>
              </a:rPr>
              <a:t>15 - внутренняя подвздошная вена;</a:t>
            </a:r>
          </a:p>
          <a:p>
            <a:r>
              <a:rPr lang="ru-RU" b="1">
                <a:latin typeface="Calibri" pitchFamily="34" charset="0"/>
              </a:rPr>
              <a:t>16 - наружная подвздошная вена; </a:t>
            </a:r>
            <a:r>
              <a:rPr lang="ru-RU" sz="1600">
                <a:latin typeface="Calibri" pitchFamily="34" charset="0"/>
              </a:rPr>
              <a:t>17 - нижняя и средняя прямокишечные вены; 18 - поверхностная надчревная вена; </a:t>
            </a:r>
            <a:r>
              <a:rPr lang="ru-RU" b="1">
                <a:latin typeface="Calibri" pitchFamily="34" charset="0"/>
              </a:rPr>
              <a:t>19 - общая подвздошная вена; </a:t>
            </a:r>
          </a:p>
          <a:p>
            <a:r>
              <a:rPr lang="ru-RU" sz="1600">
                <a:latin typeface="Calibri" pitchFamily="34" charset="0"/>
              </a:rPr>
              <a:t>20 - нижняя надчревная вена; 21 - брюшная стенка; </a:t>
            </a:r>
          </a:p>
          <a:p>
            <a:r>
              <a:rPr lang="ru-RU" sz="1600">
                <a:latin typeface="Calibri" pitchFamily="34" charset="0"/>
              </a:rPr>
              <a:t>22 - восходящая поясничная вена; </a:t>
            </a:r>
            <a:r>
              <a:rPr lang="ru-RU" b="1">
                <a:latin typeface="Calibri" pitchFamily="34" charset="0"/>
              </a:rPr>
              <a:t>23 - поясничная вена; </a:t>
            </a:r>
            <a:r>
              <a:rPr lang="ru-RU" sz="1600">
                <a:latin typeface="Calibri" pitchFamily="34" charset="0"/>
              </a:rPr>
              <a:t>24 - остаточный канал пупочной вены; </a:t>
            </a:r>
          </a:p>
          <a:p>
            <a:r>
              <a:rPr lang="ru-RU" sz="1600">
                <a:latin typeface="Calibri" pitchFamily="34" charset="0"/>
              </a:rPr>
              <a:t>25 - пупочное кольцо; 26, 27 - околопупочные вены; </a:t>
            </a:r>
          </a:p>
          <a:p>
            <a:r>
              <a:rPr lang="ru-RU" sz="1600">
                <a:latin typeface="Calibri" pitchFamily="34" charset="0"/>
              </a:rPr>
              <a:t>28 - запустевшая пупочная вена; </a:t>
            </a:r>
            <a:r>
              <a:rPr lang="ru-RU" b="1">
                <a:latin typeface="Calibri" pitchFamily="34" charset="0"/>
              </a:rPr>
              <a:t>29 - воротная вена; </a:t>
            </a:r>
          </a:p>
          <a:p>
            <a:r>
              <a:rPr lang="ru-RU" sz="1600">
                <a:latin typeface="Calibri" pitchFamily="34" charset="0"/>
              </a:rPr>
              <a:t>30 - задние межреберные вены; 31 - пищеводная вена; </a:t>
            </a:r>
          </a:p>
          <a:p>
            <a:r>
              <a:rPr lang="ru-RU" b="1">
                <a:latin typeface="Calibri" pitchFamily="34" charset="0"/>
              </a:rPr>
              <a:t>32 - непарная вена; </a:t>
            </a:r>
            <a:r>
              <a:rPr lang="ru-RU" sz="1600">
                <a:latin typeface="Calibri" pitchFamily="34" charset="0"/>
              </a:rPr>
              <a:t>33 - внутренняя грудная вена; </a:t>
            </a:r>
          </a:p>
          <a:p>
            <a:r>
              <a:rPr lang="ru-RU" sz="1600">
                <a:latin typeface="Calibri" pitchFamily="34" charset="0"/>
              </a:rPr>
              <a:t>34 - грудонадчревная вена; 35 - грудная стенка; </a:t>
            </a:r>
          </a:p>
          <a:p>
            <a:r>
              <a:rPr lang="ru-RU" sz="1600">
                <a:latin typeface="Calibri" pitchFamily="34" charset="0"/>
              </a:rPr>
              <a:t>36 - правая плечеголовная вена; </a:t>
            </a:r>
          </a:p>
          <a:p>
            <a:r>
              <a:rPr lang="ru-RU" sz="1600">
                <a:latin typeface="Calibri" pitchFamily="34" charset="0"/>
              </a:rPr>
              <a:t>37 - подключичная вена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title"/>
          </p:nvPr>
        </p:nvSpPr>
        <p:spPr>
          <a:xfrm>
            <a:off x="4357688" y="214313"/>
            <a:ext cx="4572000" cy="72548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Кровеносные сосуды плода. Передняя стенка груди и живота удалена:</a:t>
            </a:r>
          </a:p>
        </p:txBody>
      </p:sp>
      <p:pic>
        <p:nvPicPr>
          <p:cNvPr id="99330" name="Picture 2" descr="http://yamedik.org/content/anatomiya/sap_02/5_files/mb4_03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3951287" cy="642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9331" name="Прямоугольник 3"/>
          <p:cNvSpPr>
            <a:spLocks noChangeArrowheads="1"/>
          </p:cNvSpPr>
          <p:nvPr/>
        </p:nvSpPr>
        <p:spPr bwMode="auto">
          <a:xfrm>
            <a:off x="4357688" y="1143000"/>
            <a:ext cx="4572000" cy="535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1 - левая плечеголовная вена; </a:t>
            </a:r>
          </a:p>
          <a:p>
            <a:r>
              <a:rPr lang="ru-RU" b="1">
                <a:latin typeface="Calibri" pitchFamily="34" charset="0"/>
              </a:rPr>
              <a:t>2 - дуга аорты; </a:t>
            </a:r>
          </a:p>
          <a:p>
            <a:r>
              <a:rPr lang="ru-RU" b="1">
                <a:latin typeface="Calibri" pitchFamily="34" charset="0"/>
              </a:rPr>
              <a:t>3 - артериальный (боталлов) проток; </a:t>
            </a:r>
          </a:p>
          <a:p>
            <a:r>
              <a:rPr lang="ru-RU">
                <a:latin typeface="Calibri" pitchFamily="34" charset="0"/>
              </a:rPr>
              <a:t>4 - нисходящая часть аорты; </a:t>
            </a:r>
          </a:p>
          <a:p>
            <a:r>
              <a:rPr lang="ru-RU">
                <a:latin typeface="Calibri" pitchFamily="34" charset="0"/>
              </a:rPr>
              <a:t>5 - левая легочная артерия; </a:t>
            </a:r>
          </a:p>
          <a:p>
            <a:r>
              <a:rPr lang="ru-RU">
                <a:latin typeface="Calibri" pitchFamily="34" charset="0"/>
              </a:rPr>
              <a:t>6 - левое предсердие; </a:t>
            </a:r>
          </a:p>
          <a:p>
            <a:r>
              <a:rPr lang="ru-RU">
                <a:latin typeface="Calibri" pitchFamily="34" charset="0"/>
              </a:rPr>
              <a:t>7 - левое легкое; 8 - левый желудочек сердца; 9 -правый желудочек сердца; </a:t>
            </a:r>
          </a:p>
          <a:p>
            <a:r>
              <a:rPr lang="ru-RU">
                <a:latin typeface="Calibri" pitchFamily="34" charset="0"/>
              </a:rPr>
              <a:t>10 - брюшная часть аорты; </a:t>
            </a:r>
            <a:r>
              <a:rPr lang="ru-RU" b="1">
                <a:latin typeface="Calibri" pitchFamily="34" charset="0"/>
              </a:rPr>
              <a:t>11 - воротная вена; 12 - нижняя полая вена; </a:t>
            </a:r>
            <a:r>
              <a:rPr lang="ru-RU">
                <a:latin typeface="Calibri" pitchFamily="34" charset="0"/>
              </a:rPr>
              <a:t>13 - правая общая подвздошная артерия; </a:t>
            </a:r>
            <a:r>
              <a:rPr lang="ru-RU" b="1">
                <a:latin typeface="Calibri" pitchFamily="34" charset="0"/>
              </a:rPr>
              <a:t>14 - пупочные артерии; </a:t>
            </a:r>
            <a:r>
              <a:rPr lang="ru-RU">
                <a:latin typeface="Calibri" pitchFamily="34" charset="0"/>
              </a:rPr>
              <a:t>15 - мочевой пузырь; </a:t>
            </a:r>
            <a:r>
              <a:rPr lang="ru-RU" b="1">
                <a:latin typeface="Calibri" pitchFamily="34" charset="0"/>
              </a:rPr>
              <a:t>16 -печень; 17-пупочная вена; </a:t>
            </a:r>
            <a:r>
              <a:rPr lang="ru-RU">
                <a:latin typeface="Calibri" pitchFamily="34" charset="0"/>
              </a:rPr>
              <a:t>18 - капилляры печени; </a:t>
            </a:r>
            <a:r>
              <a:rPr lang="ru-RU" b="1">
                <a:latin typeface="Calibri" pitchFamily="34" charset="0"/>
              </a:rPr>
              <a:t>19 - венозный (аранциев) проток; </a:t>
            </a:r>
          </a:p>
          <a:p>
            <a:r>
              <a:rPr lang="ru-RU" b="1">
                <a:latin typeface="Calibri" pitchFamily="34" charset="0"/>
              </a:rPr>
              <a:t>20 - печеночные вены; </a:t>
            </a:r>
          </a:p>
          <a:p>
            <a:r>
              <a:rPr lang="ru-RU">
                <a:latin typeface="Calibri" pitchFamily="34" charset="0"/>
              </a:rPr>
              <a:t>21 - правое предсердие; </a:t>
            </a:r>
          </a:p>
          <a:p>
            <a:r>
              <a:rPr lang="ru-RU" b="1">
                <a:latin typeface="Calibri" pitchFamily="34" charset="0"/>
              </a:rPr>
              <a:t>22 - овальное отверстие; </a:t>
            </a:r>
          </a:p>
          <a:p>
            <a:r>
              <a:rPr lang="ru-RU" b="1">
                <a:latin typeface="Calibri" pitchFamily="34" charset="0"/>
              </a:rPr>
              <a:t>23 - легочный ствол;</a:t>
            </a:r>
            <a:r>
              <a:rPr lang="ru-RU">
                <a:latin typeface="Calibri" pitchFamily="34" charset="0"/>
              </a:rPr>
              <a:t> 24 - верхняя полая вена; 25 - плечеголовной ствол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5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ЗА ВНИМАНИЕ</a:t>
            </a:r>
            <a:br>
              <a:rPr lang="ru-RU" sz="5400" b="1" smtClean="0">
                <a:latin typeface="Times New Roman" pitchFamily="18" charset="0"/>
                <a:cs typeface="Times New Roman" pitchFamily="18" charset="0"/>
              </a:rPr>
            </a:br>
            <a:endParaRPr lang="ru-RU" sz="6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ВЕНЫ ПИЩЕВОДА</a:t>
            </a:r>
            <a:endParaRPr lang="ru-RU" sz="2000" smtClean="0"/>
          </a:p>
        </p:txBody>
      </p:sp>
      <p:pic>
        <p:nvPicPr>
          <p:cNvPr id="21506" name="Picture 2" descr="Картинки по запросу КРОВЕНОСНЫЕ СОСУ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000125"/>
            <a:ext cx="5575300" cy="563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Грудной лимфатический проток:</a:t>
            </a:r>
          </a:p>
        </p:txBody>
      </p:sp>
      <p:pic>
        <p:nvPicPr>
          <p:cNvPr id="23554" name="Picture 2" descr="http://yamedik.org/content/anatomiya/mix_01/10_files/mb4_11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00125"/>
            <a:ext cx="3348038" cy="554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4286250" y="1571625"/>
            <a:ext cx="4143375" cy="440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1 - левая внутренняя яремная вена; </a:t>
            </a:r>
          </a:p>
          <a:p>
            <a:r>
              <a:rPr lang="ru-RU" sz="2000" b="1">
                <a:latin typeface="Calibri" pitchFamily="34" charset="0"/>
              </a:rPr>
              <a:t>2 - дуга грудного протока; </a:t>
            </a:r>
          </a:p>
          <a:p>
            <a:r>
              <a:rPr lang="ru-RU" sz="2000">
                <a:latin typeface="Calibri" pitchFamily="34" charset="0"/>
              </a:rPr>
              <a:t>3 - левая подключичная вена; </a:t>
            </a:r>
          </a:p>
          <a:p>
            <a:r>
              <a:rPr lang="ru-RU" sz="2000">
                <a:latin typeface="Calibri" pitchFamily="34" charset="0"/>
              </a:rPr>
              <a:t>4 - левая плечеголовная вена; </a:t>
            </a:r>
          </a:p>
          <a:p>
            <a:r>
              <a:rPr lang="ru-RU" sz="2000">
                <a:latin typeface="Calibri" pitchFamily="34" charset="0"/>
              </a:rPr>
              <a:t>5 - дуга аорты; </a:t>
            </a:r>
          </a:p>
          <a:p>
            <a:r>
              <a:rPr lang="ru-RU" sz="2000">
                <a:latin typeface="Calibri" pitchFamily="34" charset="0"/>
              </a:rPr>
              <a:t>6 - задние межреберные артерии; </a:t>
            </a:r>
          </a:p>
          <a:p>
            <a:r>
              <a:rPr lang="ru-RU" sz="2000">
                <a:latin typeface="Calibri" pitchFamily="34" charset="0"/>
              </a:rPr>
              <a:t>7 - грудная часть аорты; </a:t>
            </a:r>
          </a:p>
          <a:p>
            <a:r>
              <a:rPr lang="ru-RU" sz="2000">
                <a:latin typeface="Calibri" pitchFamily="34" charset="0"/>
              </a:rPr>
              <a:t>8 - полунепарная вена; </a:t>
            </a:r>
          </a:p>
          <a:p>
            <a:r>
              <a:rPr lang="ru-RU" sz="2000" b="1">
                <a:latin typeface="Calibri" pitchFamily="34" charset="0"/>
              </a:rPr>
              <a:t>9 - грудной проток; </a:t>
            </a:r>
          </a:p>
          <a:p>
            <a:r>
              <a:rPr lang="ru-RU" sz="2000" b="1">
                <a:latin typeface="Calibri" pitchFamily="34" charset="0"/>
              </a:rPr>
              <a:t>10 - цистерна грудного протока; </a:t>
            </a:r>
          </a:p>
          <a:p>
            <a:r>
              <a:rPr lang="ru-RU" sz="2000">
                <a:latin typeface="Calibri" pitchFamily="34" charset="0"/>
              </a:rPr>
              <a:t>11 - позвоночный столб; </a:t>
            </a:r>
          </a:p>
          <a:p>
            <a:r>
              <a:rPr lang="ru-RU" sz="2000">
                <a:latin typeface="Calibri" pitchFamily="34" charset="0"/>
              </a:rPr>
              <a:t>12 - непарная вена; </a:t>
            </a:r>
          </a:p>
          <a:p>
            <a:r>
              <a:rPr lang="ru-RU" sz="2000">
                <a:latin typeface="Calibri" pitchFamily="34" charset="0"/>
              </a:rPr>
              <a:t>13 - верхняя полая вена; </a:t>
            </a:r>
          </a:p>
          <a:p>
            <a:r>
              <a:rPr lang="ru-RU" sz="2000">
                <a:latin typeface="Calibri" pitchFamily="34" charset="0"/>
              </a:rPr>
              <a:t>14 - правая плечеголовная вена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5111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Верхняя и нижняя полые вены и их притоки, вид спереди:</a:t>
            </a:r>
          </a:p>
        </p:txBody>
      </p:sp>
      <p:pic>
        <p:nvPicPr>
          <p:cNvPr id="25602" name="Picture 2" descr="http://yamedik.org/content/anatomiya/sap_02/5_files/mb4_0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857250"/>
            <a:ext cx="4129087" cy="576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4500563" y="857250"/>
            <a:ext cx="4429125" cy="5908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1 - яремная венозная дуга; </a:t>
            </a:r>
          </a:p>
          <a:p>
            <a:r>
              <a:rPr lang="ru-RU" sz="1400" b="1">
                <a:latin typeface="Calibri" pitchFamily="34" charset="0"/>
              </a:rPr>
              <a:t>2</a:t>
            </a:r>
            <a:r>
              <a:rPr lang="ru-RU" sz="1400">
                <a:latin typeface="Calibri" pitchFamily="34" charset="0"/>
              </a:rPr>
              <a:t> </a:t>
            </a:r>
            <a:r>
              <a:rPr lang="ru-RU" sz="1400" b="1">
                <a:latin typeface="Calibri" pitchFamily="34" charset="0"/>
              </a:rPr>
              <a:t>- внутренняя яремная вена; </a:t>
            </a:r>
          </a:p>
          <a:p>
            <a:r>
              <a:rPr lang="ru-RU" sz="1400" b="1">
                <a:latin typeface="Calibri" pitchFamily="34" charset="0"/>
              </a:rPr>
              <a:t>3 - подключичная вена; 4 - левая плечеголовная вена; </a:t>
            </a:r>
            <a:r>
              <a:rPr lang="ru-RU" sz="1400">
                <a:latin typeface="Calibri" pitchFamily="34" charset="0"/>
              </a:rPr>
              <a:t>5 - дуга аорты; </a:t>
            </a:r>
          </a:p>
          <a:p>
            <a:r>
              <a:rPr lang="ru-RU" sz="1400">
                <a:latin typeface="Calibri" pitchFamily="34" charset="0"/>
              </a:rPr>
              <a:t>6 - латеральная подкожная вена руки; </a:t>
            </a:r>
          </a:p>
          <a:p>
            <a:r>
              <a:rPr lang="ru-RU" sz="1400">
                <a:latin typeface="Calibri" pitchFamily="34" charset="0"/>
              </a:rPr>
              <a:t>7 - медиальная подкожная вена руки; </a:t>
            </a:r>
          </a:p>
          <a:p>
            <a:r>
              <a:rPr lang="ru-RU" sz="1400" b="1">
                <a:latin typeface="Calibri" pitchFamily="34" charset="0"/>
              </a:rPr>
              <a:t>8 - плечевая вена; </a:t>
            </a:r>
            <a:r>
              <a:rPr lang="ru-RU" sz="1400">
                <a:latin typeface="Calibri" pitchFamily="34" charset="0"/>
              </a:rPr>
              <a:t>9 - верхняя надчревная вена; </a:t>
            </a:r>
          </a:p>
          <a:p>
            <a:r>
              <a:rPr lang="ru-RU" sz="1400" b="1">
                <a:latin typeface="Calibri" pitchFamily="34" charset="0"/>
              </a:rPr>
              <a:t>10 - нижняя полая вена; </a:t>
            </a:r>
          </a:p>
          <a:p>
            <a:r>
              <a:rPr lang="ru-RU" sz="1400" b="1">
                <a:latin typeface="Calibri" pitchFamily="34" charset="0"/>
              </a:rPr>
              <a:t>11 - левая почечная вена;</a:t>
            </a:r>
            <a:r>
              <a:rPr lang="ru-RU" sz="1400">
                <a:latin typeface="Calibri" pitchFamily="34" charset="0"/>
              </a:rPr>
              <a:t> </a:t>
            </a:r>
          </a:p>
          <a:p>
            <a:r>
              <a:rPr lang="ru-RU" sz="1400" b="1">
                <a:latin typeface="Calibri" pitchFamily="34" charset="0"/>
              </a:rPr>
              <a:t>12 - левая яичниковая (яичковая) вена; </a:t>
            </a:r>
          </a:p>
          <a:p>
            <a:r>
              <a:rPr lang="ru-RU" sz="1400">
                <a:latin typeface="Calibri" pitchFamily="34" charset="0"/>
              </a:rPr>
              <a:t>13 - левая нижняя надчревная вена; </a:t>
            </a:r>
          </a:p>
          <a:p>
            <a:r>
              <a:rPr lang="ru-RU" sz="1400" b="1">
                <a:latin typeface="Calibri" pitchFamily="34" charset="0"/>
              </a:rPr>
              <a:t>14 - левая общая подвздошная вена; </a:t>
            </a:r>
          </a:p>
          <a:p>
            <a:r>
              <a:rPr lang="ru-RU" sz="1400" b="1">
                <a:latin typeface="Calibri" pitchFamily="34" charset="0"/>
              </a:rPr>
              <a:t>15 - внутренняя подвздошная вена; </a:t>
            </a:r>
          </a:p>
          <a:p>
            <a:r>
              <a:rPr lang="ru-RU" sz="1400" b="1">
                <a:latin typeface="Calibri" pitchFamily="34" charset="0"/>
              </a:rPr>
              <a:t>16 - наружная подвздошная вена; </a:t>
            </a:r>
          </a:p>
          <a:p>
            <a:r>
              <a:rPr lang="ru-RU" sz="1400" b="1">
                <a:latin typeface="Calibri" pitchFamily="34" charset="0"/>
              </a:rPr>
              <a:t>17 - бедренная вена; </a:t>
            </a:r>
          </a:p>
          <a:p>
            <a:r>
              <a:rPr lang="ru-RU" sz="1400" b="1">
                <a:latin typeface="Calibri" pitchFamily="34" charset="0"/>
              </a:rPr>
              <a:t>18 - глубокая вена бедра; </a:t>
            </a:r>
          </a:p>
          <a:p>
            <a:r>
              <a:rPr lang="ru-RU" sz="1400">
                <a:latin typeface="Calibri" pitchFamily="34" charset="0"/>
              </a:rPr>
              <a:t>19 - поверхностная вена, огибающая подвздошную кость; 20 - срединная крестцовая вена </a:t>
            </a:r>
          </a:p>
          <a:p>
            <a:r>
              <a:rPr lang="ru-RU" sz="1400">
                <a:latin typeface="Calibri" pitchFamily="34" charset="0"/>
              </a:rPr>
              <a:t>21 - поверхностная надчревная вена; </a:t>
            </a:r>
          </a:p>
          <a:p>
            <a:r>
              <a:rPr lang="ru-RU" sz="1400" b="1">
                <a:latin typeface="Calibri" pitchFamily="34" charset="0"/>
              </a:rPr>
              <a:t>22 - правая яичниковая (яичковая) вена </a:t>
            </a:r>
          </a:p>
          <a:p>
            <a:r>
              <a:rPr lang="ru-RU" sz="1400" b="1">
                <a:latin typeface="Calibri" pitchFamily="34" charset="0"/>
              </a:rPr>
              <a:t>23 - правая почечная вена; </a:t>
            </a:r>
            <a:r>
              <a:rPr lang="ru-RU" sz="1400">
                <a:latin typeface="Calibri" pitchFamily="34" charset="0"/>
              </a:rPr>
              <a:t>24 - задние межреберные вены; 25 - внутренняя грудная вена</a:t>
            </a:r>
            <a:r>
              <a:rPr lang="ru-RU" sz="1400" b="1">
                <a:latin typeface="Calibri" pitchFamily="34" charset="0"/>
              </a:rPr>
              <a:t>; </a:t>
            </a:r>
          </a:p>
          <a:p>
            <a:r>
              <a:rPr lang="ru-RU" sz="1400" b="1">
                <a:latin typeface="Calibri" pitchFamily="34" charset="0"/>
              </a:rPr>
              <a:t>26 - верхняя полая вена; </a:t>
            </a:r>
          </a:p>
          <a:p>
            <a:r>
              <a:rPr lang="ru-RU" sz="1400" b="1">
                <a:latin typeface="Calibri" pitchFamily="34" charset="0"/>
              </a:rPr>
              <a:t>27 - правая подключичная вена; 28 - правая наружная яремная вена; 29 - правая внутренняя яремная вена; 30 - передняя яремная вена; </a:t>
            </a:r>
            <a:r>
              <a:rPr lang="ru-RU" sz="1400">
                <a:latin typeface="Calibri" pitchFamily="34" charset="0"/>
              </a:rPr>
              <a:t>31 - правая позвоночная вена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072063" y="1928813"/>
            <a:ext cx="3857625" cy="2928937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АРТЕРИИ И ВЕНЫ ОРГАНИЗМА</a:t>
            </a:r>
          </a:p>
        </p:txBody>
      </p:sp>
      <p:pic>
        <p:nvPicPr>
          <p:cNvPr id="276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49813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072063" y="214313"/>
            <a:ext cx="3857625" cy="714375"/>
          </a:xfrm>
          <a:solidFill>
            <a:srgbClr val="C5F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Вены верхней конечности: </a:t>
            </a:r>
          </a:p>
        </p:txBody>
      </p:sp>
      <p:sp>
        <p:nvSpPr>
          <p:cNvPr id="29698" name="Прямоугольник 5"/>
          <p:cNvSpPr>
            <a:spLocks noChangeArrowheads="1"/>
          </p:cNvSpPr>
          <p:nvPr/>
        </p:nvSpPr>
        <p:spPr bwMode="auto">
          <a:xfrm>
            <a:off x="5286375" y="1285875"/>
            <a:ext cx="3643313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 — наружная яремная вена;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2 — надлопаточная вена;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3 — внутренняя яремная вена;</a:t>
            </a:r>
            <a:br>
              <a:rPr lang="ru-RU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4 — подключичная вена;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5 — плечеголовная вена;</a:t>
            </a:r>
            <a:br>
              <a:rPr lang="ru-RU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6 — подмышечная вена;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7 — задние межреберные вены;</a:t>
            </a:r>
            <a:br>
              <a:rPr lang="ru-RU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8 — плечевые вены;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9 — головная вена руки;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10 — царская вена;</a:t>
            </a:r>
            <a:br>
              <a:rPr lang="ru-RU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11 — лучевые вены;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12 — локтевые вены;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13 — глубокая венозная </a:t>
            </a:r>
          </a:p>
          <a:p>
            <a:r>
              <a:rPr lang="ru-RU" b="1">
                <a:latin typeface="Calibri" pitchFamily="34" charset="0"/>
              </a:rPr>
              <a:t>          ладонная дуга;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14 — поверхностная венозная </a:t>
            </a:r>
          </a:p>
          <a:p>
            <a:r>
              <a:rPr lang="ru-RU" b="1">
                <a:latin typeface="Calibri" pitchFamily="34" charset="0"/>
              </a:rPr>
              <a:t>          ладонная дуга;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15 — ладонные пальцевые вены </a:t>
            </a:r>
          </a:p>
        </p:txBody>
      </p:sp>
      <p:pic>
        <p:nvPicPr>
          <p:cNvPr id="2969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214313"/>
            <a:ext cx="4645025" cy="642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1904</Words>
  <PresentationFormat>Экран (4:3)</PresentationFormat>
  <Paragraphs>340</Paragraphs>
  <Slides>44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Calibri</vt:lpstr>
      <vt:lpstr>Arial</vt:lpstr>
      <vt:lpstr>Times New Roman</vt:lpstr>
      <vt:lpstr>Тема Office</vt:lpstr>
      <vt:lpstr> ВЕНЫ БОЛЬШОГО КРУГА КРОВООБРАЩЕНИЯ  </vt:lpstr>
      <vt:lpstr> ВЕНЫ БОЛЬШОГО КРУГА КРОВООБРАЩЕНИЯ</vt:lpstr>
      <vt:lpstr> Верхняя полая вена (вместе с другими сосудами):</vt:lpstr>
      <vt:lpstr>Непарная и полунепарная вены и их притоки, вид спереди. </vt:lpstr>
      <vt:lpstr>ВЕНЫ ПИЩЕВОДА</vt:lpstr>
      <vt:lpstr>Грудной лимфатический проток:</vt:lpstr>
      <vt:lpstr>Верхняя и нижняя полые вены и их притоки, вид спереди:</vt:lpstr>
      <vt:lpstr>АРТЕРИИ И ВЕНЫ ОРГАНИЗМА</vt:lpstr>
      <vt:lpstr>Вены верхней конечности: </vt:lpstr>
      <vt:lpstr>Поверхностные вены верхней конечности (вид спереди): </vt:lpstr>
      <vt:lpstr>Поверхностные вены верхней конечности (вид сзади): </vt:lpstr>
      <vt:lpstr>Поверхностные вены верхней конечности:</vt:lpstr>
      <vt:lpstr>  Схема вен головы и шеи  </vt:lpstr>
      <vt:lpstr>Внутренняя яремная вена и другие вены головы и шеи, вид сбоку (справа):</vt:lpstr>
      <vt:lpstr>Вены шеи:</vt:lpstr>
      <vt:lpstr>Синусы твердой мозговой оболочки на сагиттальном срезе головы: </vt:lpstr>
      <vt:lpstr>Венозные синусы твердой мозговой оболочки: </vt:lpstr>
      <vt:lpstr>Венозные синусы твердой мозговой оболочки: </vt:lpstr>
      <vt:lpstr>Воротная вена и ее притоки:</vt:lpstr>
      <vt:lpstr>Воротная вена и ее притоки:</vt:lpstr>
      <vt:lpstr>Схема воротной вены и ее притоков, вид спереди: </vt:lpstr>
      <vt:lpstr>Схема системы воротной вены и нижней полой вены:</vt:lpstr>
      <vt:lpstr>Схема системы воротной вены и нижней полой вены:</vt:lpstr>
      <vt:lpstr>Верхняя и нижняя полые вены и их притоки, вид спереди:</vt:lpstr>
      <vt:lpstr>Кровеносные сосуды брюшной полости</vt:lpstr>
      <vt:lpstr>Система нижней полой вены</vt:lpstr>
      <vt:lpstr>Система нижней полой вены</vt:lpstr>
      <vt:lpstr> КРОВЕНОСНЫЕ СОСУДЫ НИЖНИХ КОНЕЧНОСТЕЙ</vt:lpstr>
      <vt:lpstr> ВЕНЫ НИЖНИХ КОНЕЧНОСТЕЙ</vt:lpstr>
      <vt:lpstr> ВЕНЫ НИЖНИХ КОНЕЧНОСТЕЙ</vt:lpstr>
      <vt:lpstr>Схема вен нижней конечности:</vt:lpstr>
      <vt:lpstr>Вены нижней конечности</vt:lpstr>
      <vt:lpstr>Большая подкожная вена ноги и ее притоки, вид спереди:</vt:lpstr>
      <vt:lpstr> ПАТОЛОГИЯ ВЕН НИЖНИХ КОНЕЧНОСТЕЙ</vt:lpstr>
      <vt:lpstr> ПАТОЛОГИЯ ВЕН НИЖНИХ КОНЕЧНОСТЕЙ</vt:lpstr>
      <vt:lpstr>Варикозная болезнь</vt:lpstr>
      <vt:lpstr>Варикозная болезнь</vt:lpstr>
      <vt:lpstr>Варикозная болезнь (большая подкожная вена ноги)  </vt:lpstr>
      <vt:lpstr>Варикозная болезнь (большая подкожная вена ноги)  </vt:lpstr>
      <vt:lpstr>Оперативное лечение варикозной болезни</vt:lpstr>
      <vt:lpstr>Схема анастомозов, соединяющих притоки верхней и нижней полых вен и  воротной вены</vt:lpstr>
      <vt:lpstr>Кава-кавальные и некоторые портокавальные анастомозы:</vt:lpstr>
      <vt:lpstr>Кровеносные сосуды плода. Передняя стенка груди и живота удалена:</vt:lpstr>
      <vt:lpstr>СПАСИБО 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АРТЕРИИ БОЛЬШОГО КРУГА КРОВООБРАЩЕНИЯ   Составитель: преподаватель анатомии и физиологии БОЙЧЕНКО Ю.Н.  2018 год</dc:title>
  <dc:creator>6</dc:creator>
  <cp:lastModifiedBy>ASER</cp:lastModifiedBy>
  <cp:revision>38</cp:revision>
  <dcterms:created xsi:type="dcterms:W3CDTF">2018-10-08T08:57:22Z</dcterms:created>
  <dcterms:modified xsi:type="dcterms:W3CDTF">2020-12-25T07:50:04Z</dcterms:modified>
</cp:coreProperties>
</file>