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8" r:id="rId7"/>
    <p:sldId id="261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5" r:id="rId21"/>
    <p:sldId id="277" r:id="rId22"/>
    <p:sldId id="278" r:id="rId23"/>
    <p:sldId id="280" r:id="rId24"/>
    <p:sldId id="279" r:id="rId25"/>
    <p:sldId id="282" r:id="rId26"/>
    <p:sldId id="281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559ACCF9-626E-488A-A8C2-67CFAC73FB04}">
          <p14:sldIdLst>
            <p14:sldId id="256"/>
            <p14:sldId id="257"/>
            <p14:sldId id="258"/>
            <p14:sldId id="259"/>
            <p14:sldId id="260"/>
            <p14:sldId id="268"/>
            <p14:sldId id="261"/>
            <p14:sldId id="263"/>
            <p14:sldId id="264"/>
            <p14:sldId id="265"/>
            <p14:sldId id="266"/>
            <p14:sldId id="267"/>
            <p14:sldId id="269"/>
            <p14:sldId id="270"/>
            <p14:sldId id="271"/>
            <p14:sldId id="272"/>
            <p14:sldId id="273"/>
            <p14:sldId id="274"/>
            <p14:sldId id="276"/>
            <p14:sldId id="275"/>
            <p14:sldId id="277"/>
            <p14:sldId id="278"/>
            <p14:sldId id="280"/>
            <p14:sldId id="279"/>
            <p14:sldId id="282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6730" y="1555844"/>
            <a:ext cx="9416954" cy="3302758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>«Физическая </a:t>
            </a:r>
            <a:r>
              <a:rPr lang="ru-RU" sz="4000" b="1" i="1" dirty="0"/>
              <a:t>реабилитация </a:t>
            </a:r>
            <a:r>
              <a:rPr lang="ru-RU" sz="4000" b="1" i="1" dirty="0" smtClean="0"/>
              <a:t>при </a:t>
            </a:r>
            <a:r>
              <a:rPr lang="ru-RU" sz="4000" b="1" i="1" dirty="0"/>
              <a:t>оперативных вмешательствах на органах брюшной </a:t>
            </a:r>
            <a:r>
              <a:rPr lang="ru-RU" sz="4000" b="1" i="1" dirty="0" smtClean="0"/>
              <a:t>полости».</a:t>
            </a:r>
            <a:r>
              <a:rPr lang="ru-RU" sz="4000" b="1" i="1" dirty="0"/>
              <a:t/>
            </a:r>
            <a:br>
              <a:rPr lang="ru-RU" sz="4000" b="1" i="1" dirty="0"/>
            </a:br>
            <a:endParaRPr lang="uk-UA" sz="40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-1" y="6488668"/>
            <a:ext cx="31253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xmlns="" val="163500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00167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Основные </a:t>
            </a:r>
            <a:r>
              <a:rPr lang="ru-RU" b="1" dirty="0"/>
              <a:t>заболевания органов брюшной полости, требующие хирургических </a:t>
            </a:r>
            <a:r>
              <a:rPr lang="ru-RU" b="1" dirty="0" smtClean="0"/>
              <a:t>вмешательств.</a:t>
            </a:r>
            <a:r>
              <a:rPr lang="ru-RU" b="1" dirty="0"/>
              <a:t/>
            </a:r>
            <a:br>
              <a:rPr lang="ru-RU" b="1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307" y="2094932"/>
            <a:ext cx="10413241" cy="440822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uk-UA" sz="2400" dirty="0" err="1" smtClean="0"/>
              <a:t>Острый</a:t>
            </a:r>
            <a:r>
              <a:rPr lang="uk-UA" sz="2400" dirty="0" smtClean="0"/>
              <a:t> </a:t>
            </a:r>
            <a:r>
              <a:rPr lang="uk-UA" sz="2400" dirty="0" err="1" smtClean="0"/>
              <a:t>аппендицит</a:t>
            </a:r>
            <a:r>
              <a:rPr lang="uk-UA" sz="2400" dirty="0" smtClean="0"/>
              <a:t> </a:t>
            </a:r>
            <a:r>
              <a:rPr lang="uk-UA" sz="2400" dirty="0"/>
              <a:t>(ОА</a:t>
            </a:r>
            <a:r>
              <a:rPr lang="uk-UA" sz="2400" dirty="0" smtClean="0"/>
              <a:t>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err="1"/>
              <a:t>Острый</a:t>
            </a:r>
            <a:r>
              <a:rPr lang="uk-UA" sz="2400" dirty="0"/>
              <a:t> </a:t>
            </a:r>
            <a:r>
              <a:rPr lang="uk-UA" sz="2400" dirty="0" smtClean="0"/>
              <a:t>холецистит(ОХ)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/>
              <a:t>Язвенная болезнь желудка и двенадцатиперстной </a:t>
            </a:r>
            <a:r>
              <a:rPr lang="ru-RU" sz="2400" dirty="0" smtClean="0"/>
              <a:t>кишки         </a:t>
            </a:r>
            <a:r>
              <a:rPr lang="ru-RU" sz="2400" dirty="0"/>
              <a:t>осложненная язва (кровотечение, рубцовые изменения, прободение стенки, перерождение в опухоль</a:t>
            </a:r>
            <a:r>
              <a:rPr lang="ru-RU" sz="2400" dirty="0" smtClean="0"/>
              <a:t>)</a:t>
            </a:r>
            <a:endParaRPr lang="uk-UA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err="1" smtClean="0"/>
              <a:t>Грыжа</a:t>
            </a:r>
            <a:endParaRPr lang="uk-UA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uk-UA" sz="2400" dirty="0" err="1"/>
              <a:t>Опухоли</a:t>
            </a:r>
            <a:r>
              <a:rPr lang="uk-UA" sz="2400" dirty="0"/>
              <a:t> </a:t>
            </a:r>
            <a:r>
              <a:rPr lang="uk-UA" sz="2400" dirty="0" err="1"/>
              <a:t>брюшной</a:t>
            </a:r>
            <a:r>
              <a:rPr lang="uk-UA" sz="2400" dirty="0"/>
              <a:t> </a:t>
            </a:r>
            <a:r>
              <a:rPr lang="uk-UA" sz="2400" dirty="0" err="1" smtClean="0"/>
              <a:t>полости</a:t>
            </a:r>
            <a:endParaRPr lang="uk-UA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Травмы </a:t>
            </a:r>
            <a:r>
              <a:rPr lang="ru-RU" sz="2400" dirty="0"/>
              <a:t>живота: </a:t>
            </a:r>
            <a:r>
              <a:rPr lang="ru-RU" sz="2400" dirty="0" smtClean="0"/>
              <a:t>проникающие </a:t>
            </a:r>
            <a:r>
              <a:rPr lang="ru-RU" sz="2400" dirty="0"/>
              <a:t>(с повреждением брюшины) и непроникающих (без повреждения брюшины), а также при закрытых травмах, когда имеются повреждения внутренних </a:t>
            </a:r>
            <a:r>
              <a:rPr lang="ru-RU" sz="2400" dirty="0" smtClean="0"/>
              <a:t>органов.</a:t>
            </a:r>
            <a:endParaRPr lang="uk-UA" sz="2400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8884693" y="3248168"/>
            <a:ext cx="586854" cy="1774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60744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99" y="0"/>
            <a:ext cx="5454270" cy="1574042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/>
              <a:t>Острый </a:t>
            </a:r>
            <a:br>
              <a:rPr lang="ru-RU" sz="5400" b="1" dirty="0" smtClean="0"/>
            </a:br>
            <a:r>
              <a:rPr lang="ru-RU" sz="5400" b="1" dirty="0" smtClean="0"/>
              <a:t>аппендицит</a:t>
            </a:r>
            <a:endParaRPr lang="uk-UA" sz="5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33285" y="2913965"/>
            <a:ext cx="5258715" cy="39440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8296" y="-505901"/>
            <a:ext cx="5863704" cy="38824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1846128"/>
            <a:ext cx="6328297" cy="501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1525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128" y="200167"/>
            <a:ext cx="5354976" cy="1492155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/>
              <a:t>Острый холецистит</a:t>
            </a:r>
            <a:endParaRPr lang="uk-UA" sz="5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9802" y="0"/>
            <a:ext cx="6521379" cy="42171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253207"/>
            <a:ext cx="6113486" cy="460479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10985" y="4217158"/>
            <a:ext cx="4481015" cy="263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5228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9440" y="377589"/>
            <a:ext cx="3166280" cy="1574042"/>
          </a:xfrm>
        </p:spPr>
        <p:txBody>
          <a:bodyPr>
            <a:noAutofit/>
          </a:bodyPr>
          <a:lstStyle/>
          <a:p>
            <a:r>
              <a:rPr lang="ru-RU" sz="6000" b="1" dirty="0" smtClean="0"/>
              <a:t>Грыжи</a:t>
            </a:r>
            <a:endParaRPr lang="uk-UA" sz="6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156346"/>
            <a:ext cx="5554260" cy="4776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43460" y="0"/>
            <a:ext cx="5648540" cy="719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1965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Опухоли брюшной полости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197705"/>
            <a:ext cx="4717830" cy="46602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7830" y="1910686"/>
            <a:ext cx="7516190" cy="494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2110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277" y="541360"/>
            <a:ext cx="3034857" cy="1710519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/>
              <a:t>Ранения </a:t>
            </a:r>
            <a:br>
              <a:rPr lang="ru-RU" sz="5400" b="1" dirty="0" smtClean="0"/>
            </a:br>
            <a:r>
              <a:rPr lang="ru-RU" sz="5400" b="1" dirty="0" smtClean="0"/>
              <a:t>живота</a:t>
            </a:r>
            <a:endParaRPr lang="uk-UA" sz="5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382939"/>
            <a:ext cx="6181599" cy="34750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75691" y="0"/>
            <a:ext cx="6252452" cy="4268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2235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068" y="286603"/>
            <a:ext cx="6578222" cy="7342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/>
              <a:t>После операции на органах брюшной полости нарушается деятельность </a:t>
            </a:r>
            <a:r>
              <a:rPr lang="ru-RU" sz="2400" b="1" dirty="0" smtClean="0"/>
              <a:t>ЖКТ: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b="1" dirty="0"/>
              <a:t>с</a:t>
            </a:r>
            <a:r>
              <a:rPr lang="ru-RU" sz="2400" b="1" dirty="0" smtClean="0"/>
              <a:t>нижается секреторная функция;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b="1" dirty="0"/>
              <a:t>с</a:t>
            </a:r>
            <a:r>
              <a:rPr lang="ru-RU" sz="2400" b="1" dirty="0" smtClean="0"/>
              <a:t>нижается моторная функция;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b="1" dirty="0"/>
              <a:t>э</a:t>
            </a:r>
            <a:r>
              <a:rPr lang="ru-RU" sz="2400" b="1" dirty="0" smtClean="0"/>
              <a:t>вакуация </a:t>
            </a:r>
            <a:r>
              <a:rPr lang="ru-RU" sz="2400" b="1" dirty="0"/>
              <a:t>из желудка в первые сутки после операции резко заторможена. Может развиться атония, а иногда и парез </a:t>
            </a:r>
            <a:r>
              <a:rPr lang="ru-RU" sz="2400" b="1" dirty="0" smtClean="0"/>
              <a:t>кишечника</a:t>
            </a:r>
            <a:r>
              <a:rPr lang="ru-RU" sz="2400" b="1" dirty="0"/>
              <a:t>;</a:t>
            </a:r>
            <a:endParaRPr lang="ru-RU" sz="2400" b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b="1" dirty="0"/>
              <a:t>у</a:t>
            </a:r>
            <a:r>
              <a:rPr lang="ru-RU" sz="2400" b="1" dirty="0" smtClean="0"/>
              <a:t>величивается метеоризм;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b="1" dirty="0" smtClean="0"/>
              <a:t>задерживается стул;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b="1" dirty="0" smtClean="0"/>
              <a:t> </a:t>
            </a:r>
            <a:r>
              <a:rPr lang="ru-RU" sz="2400" b="1" dirty="0"/>
              <a:t>усиливая болезненность в операционной ране. </a:t>
            </a: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91619" y="2928346"/>
            <a:ext cx="5900382" cy="3929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6144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071" y="832634"/>
            <a:ext cx="5641579" cy="5127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Кроме того, характерным для больных, перенесшим операцию на органах брюшной полости, является нарушение осанки. Обычно эти больные имеют типичный вид: </a:t>
            </a:r>
            <a:r>
              <a:rPr lang="ru-RU" sz="2400" b="1" dirty="0">
                <a:solidFill>
                  <a:srgbClr val="FF0000"/>
                </a:solidFill>
              </a:rPr>
              <a:t>туловище слегка наклонено вперед, голова и плечи опущены, живот поддерживают руками, чтобы уменьшить болезненность в операционной области во время движений.</a:t>
            </a:r>
            <a:r>
              <a:rPr lang="ru-RU" sz="2400" dirty="0"/>
              <a:t> Такая осанка затрудняет деятельность дыхательной и сердечно-сосудистой системы.</a:t>
            </a:r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58193" y="832634"/>
            <a:ext cx="6633807" cy="5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144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436" y="61415"/>
            <a:ext cx="7197424" cy="679658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dirty="0"/>
              <a:t>При хирургических вмешательствах ЛФК проводится как в предоперационном (при плановых операциях), так и послеоперационном периодах. 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В </a:t>
            </a:r>
            <a:r>
              <a:rPr lang="ru-RU" sz="2400" dirty="0"/>
              <a:t>предоперационный период ожидание операции, мысли об ее исходе способствуют развитию у больного невротических состояний, которые проявляются в чувстве страха, расстройстве сна, небольших колебаниях температуры, тахикардии, повышении сахара в крови, увеличении АД, лабильности пульса. </a:t>
            </a:r>
            <a:r>
              <a:rPr lang="ru-RU" sz="2400" dirty="0">
                <a:solidFill>
                  <a:srgbClr val="FF0000"/>
                </a:solidFill>
              </a:rPr>
              <a:t>Резкое ограничение двигательной активности (гипокинезия) </a:t>
            </a:r>
            <a:r>
              <a:rPr lang="ru-RU" sz="2400" dirty="0"/>
              <a:t>при многодневном обследовании помещенного в стационар больного в свою очередь </a:t>
            </a:r>
            <a:r>
              <a:rPr lang="ru-RU" sz="2400" dirty="0">
                <a:solidFill>
                  <a:srgbClr val="FF0000"/>
                </a:solidFill>
              </a:rPr>
              <a:t>приводит к снижению тонуса мышц, их силы, уменьшению жизненной емкости легких, нарушению гемодинамики.</a:t>
            </a:r>
          </a:p>
          <a:p>
            <a:pPr marL="0" indent="0">
              <a:buNone/>
            </a:pPr>
            <a:r>
              <a:rPr lang="ru-RU" sz="2400" dirty="0"/>
              <a:t>Все это усугубляет состояние здоровья больного и так нарушенного болезнью, по поводу которой его должны оперировать.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71982" y="3573084"/>
            <a:ext cx="4920018" cy="30891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71982" y="301092"/>
            <a:ext cx="4920018" cy="3277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9466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846161"/>
          </a:xfrm>
        </p:spPr>
        <p:txBody>
          <a:bodyPr/>
          <a:lstStyle/>
          <a:p>
            <a:pPr algn="ctr"/>
            <a:r>
              <a:rPr lang="uk-UA" dirty="0" err="1" smtClean="0"/>
              <a:t>Задачи</a:t>
            </a:r>
            <a:r>
              <a:rPr lang="uk-UA" dirty="0" smtClean="0"/>
              <a:t> ЛФК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617" y="1191598"/>
            <a:ext cx="7265664" cy="54275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FF0000"/>
                </a:solidFill>
              </a:rPr>
              <a:t>Исходя из вышеизложенного, задачами ЛФК в предоперационный период являются</a:t>
            </a:r>
            <a:r>
              <a:rPr lang="ru-RU" sz="2400" b="1" dirty="0" smtClean="0">
                <a:solidFill>
                  <a:srgbClr val="FF0000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 </a:t>
            </a:r>
            <a:r>
              <a:rPr lang="ru-RU" sz="2400" dirty="0"/>
              <a:t>повышение психоэмоционального </a:t>
            </a:r>
            <a:r>
              <a:rPr lang="ru-RU" sz="2400" dirty="0" smtClean="0"/>
              <a:t>тонуса;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улучшение </a:t>
            </a:r>
            <a:r>
              <a:rPr lang="ru-RU" sz="2400" dirty="0"/>
              <a:t>функционального состояния сердечно-сосудистой и дыхательной </a:t>
            </a:r>
            <a:r>
              <a:rPr lang="ru-RU" sz="2400" dirty="0" smtClean="0"/>
              <a:t>системы;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тренировка </a:t>
            </a:r>
            <a:r>
              <a:rPr lang="ru-RU" sz="2400" dirty="0"/>
              <a:t>грудного типа </a:t>
            </a:r>
            <a:r>
              <a:rPr lang="ru-RU" sz="2400" dirty="0" smtClean="0"/>
              <a:t>дыхания;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улучшение </a:t>
            </a:r>
            <a:r>
              <a:rPr lang="ru-RU" sz="2400" dirty="0"/>
              <a:t>деятельности желудочно-кишечного </a:t>
            </a:r>
            <a:r>
              <a:rPr lang="ru-RU" sz="2400" dirty="0" smtClean="0"/>
              <a:t>тракта;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обучение </a:t>
            </a:r>
            <a:r>
              <a:rPr lang="ru-RU" sz="2400" dirty="0"/>
              <a:t>больных упражнениям раннего послеоперационного периода. </a:t>
            </a:r>
            <a:endParaRPr lang="ru-RU" sz="24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34869" y="1349990"/>
            <a:ext cx="4457131" cy="4457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6800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19" y="227463"/>
            <a:ext cx="6774344" cy="1301087"/>
          </a:xfrm>
        </p:spPr>
        <p:txBody>
          <a:bodyPr/>
          <a:lstStyle/>
          <a:p>
            <a:r>
              <a:rPr lang="ru-RU" dirty="0"/>
              <a:t>Противопоказания к занятиям физическими упражнениями: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265" y="2256123"/>
            <a:ext cx="4495167" cy="4322098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800" dirty="0" smtClean="0"/>
              <a:t>тяжелое </a:t>
            </a:r>
            <a:r>
              <a:rPr lang="ru-RU" sz="2800" dirty="0"/>
              <a:t>общее состояние;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 smtClean="0"/>
              <a:t>высокая </a:t>
            </a:r>
            <a:r>
              <a:rPr lang="ru-RU" sz="2800" dirty="0"/>
              <a:t>температура (38 - 39 °С</a:t>
            </a:r>
            <a:r>
              <a:rPr lang="ru-RU" sz="2800" dirty="0" smtClean="0"/>
              <a:t>);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 smtClean="0"/>
              <a:t>сильные боли;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 smtClean="0"/>
              <a:t>опасность </a:t>
            </a:r>
            <a:r>
              <a:rPr lang="ru-RU" sz="2800" dirty="0"/>
              <a:t>кровотечения.</a:t>
            </a:r>
            <a:endParaRPr lang="uk-UA" sz="2800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3429000"/>
            <a:ext cx="5894178" cy="32548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14915" y="323657"/>
            <a:ext cx="4312977" cy="310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770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6412" y="1050877"/>
            <a:ext cx="8789158" cy="66055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dirty="0"/>
              <a:t>С целью общетонизирующего влияния физических упражнений на организм больного применяются упражнения для мелких и средних мышечных групп конечностей статического и динамического характера. Для улучшения функционального состояния желудочно-кишечного тракта используются упражнения для мышц передней брюшной стенки и тазовой области. 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xmlns="" val="1076529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1925" y="686631"/>
            <a:ext cx="8439370" cy="636926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5100" dirty="0"/>
              <a:t>Большое внимание в предоперационном периоде уделяется обучению больных навыкам и упражнениям, необходимым после операции</a:t>
            </a:r>
            <a:r>
              <a:rPr lang="ru-RU" sz="5100" dirty="0" smtClean="0"/>
              <a:t>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5100" dirty="0" smtClean="0"/>
              <a:t>активизации </a:t>
            </a:r>
            <a:r>
              <a:rPr lang="ru-RU" sz="5100" dirty="0"/>
              <a:t>грудного типа дыхания: </a:t>
            </a:r>
            <a:endParaRPr lang="ru-RU" sz="51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5100" dirty="0" smtClean="0"/>
              <a:t>откашливанию </a:t>
            </a:r>
            <a:r>
              <a:rPr lang="ru-RU" sz="5100" dirty="0"/>
              <a:t>с фиксацией области будущего послеоперационного шва и нижних отделов грудной клетки</a:t>
            </a:r>
            <a:r>
              <a:rPr lang="ru-RU" sz="5100" dirty="0" smtClean="0"/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5100" dirty="0" smtClean="0"/>
              <a:t>приподниманию </a:t>
            </a:r>
            <a:r>
              <a:rPr lang="ru-RU" sz="5100" dirty="0"/>
              <a:t>таза с опорой на локти и лопатки; </a:t>
            </a:r>
            <a:endParaRPr lang="ru-RU" sz="51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5100" dirty="0" smtClean="0"/>
              <a:t>переходу </a:t>
            </a:r>
            <a:r>
              <a:rPr lang="ru-RU" sz="5100" dirty="0"/>
              <a:t>из положения лежа в положение сидя, стоя</a:t>
            </a:r>
            <a:r>
              <a:rPr lang="ru-RU" sz="5100" dirty="0" smtClean="0"/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5100" dirty="0" smtClean="0"/>
              <a:t>ритмическим </a:t>
            </a:r>
            <a:r>
              <a:rPr lang="ru-RU" sz="5100" dirty="0"/>
              <a:t>сокращениям мышц промежности и напряжению ягодичных мышц. </a:t>
            </a:r>
            <a:endParaRPr lang="ru-RU" sz="5100" dirty="0" smtClean="0"/>
          </a:p>
          <a:p>
            <a:pPr marL="0" indent="0">
              <a:buNone/>
            </a:pPr>
            <a:endParaRPr lang="ru-RU" sz="5100" dirty="0"/>
          </a:p>
          <a:p>
            <a:pPr marL="0" indent="0">
              <a:buNone/>
            </a:pPr>
            <a:r>
              <a:rPr lang="ru-RU" sz="5100" dirty="0" smtClean="0"/>
              <a:t>Упражнения </a:t>
            </a:r>
            <a:r>
              <a:rPr lang="ru-RU" sz="5100" dirty="0"/>
              <a:t>выполняются в исходном положении лежа, сидя, стоя, 1-2 раза в день, индивидуальным или </a:t>
            </a:r>
            <a:r>
              <a:rPr lang="ru-RU" sz="5100" dirty="0" err="1"/>
              <a:t>малогрупповым</a:t>
            </a:r>
            <a:r>
              <a:rPr lang="ru-RU" sz="5100" dirty="0"/>
              <a:t> методом.</a:t>
            </a:r>
            <a:endParaRPr lang="uk-UA" sz="51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443037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982" y="309349"/>
            <a:ext cx="5586988" cy="1246496"/>
          </a:xfrm>
        </p:spPr>
        <p:txBody>
          <a:bodyPr/>
          <a:lstStyle/>
          <a:p>
            <a:r>
              <a:rPr lang="ru-RU" dirty="0"/>
              <a:t>Послеоперационный период делится на: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788" y="1696565"/>
            <a:ext cx="5054726" cy="4349393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ранний послеоперационный, который продолжается до </a:t>
            </a:r>
            <a:r>
              <a:rPr lang="ru-RU" sz="2400" dirty="0"/>
              <a:t>снятия швов (7-10 дней после операции); 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поздний </a:t>
            </a:r>
            <a:r>
              <a:rPr lang="ru-RU" sz="2400" dirty="0"/>
              <a:t>- до выписки больного из стационара (от 7-10-го дня до 15-20-го дня); 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отдаленный </a:t>
            </a:r>
            <a:r>
              <a:rPr lang="ru-RU" sz="2400" dirty="0"/>
              <a:t>- до восстановления трудоспособности больного (от 15-20-го дня до 25-30-го дня после операции). </a:t>
            </a:r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6713" y="1555845"/>
            <a:ext cx="6315287" cy="429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96360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128" y="35954"/>
            <a:ext cx="5600636" cy="1232848"/>
          </a:xfrm>
        </p:spPr>
        <p:txBody>
          <a:bodyPr>
            <a:normAutofit fontScale="90000"/>
          </a:bodyPr>
          <a:lstStyle/>
          <a:p>
            <a:r>
              <a:rPr lang="ru-RU" dirty="0"/>
              <a:t>В стационаре существуют двигательные режимы: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строго </a:t>
            </a:r>
            <a:r>
              <a:rPr lang="ru-RU" dirty="0"/>
              <a:t>постельный</a:t>
            </a:r>
            <a:r>
              <a:rPr lang="ru-RU" dirty="0" smtClean="0"/>
              <a:t>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постельный</a:t>
            </a:r>
            <a:r>
              <a:rPr lang="ru-RU" dirty="0"/>
              <a:t>, </a:t>
            </a:r>
            <a:endParaRPr lang="ru-RU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палатный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свободный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1510" y="1037721"/>
            <a:ext cx="7770490" cy="582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09982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2955" y="-150126"/>
            <a:ext cx="9321420" cy="1437564"/>
          </a:xfrm>
        </p:spPr>
        <p:txBody>
          <a:bodyPr>
            <a:normAutofit/>
          </a:bodyPr>
          <a:lstStyle/>
          <a:p>
            <a:r>
              <a:rPr lang="ru-RU" dirty="0"/>
              <a:t>Задачами ЛФК в раннем послеоперационном периоде являются: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911" y="996286"/>
            <a:ext cx="7465326" cy="459322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/>
              <a:t>профилактика осложнений (застойная пневмония, ателектаз, атония кишечника, тромбозы, эмболии и т.д</a:t>
            </a:r>
            <a:r>
              <a:rPr lang="ru-RU" sz="2400" dirty="0" smtClean="0"/>
              <a:t>.);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 </a:t>
            </a:r>
            <a:r>
              <a:rPr lang="ru-RU" sz="2400" dirty="0"/>
              <a:t>улучшение деятельности сердечно-сосудистой и дыхательной системы; улучшение психоэмоционального состояния больного; 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профилактика </a:t>
            </a:r>
            <a:r>
              <a:rPr lang="ru-RU" sz="2400" dirty="0"/>
              <a:t>спаечного процесса; 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формирование </a:t>
            </a:r>
            <a:r>
              <a:rPr lang="ru-RU" sz="2400" dirty="0"/>
              <a:t>эластичного, подвижного рубца. 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Противопоказания</a:t>
            </a:r>
            <a:r>
              <a:rPr lang="ru-RU" sz="2400" b="1" dirty="0">
                <a:solidFill>
                  <a:srgbClr val="FF0000"/>
                </a:solidFill>
              </a:rPr>
              <a:t>: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тяжелое </a:t>
            </a:r>
            <a:r>
              <a:rPr lang="ru-RU" sz="2400" dirty="0"/>
              <a:t>состояние больного; 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перитонит</a:t>
            </a:r>
            <a:r>
              <a:rPr lang="ru-RU" sz="2400" dirty="0"/>
              <a:t>; 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острая </a:t>
            </a:r>
            <a:r>
              <a:rPr lang="ru-RU" sz="2400" dirty="0"/>
              <a:t>сердечно-сосудистая недостаточность.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xmlns="" val="552017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6958" y="113425"/>
            <a:ext cx="6364911" cy="62669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При отсутствии противопоказаний гимнастика назначается с первых часов после операции. В зависимости от вида оперативного вмешательства и состояния больного в 1-2-е сутки соблюдается строгий постельный режим. В занятие включаются дыхательные упражнения статического и динамического характера, с последующим безболезненным откашливанием, упражнения для дистальных отделов конечностей; массаж грудной клетки по 3-5 мин (приемы поглаживания, растирание, легкая вибрация). Проводится 3-4 раза в день по 5-7 минут индивидуально.</a:t>
            </a:r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18083" y="-163906"/>
            <a:ext cx="3773918" cy="702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20526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19" y="282053"/>
            <a:ext cx="9585782" cy="1550989"/>
          </a:xfrm>
        </p:spPr>
        <p:txBody>
          <a:bodyPr>
            <a:normAutofit/>
          </a:bodyPr>
          <a:lstStyle/>
          <a:p>
            <a:r>
              <a:rPr lang="ru-RU" dirty="0"/>
              <a:t>Задачами ЛФК в позднем послеоперационном периоде являются: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9596" y="1692321"/>
            <a:ext cx="7565914" cy="533627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улучшение </a:t>
            </a:r>
            <a:r>
              <a:rPr lang="ru-RU" sz="2400" dirty="0"/>
              <a:t>жизненно важных функций организма (кровообращения, дыхания, пищеварения); 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стимуляция </a:t>
            </a:r>
            <a:r>
              <a:rPr lang="ru-RU" sz="2400" dirty="0"/>
              <a:t>процессов регенерации в области вмешательства образование эластичного, подвижного рубца, профилактика спаечного процесса; </a:t>
            </a:r>
            <a:endParaRPr lang="ru-RU" sz="24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укрепление </a:t>
            </a:r>
            <a:r>
              <a:rPr lang="ru-RU" sz="2400" dirty="0"/>
              <a:t>мышц брюшного пресса (профилактика послеоперационных грыж</a:t>
            </a:r>
            <a:r>
              <a:rPr lang="ru-RU" sz="2400" dirty="0" smtClean="0"/>
              <a:t>);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 </a:t>
            </a:r>
            <a:r>
              <a:rPr lang="ru-RU" sz="2400" dirty="0"/>
              <a:t>адаптация всех систем организма к возрастающей физической нагрузке</a:t>
            </a:r>
            <a:r>
              <a:rPr lang="ru-RU" sz="2400" dirty="0" smtClean="0"/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 </a:t>
            </a:r>
            <a:r>
              <a:rPr lang="ru-RU" sz="2400" dirty="0"/>
              <a:t>профилактика нарушений осанки.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xmlns="" val="19495361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365" y="116005"/>
            <a:ext cx="9799092" cy="6741995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/>
              <a:t>Постельный режим соблюдается в 1-6-е сутки в зависимости от возраста, вида оперативного вмешательства и состояния больного (1-3-й сутки после </a:t>
            </a:r>
            <a:r>
              <a:rPr lang="ru-RU" sz="2400" dirty="0" err="1"/>
              <a:t>аппендэктомии</a:t>
            </a:r>
            <a:r>
              <a:rPr lang="ru-RU" sz="2400" dirty="0"/>
              <a:t>, 1-4-е сутки после </a:t>
            </a:r>
            <a:r>
              <a:rPr lang="ru-RU" sz="2400" dirty="0" err="1"/>
              <a:t>грыжесечения</a:t>
            </a:r>
            <a:r>
              <a:rPr lang="ru-RU" sz="2400" dirty="0"/>
              <a:t>, 1-5-е сутки после операций на желудке, 1 - 6-е сутки после </a:t>
            </a:r>
            <a:r>
              <a:rPr lang="ru-RU" sz="2400" dirty="0" err="1"/>
              <a:t>холецистэктомии</a:t>
            </a:r>
            <a:r>
              <a:rPr lang="ru-RU" sz="2400" dirty="0"/>
              <a:t> и операций на кишечнике). ЛГ выполняется в исходных положениях лежа, полусидя и сидя. Применяются упражнения для всех суставов и мышечных групп</a:t>
            </a:r>
            <a:r>
              <a:rPr lang="ru-RU" sz="2400" dirty="0" smtClean="0"/>
              <a:t>,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 </a:t>
            </a:r>
            <a:r>
              <a:rPr lang="ru-RU" sz="2400" dirty="0"/>
              <a:t>статические и динамические дыхательные упражнения</a:t>
            </a:r>
            <a:r>
              <a:rPr lang="ru-RU" sz="2400" dirty="0" smtClean="0"/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 </a:t>
            </a:r>
            <a:r>
              <a:rPr lang="ru-RU" sz="2400" dirty="0"/>
              <a:t>облегченные упражнения для мышц брюшного пресса</a:t>
            </a:r>
            <a:r>
              <a:rPr lang="ru-RU" sz="2400" dirty="0" smtClean="0"/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 </a:t>
            </a:r>
            <a:r>
              <a:rPr lang="ru-RU" sz="2400" dirty="0"/>
              <a:t>упражнения на диафрагмальное дыхание</a:t>
            </a:r>
            <a:r>
              <a:rPr lang="ru-RU" sz="2400" dirty="0" smtClean="0"/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 </a:t>
            </a:r>
            <a:r>
              <a:rPr lang="ru-RU" sz="2400" dirty="0"/>
              <a:t>повороты туловища в сторону</a:t>
            </a:r>
            <a:r>
              <a:rPr lang="ru-RU" sz="2400" dirty="0" smtClean="0"/>
              <a:t>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/>
              <a:t> </a:t>
            </a:r>
            <a:r>
              <a:rPr lang="ru-RU" sz="2400" dirty="0"/>
              <a:t>упражнения в ритмичном сокращении и расслаблении мышц промежности (профилактика застойных явлений в области малого таза) 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Наличие </a:t>
            </a:r>
            <a:r>
              <a:rPr lang="ru-RU" sz="2400" dirty="0"/>
              <a:t>дренажной трубки после полостной операции не является противопоказанием для проведения занятий (надо только следить, чтобы она не выпала). После </a:t>
            </a:r>
            <a:r>
              <a:rPr lang="ru-RU" sz="2400" dirty="0" err="1"/>
              <a:t>грыжесечения</a:t>
            </a:r>
            <a:r>
              <a:rPr lang="ru-RU" sz="2400" dirty="0"/>
              <a:t> уменьшают нагрузку на брюшную стенку в течение 7-10 дней, а при ущемленных грыжах - в течение 2-3 недель. Для предупреждения рецидива грыжи рекомендуют также носить поддерживающую повязку, которую надевают и снимают лежа.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xmlns="" val="10320985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197" y="427323"/>
            <a:ext cx="9490248" cy="6573978"/>
          </a:xfrm>
        </p:spPr>
        <p:txBody>
          <a:bodyPr>
            <a:normAutofit/>
          </a:bodyPr>
          <a:lstStyle/>
          <a:p>
            <a:r>
              <a:rPr lang="ru-RU" sz="2000" dirty="0"/>
              <a:t>Палатный режим соблюдается в разные сроки, в зависимости от вида операции: 2-5-е сутки после </a:t>
            </a:r>
            <a:r>
              <a:rPr lang="ru-RU" sz="2000" dirty="0" err="1"/>
              <a:t>аппендэктомии</a:t>
            </a:r>
            <a:r>
              <a:rPr lang="ru-RU" sz="2000" dirty="0"/>
              <a:t>, 5 - , 10-е сутки - после операции на желудке, 5-8-е сутки - после </a:t>
            </a:r>
            <a:r>
              <a:rPr lang="ru-RU" sz="2000" dirty="0" err="1"/>
              <a:t>грыжесечения</a:t>
            </a:r>
            <a:r>
              <a:rPr lang="ru-RU" sz="2000" dirty="0"/>
              <a:t>, 6-12-е сутки - после </a:t>
            </a:r>
            <a:r>
              <a:rPr lang="ru-RU" sz="2000" dirty="0" err="1"/>
              <a:t>холецистэктомии</a:t>
            </a:r>
            <a:r>
              <a:rPr lang="ru-RU" sz="2000" dirty="0"/>
              <a:t> и операций на кишечнике. В занятиях используются движения, адекватные для всех суставов и мышечных групп, дыхательные упражнения статического и динамического характера, упражнения для мышц туловища. Исходные положения лежа, сидя, стоя. Длительность занятий - 12-15 мин, 2-3 раза в день индивидуальным или </a:t>
            </a:r>
            <a:r>
              <a:rPr lang="ru-RU" sz="2000" dirty="0" err="1"/>
              <a:t>малогрупповым</a:t>
            </a:r>
            <a:r>
              <a:rPr lang="ru-RU" sz="2000" dirty="0"/>
              <a:t> методом.</a:t>
            </a:r>
          </a:p>
          <a:p>
            <a:r>
              <a:rPr lang="ru-RU" sz="2000" dirty="0"/>
              <a:t>Свободный режим назначается на 6-12-е сутки в зависимости от состояния: 6-8-е сутки – после </a:t>
            </a:r>
            <a:r>
              <a:rPr lang="ru-RU" sz="2000" dirty="0" err="1"/>
              <a:t>аппендэктомии</a:t>
            </a:r>
            <a:r>
              <a:rPr lang="ru-RU" sz="2000" dirty="0"/>
              <a:t>; 11 – 12-е сутки – после операций на желудке, </a:t>
            </a:r>
            <a:r>
              <a:rPr lang="ru-RU" sz="2000" dirty="0" err="1"/>
              <a:t>грыжесечении</a:t>
            </a:r>
            <a:r>
              <a:rPr lang="ru-RU" sz="2000" dirty="0"/>
              <a:t>; 12 - 14-е сутки - после операций на кишечнике и у ослабленных больных. Занятия проводятся в зале </a:t>
            </a:r>
            <a:r>
              <a:rPr lang="ru-RU" sz="2000" dirty="0" err="1"/>
              <a:t>малогрупповым</a:t>
            </a:r>
            <a:r>
              <a:rPr lang="ru-RU" sz="2000" dirty="0"/>
              <a:t> или групповым методом в течение 15-20 мин. Используются динамические и статические упражнения для всех групп мышц, суставов, конечностей, туловища, без и с гимнастическими снарядами, у гимнастической стенки; малоподвижные игры, дозированная ходьба. При атонии кишечника применяется массаж живота (не затрагивают область операционного рубца).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6720301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dirty="0"/>
              <a:t>В отдаленном послеоперационном периоде (через 3-4 недели после операции) задачами ЛФК являются: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504" y="1560087"/>
            <a:ext cx="8275597" cy="406279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/>
              <a:t>тренировка сердечно-сосудистой и дыхательной систем к возрастающим нагрузкам и восстановление трудоспособности больного</a:t>
            </a:r>
            <a:r>
              <a:rPr lang="ru-RU" sz="2400" dirty="0" smtClean="0"/>
              <a:t>.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dirty="0" smtClean="0"/>
              <a:t> </a:t>
            </a:r>
          </a:p>
          <a:p>
            <a:pPr marL="0" indent="0">
              <a:buNone/>
            </a:pPr>
            <a:r>
              <a:rPr lang="ru-RU" sz="2400" dirty="0" smtClean="0"/>
              <a:t>После </a:t>
            </a:r>
            <a:r>
              <a:rPr lang="ru-RU" sz="2400" dirty="0"/>
              <a:t>выписки из стационара больной должен продолжать занятия в поликлинике или санатории. В занятиях используются общетонизирующие упражнения, упражнения на укрепление мышц брюшного пресса (профилактика послеоперационных грыж), дозированная ходьба, терренкур, ближний туризм, элементы спортивных игр, ходьба на лыжах.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xmlns="" val="31662742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307" y="0"/>
            <a:ext cx="10877266" cy="1610436"/>
          </a:xfrm>
        </p:spPr>
        <p:txBody>
          <a:bodyPr>
            <a:noAutofit/>
          </a:bodyPr>
          <a:lstStyle/>
          <a:p>
            <a:r>
              <a:rPr lang="uk-UA" sz="3200" dirty="0" err="1" smtClean="0"/>
              <a:t>Особенности</a:t>
            </a:r>
            <a:r>
              <a:rPr lang="uk-UA" sz="3200" dirty="0" smtClean="0"/>
              <a:t> методики ЛФК в </a:t>
            </a:r>
            <a:r>
              <a:rPr lang="uk-UA" sz="3200" dirty="0" err="1" smtClean="0"/>
              <a:t>послеоперационном</a:t>
            </a:r>
            <a:r>
              <a:rPr lang="uk-UA" sz="3200" dirty="0" smtClean="0"/>
              <a:t> </a:t>
            </a:r>
            <a:r>
              <a:rPr lang="uk-UA" sz="3200" dirty="0" err="1" smtClean="0"/>
              <a:t>периоде</a:t>
            </a:r>
            <a:r>
              <a:rPr lang="uk-UA" sz="3200" dirty="0" smtClean="0"/>
              <a:t> </a:t>
            </a:r>
            <a:r>
              <a:rPr lang="uk-UA" sz="3200" dirty="0" err="1" smtClean="0"/>
              <a:t>зависит</a:t>
            </a:r>
            <a:r>
              <a:rPr lang="uk-UA" sz="3200" dirty="0" smtClean="0"/>
              <a:t> от </a:t>
            </a:r>
            <a:r>
              <a:rPr lang="uk-UA" sz="3200" dirty="0" err="1" smtClean="0"/>
              <a:t>характера</a:t>
            </a:r>
            <a:r>
              <a:rPr lang="uk-UA" sz="3200" dirty="0" smtClean="0"/>
              <a:t> </a:t>
            </a:r>
            <a:r>
              <a:rPr lang="uk-UA" sz="3200" dirty="0" err="1" smtClean="0"/>
              <a:t>заболевания</a:t>
            </a:r>
            <a:endParaRPr lang="uk-UA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5187" y="1112294"/>
            <a:ext cx="11586950" cy="57457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Характер заболеваний, послуживших причиной хирургического вмешательства, порождает особенности методики лечебной физкультуры в послеоперационном периоде.</a:t>
            </a:r>
          </a:p>
          <a:p>
            <a:pPr marL="0" indent="0">
              <a:buNone/>
            </a:pPr>
            <a:r>
              <a:rPr lang="ru-RU" sz="2000" dirty="0"/>
              <a:t>При аппендиците особенности лечебной физкультуры зависят от характера воспаления аппендикса (червеобразного отростка). </a:t>
            </a:r>
            <a:endParaRPr lang="ru-RU" sz="2000" dirty="0" smtClean="0"/>
          </a:p>
          <a:p>
            <a:r>
              <a:rPr lang="ru-RU" sz="2000" dirty="0" smtClean="0"/>
              <a:t>При </a:t>
            </a:r>
            <a:r>
              <a:rPr lang="ru-RU" sz="2000" dirty="0"/>
              <a:t>катаральном аппендиците дыхательные упражнения, упражнения для рук и левой ноги назначают уже в первые часы после операции, поворачивание на бок - в первые сутки, вставание с постели - на 2-3-й день. </a:t>
            </a:r>
            <a:endParaRPr lang="ru-RU" sz="2000" dirty="0" smtClean="0"/>
          </a:p>
          <a:p>
            <a:r>
              <a:rPr lang="ru-RU" sz="2000" dirty="0" smtClean="0"/>
              <a:t>При </a:t>
            </a:r>
            <a:r>
              <a:rPr lang="ru-RU" sz="2000" dirty="0"/>
              <a:t>гангренозном аппендиците впервые 3-4 дня назначают только дыхательные упражнения, элементарные упражнения для верхних конечностей, а для нижних - движения только в дистальных отделах. Двигательный режим расширяют при стихании явлений раздражения брюшины и улучшении общего состояния больного. </a:t>
            </a:r>
            <a:endParaRPr lang="ru-RU" sz="2000" dirty="0" smtClean="0"/>
          </a:p>
          <a:p>
            <a:r>
              <a:rPr lang="ru-RU" sz="2000" dirty="0" smtClean="0"/>
              <a:t>При </a:t>
            </a:r>
            <a:r>
              <a:rPr lang="ru-RU" sz="2000" dirty="0" err="1"/>
              <a:t>перфоративном</a:t>
            </a:r>
            <a:r>
              <a:rPr lang="ru-RU" sz="2000" dirty="0"/>
              <a:t> аппендиците, часто осложненном гнойным перитонитом, лечебную физкультуру применяют лишь после стихания острых </a:t>
            </a:r>
            <a:r>
              <a:rPr lang="ru-RU" sz="2000" dirty="0" err="1"/>
              <a:t>перитонеальных</a:t>
            </a:r>
            <a:r>
              <a:rPr lang="ru-RU" sz="2000" dirty="0"/>
              <a:t> явлений, начиная с упражнений для грудного дыхания, упражнений, связанных с самообслуживанием, расширяют их применение при благоприятном течении заболевания. В этот же период назначают лечебный массаж (поглаживание, разминание нижних конечностей).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3297744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731" y="0"/>
            <a:ext cx="8596668" cy="1320800"/>
          </a:xfrm>
        </p:spPr>
        <p:txBody>
          <a:bodyPr/>
          <a:lstStyle/>
          <a:p>
            <a:pPr algn="ctr"/>
            <a:r>
              <a:rPr lang="uk-UA" dirty="0" err="1" smtClean="0"/>
              <a:t>Вывод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9557" y="846160"/>
            <a:ext cx="10194879" cy="6114197"/>
          </a:xfrm>
        </p:spPr>
        <p:txBody>
          <a:bodyPr>
            <a:normAutofit fontScale="92500" lnSpcReduction="10000"/>
          </a:bodyPr>
          <a:lstStyle/>
          <a:p>
            <a:r>
              <a:rPr lang="ru-RU" sz="2200" dirty="0"/>
              <a:t>В зависимости от характера заболевания и тяжести операции, состояния больного и назначенного двигательного режима лечебную физкультуру и массаж применяют в сроки от первых часов до 1-2 дней после операции, когда еще отчетливо выражено воздействие операции. Следует учитывать, что при неполноценном протекании регенеративных процессов повышение внутрибрюшного давления во время кашля, при </a:t>
            </a:r>
            <a:r>
              <a:rPr lang="ru-RU" sz="2200" dirty="0" err="1"/>
              <a:t>натуживании</a:t>
            </a:r>
            <a:r>
              <a:rPr lang="ru-RU" sz="2200" dirty="0"/>
              <a:t>, неосторожных поворотах в кровати может вызвать расхождение краев раны. Большинство больных первые 2-4 дня после операции даже при гладком течении послеоперационного периода находятся на постельном режиме, лишь с 5-7-го дня их переводят на палатный, а затем на свободный режим. У многих больных формируется порочная осанка.</a:t>
            </a:r>
          </a:p>
          <a:p>
            <a:r>
              <a:rPr lang="ru-RU" sz="2200" dirty="0"/>
              <a:t>Задачами лечебной физкультуры и массажа в послеоперационном периоде (кроме указанных ранее общих задач) являются: максимально ранняя активизация дыхания для выведения наркотических веществ из дыхательных путей (предупреждение послеоперационной рвоты), предупреждение застойных явлений в </a:t>
            </a:r>
            <a:r>
              <a:rPr lang="ru-RU" sz="2200" dirty="0" smtClean="0"/>
              <a:t>сердечно-сосудистой </a:t>
            </a:r>
            <a:r>
              <a:rPr lang="ru-RU" sz="2200" dirty="0"/>
              <a:t>системе, дыхательном и пищеварительном аппарате, восстановление брюшного дыхания предупреждение образования спаек в брюшной полости. С целью профилактики легочных и сердечных осложнений назначают дыхательные упражнения и упражнения для движений дистальных отделов </a:t>
            </a:r>
            <a:r>
              <a:rPr lang="ru-RU" sz="2200" dirty="0" smtClean="0"/>
              <a:t>конечностей.</a:t>
            </a:r>
            <a:endParaRPr lang="ru-RU" sz="2200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6042025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2475" y="-639602"/>
            <a:ext cx="12374475" cy="7907033"/>
          </a:xfrm>
        </p:spPr>
      </p:pic>
    </p:spTree>
    <p:extLst>
      <p:ext uri="{BB962C8B-B14F-4D97-AF65-F5344CB8AC3E}">
        <p14:creationId xmlns:p14="http://schemas.microsoft.com/office/powerpoint/2010/main" xmlns="" val="10520065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5573" y="207749"/>
            <a:ext cx="8596668" cy="1320800"/>
          </a:xfrm>
        </p:spPr>
        <p:txBody>
          <a:bodyPr/>
          <a:lstStyle/>
          <a:p>
            <a:pPr algn="ctr"/>
            <a:r>
              <a:rPr lang="ru-RU" dirty="0"/>
              <a:t>СПИСОК ЛИТЕРАТУРЫ1.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3081" y="868149"/>
            <a:ext cx="10699845" cy="601866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 </a:t>
            </a:r>
            <a:r>
              <a:rPr lang="ru-RU" dirty="0" smtClean="0"/>
              <a:t> </a:t>
            </a:r>
            <a:r>
              <a:rPr lang="ru-RU" dirty="0" err="1"/>
              <a:t>Готовцев</a:t>
            </a:r>
            <a:r>
              <a:rPr lang="ru-RU" dirty="0"/>
              <a:t> П.И., Субботин А.Д., Селиванов В.П. Лечебная физическая культура и массаж. – М.: Медицина, 1987. - 304 с.: ил.</a:t>
            </a:r>
          </a:p>
          <a:p>
            <a:r>
              <a:rPr lang="ru-RU" dirty="0" smtClean="0"/>
              <a:t> </a:t>
            </a:r>
            <a:r>
              <a:rPr lang="ru-RU" dirty="0"/>
              <a:t>Дмитриев А.Е., Маринченко А.Л. Лечебная физкультура при операциях на органах пищеварения. - М., 1990.</a:t>
            </a:r>
          </a:p>
          <a:p>
            <a:r>
              <a:rPr lang="ru-RU" dirty="0"/>
              <a:t> </a:t>
            </a:r>
            <a:r>
              <a:rPr lang="ru-RU" dirty="0" smtClean="0"/>
              <a:t>Добровольский </a:t>
            </a:r>
            <a:r>
              <a:rPr lang="ru-RU" dirty="0"/>
              <a:t>В.К. Лечебная физическая культура в хирургии. - М, 1976.</a:t>
            </a:r>
          </a:p>
          <a:p>
            <a:r>
              <a:rPr lang="ru-RU" dirty="0" smtClean="0"/>
              <a:t> </a:t>
            </a:r>
            <a:r>
              <a:rPr lang="ru-RU" dirty="0"/>
              <a:t>Елизаветина Г.А. Проведение восстановительного лечения больных с заболеваниями органов пищеварения. - М., 1981.</a:t>
            </a:r>
          </a:p>
          <a:p>
            <a:r>
              <a:rPr lang="ru-RU" dirty="0" smtClean="0"/>
              <a:t>Ибрагимова </a:t>
            </a:r>
            <a:r>
              <a:rPr lang="ru-RU" dirty="0"/>
              <a:t>А.Г. Физические факторы в лечении и реабилитации больных с заболеваниями внутренних органов. - Казань, 1984. -77 с.</a:t>
            </a:r>
          </a:p>
          <a:p>
            <a:r>
              <a:rPr lang="ru-RU" dirty="0" smtClean="0"/>
              <a:t>Милюкова </a:t>
            </a:r>
            <a:r>
              <a:rPr lang="ru-RU" dirty="0"/>
              <a:t>И.В., Евдокимова Т.А. Лечебная физкультура. Новейший справочник / Под общей ред. проф. Т.А. Евдокимовой. – СПб.: Сова; М.: Изд-во </a:t>
            </a:r>
            <a:r>
              <a:rPr lang="ru-RU" dirty="0" err="1"/>
              <a:t>Эксмо</a:t>
            </a:r>
            <a:r>
              <a:rPr lang="ru-RU" dirty="0"/>
              <a:t>, 2003. – 862 с., ил.</a:t>
            </a:r>
          </a:p>
          <a:p>
            <a:r>
              <a:rPr lang="ru-RU" dirty="0" smtClean="0"/>
              <a:t>Мошков </a:t>
            </a:r>
            <a:r>
              <a:rPr lang="ru-RU" dirty="0"/>
              <a:t>В.Н. Лечебная физкультура в клинике внутренних болезней. - М., 1977.</a:t>
            </a:r>
          </a:p>
          <a:p>
            <a:r>
              <a:rPr lang="ru-RU" dirty="0" smtClean="0"/>
              <a:t> </a:t>
            </a:r>
            <a:r>
              <a:rPr lang="ru-RU" dirty="0" err="1"/>
              <a:t>Пархотик</a:t>
            </a:r>
            <a:r>
              <a:rPr lang="ru-RU" dirty="0"/>
              <a:t> И.И. ЛФК при заболеваниях внутренних органов и нарушении обмена веществ. - К., 1986.</a:t>
            </a:r>
          </a:p>
          <a:p>
            <a:r>
              <a:rPr lang="ru-RU" dirty="0" err="1" smtClean="0"/>
              <a:t>Правосудов</a:t>
            </a:r>
            <a:r>
              <a:rPr lang="ru-RU" dirty="0" smtClean="0"/>
              <a:t> </a:t>
            </a:r>
            <a:r>
              <a:rPr lang="ru-RU" dirty="0"/>
              <a:t>В.П. Учебник инструктора по лечебной физкультуре. - М., 1980.</a:t>
            </a:r>
          </a:p>
          <a:p>
            <a:r>
              <a:rPr lang="ru-RU" dirty="0" smtClean="0"/>
              <a:t>Сосин </a:t>
            </a:r>
            <a:r>
              <a:rPr lang="ru-RU" dirty="0"/>
              <a:t>И.Н., </a:t>
            </a:r>
            <a:r>
              <a:rPr lang="ru-RU" dirty="0" err="1"/>
              <a:t>Кариев</a:t>
            </a:r>
            <a:r>
              <a:rPr lang="ru-RU" dirty="0"/>
              <a:t> М.Х. Физиотерапия в хирургии, травматологии и нейрохирургии. -Ташкент: Медицина, 1994. - 368 с.</a:t>
            </a:r>
          </a:p>
          <a:p>
            <a:r>
              <a:rPr lang="ru-RU" dirty="0" err="1" smtClean="0"/>
              <a:t>Силуянова</a:t>
            </a:r>
            <a:r>
              <a:rPr lang="ru-RU" dirty="0" smtClean="0"/>
              <a:t> </a:t>
            </a:r>
            <a:r>
              <a:rPr lang="ru-RU" dirty="0"/>
              <a:t>В.А. Лечебная физкультура при операциях на органах грудной клетки и брюшной полости // Лечебная физкультура. - М., 1988.</a:t>
            </a:r>
          </a:p>
          <a:p>
            <a:r>
              <a:rPr lang="ru-RU" dirty="0" smtClean="0"/>
              <a:t>Федорова </a:t>
            </a:r>
            <a:r>
              <a:rPr lang="ru-RU" dirty="0"/>
              <a:t>Г.С. ЛФК при заболеваниях органов пищеварения. - М., 1980.</a:t>
            </a:r>
          </a:p>
          <a:p>
            <a:r>
              <a:rPr lang="ru-RU" dirty="0" smtClean="0"/>
              <a:t>Физическая </a:t>
            </a:r>
            <a:r>
              <a:rPr lang="ru-RU" dirty="0"/>
              <a:t>реабилитация: Учебник для академий и институтов физической культуры / Под общей ред. проф. С.Н. Попова. – Ростов н / Д: изд-во "Феникс", 1999. – 608 с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424531539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301</TotalTime>
  <Words>1547</Words>
  <Application>Microsoft Office PowerPoint</Application>
  <PresentationFormat>Произвольный</PresentationFormat>
  <Paragraphs>107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Грань</vt:lpstr>
      <vt:lpstr>   «Физическая реабилитация при оперативных вмешательствах на органах брюшной полости». </vt:lpstr>
      <vt:lpstr>Основные заболевания органов брюшной полости, требующие хирургических вмешательств. </vt:lpstr>
      <vt:lpstr>Острый  аппендицит</vt:lpstr>
      <vt:lpstr>Острый холецистит</vt:lpstr>
      <vt:lpstr>Грыжи</vt:lpstr>
      <vt:lpstr>Опухоли брюшной полости</vt:lpstr>
      <vt:lpstr>Ранения  живота</vt:lpstr>
      <vt:lpstr>Слайд 8</vt:lpstr>
      <vt:lpstr>Слайд 9</vt:lpstr>
      <vt:lpstr>Слайд 10</vt:lpstr>
      <vt:lpstr>Задачи ЛФК</vt:lpstr>
      <vt:lpstr>Противопоказания к занятиям физическими упражнениями:</vt:lpstr>
      <vt:lpstr>Слайд 13</vt:lpstr>
      <vt:lpstr>Слайд 14</vt:lpstr>
      <vt:lpstr>Послеоперационный период делится на:</vt:lpstr>
      <vt:lpstr>В стационаре существуют двигательные режимы:</vt:lpstr>
      <vt:lpstr>Задачами ЛФК в раннем послеоперационном периоде являются:</vt:lpstr>
      <vt:lpstr>Слайд 18</vt:lpstr>
      <vt:lpstr>Задачами ЛФК в позднем послеоперационном периоде являются:</vt:lpstr>
      <vt:lpstr>Слайд 20</vt:lpstr>
      <vt:lpstr>Слайд 21</vt:lpstr>
      <vt:lpstr>В отдаленном послеоперационном периоде (через 3-4 недели после операции) задачами ЛФК являются:</vt:lpstr>
      <vt:lpstr>Особенности методики ЛФК в послеоперационном периоде зависит от характера заболевания</vt:lpstr>
      <vt:lpstr>Вывод</vt:lpstr>
      <vt:lpstr>Слайд 25</vt:lpstr>
      <vt:lpstr>СПИСОК ЛИТЕРАТУРЫ1.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  «Физическая реабилитация при оперативных вмешательствах на органах брюшной полости».</dc:title>
  <dc:creator>Ксюша</dc:creator>
  <cp:lastModifiedBy>Ольга</cp:lastModifiedBy>
  <cp:revision>22</cp:revision>
  <dcterms:created xsi:type="dcterms:W3CDTF">2020-01-02T18:32:48Z</dcterms:created>
  <dcterms:modified xsi:type="dcterms:W3CDTF">2026-03-16T16:35:36Z</dcterms:modified>
</cp:coreProperties>
</file>