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7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336" r:id="rId13"/>
    <p:sldId id="269" r:id="rId14"/>
    <p:sldId id="271" r:id="rId15"/>
    <p:sldId id="273" r:id="rId16"/>
    <p:sldId id="274" r:id="rId17"/>
    <p:sldId id="33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4" r:id="rId32"/>
    <p:sldId id="295" r:id="rId33"/>
    <p:sldId id="296" r:id="rId34"/>
    <p:sldId id="297" r:id="rId35"/>
    <p:sldId id="299" r:id="rId36"/>
    <p:sldId id="300" r:id="rId37"/>
    <p:sldId id="301" r:id="rId38"/>
    <p:sldId id="302" r:id="rId39"/>
    <p:sldId id="340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41" r:id="rId73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075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07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xmlns="" id="{3DB99A1D-9D4D-44EC-86B6-EF00CB37A45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/>
          </a:p>
        </p:txBody>
      </p:sp>
      <p:sp>
        <p:nvSpPr>
          <p:cNvPr id="3080" name="Text Box 7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xmlns="" id="{485AC95D-0F1F-4038-89A3-DAE868F67CC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A90F7CE-3F42-40BA-AF0E-1CC512EA75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7854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1CF61B0-6B16-40FA-853D-DCF93537B5A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2F18A3F-49C9-41E4-B874-565CB9D8140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1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E91200B-43DC-4E61-B771-FEE577B7C571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42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69BE522-A27E-465F-87A6-19A28227406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DC8BCA5-A887-438F-B6B8-3A6FAB6938A3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1780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85B651A-0241-47B7-956A-C8875759FDCE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77E1659-0E7C-4F29-8F31-8F5AF00DA6E7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9383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B7DFB7-0505-45B8-A5A0-D158C0B5014B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71FFF92-356D-4FD7-BD91-B939FA245B43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6562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CC6B68F-D796-40B4-A876-615C9BD5F245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331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4BB04AA-2593-4BB6-B563-C7C726AFB55A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0281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A304EB5-64DD-4489-9968-5F3A081DE0DD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AA4497E-5791-413E-BEDC-C9AF18654AE3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5343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89640A-A4C3-4EDF-9616-50222A20168A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2FA22AA-934E-48A7-BFB2-CABE097DA1B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0890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B0DD9D1-D8B5-49F4-82AB-7928398844D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2BE6BC3-8F59-4CDD-B672-020C0CBC65F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6285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1492DD-79D4-4ABB-A8BB-01891D6DF46B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91CD5D1-300C-4917-A23A-097A8549B3F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9121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B38389-F1FE-46A3-8472-7CA2BCF9A1A4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719F0E8-73C4-449A-BF5D-FB29A8FAB713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6598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78091F-17EB-4115-A539-33BB6BA43EB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2B96547-8570-43FC-A31C-3BD328DBD44F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9916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05C73FD-760C-4707-8C98-B39E3B4B68C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1A49B4A-6F57-40F2-A433-747F7D810628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0975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C5CE3D5-F87B-4450-97C9-5A624358C99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E61B9AF-DAF9-4CBD-81E3-D8E65A510F21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6734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527594-84E9-466A-93CD-AFA2E3DBF6C5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F995168-3901-4DEC-AD20-3C48163974BF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277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9611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9C95CE-CCB9-47B2-96F9-4BB21CEA26AA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13BF3CC-79F6-4F75-9F4D-ABCF4E88A661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584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2291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A4AAF5-8044-495E-A6F9-FB5362CA71A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9A0E838-5BE1-48DE-B0C1-46D711CD52E3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789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3604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B8D8D08-DBBF-4FA8-A268-DE89B38F2A2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0EC1F86-8C35-45BD-B898-4534F823E49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3994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1339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93087DC-C95F-4DBF-9B37-1AED904F6E58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0A8EF2C3-6E4F-45CF-9429-1DB301876BA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32279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0E2F67-CD6F-4A5A-A2C5-C8F14369CD7A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339740F-2098-4400-B828-E507D85766C7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403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77826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BC1D18-30FD-4735-AA5C-40940FAF6C00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AA4EA20-A66B-4F01-B1E5-07E62625989F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608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5842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0B4234-1CB9-4DBC-8207-0E8B086514C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BAAD869-CDB8-456F-B121-B20B3C6D2C8C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813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6633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A45299-912B-4A25-9930-E8ADB3A5889B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2EF8FAB-1919-42F9-98DA-39D18BCA8BC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018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10879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14C6C3-0160-422C-880C-0804B07C5F22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97D3311-E2A7-4A88-87D8-6B441D34A638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222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24757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992133E-BAF1-46DC-AA92-58EFB0D45411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6D880AB-2B52-4DB3-AE9E-B8E1C4B18C4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427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97864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B6282E1-17C2-44E3-850A-18CD6A62693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37C4CE5-B74A-4444-96EB-3408ED86C2C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632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5306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68404F-0837-460D-91DD-ECF721FE59D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E2D2842-2905-4E34-8110-8A0F339918A2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837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4864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4665368-6C5D-4979-B555-52CC447B2294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13C30EF-02E5-4F76-8F34-F81C6FAE560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042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08939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B0BE48-22D9-42A3-95B8-64EC726BA78B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D26DB00-193B-4757-BFCB-19C7EC0622F1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246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81843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DFCF9E4-C359-4797-9353-F3802FE31150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3C8DCF5-6DF9-4837-9E53-5C85181E3929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45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29584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45A614-F694-4431-A95A-AC801B44FCA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51BF014-D4CF-491E-94BC-8782B7A2F850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656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84133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EA1F84-3CFF-4A5E-9B60-E79E9B91D62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C3AFC8A-F6CB-4048-95E9-240D83DB4C7F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861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24274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976E396-CCE3-4443-8D64-4E6E08EDBB29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B832A77-44E8-48EB-87BA-5C1DD4FC1222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06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066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61673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7E4DC3-BD97-4DBD-A980-81657CC1F18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7270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4B17171-6EC7-4B26-8AE5-0BDB09D2297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70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97824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C07DAB6-8238-4248-BAF2-B1CFE2455264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7475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0C82558-8AA0-4834-8FA4-717F13B9DD2E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475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86515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126013-F78A-45BF-8A46-F044423FC43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7680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33F1FD31-F158-47E6-956B-9D351FB9D6C3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680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17220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03E8A0E-3506-4F76-B9C7-A30448FECC03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7987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10C4F17-957B-4DD7-A17B-EC6C53E0C36F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987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36077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0EB8ADF-9DEE-4261-B502-B01C05B2C52A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819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A084D8E-FD44-4545-BA7F-8A2A2373133D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192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56545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48BAB01-8386-47AA-999C-201BF5C53221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839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A66D636-D0C4-4203-BC3B-BA09A9D572C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39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397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05607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E3167B-AE11-43B2-BC66-31B0EEC25850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8601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E926F3D-CBFF-47DB-B9AD-F0E7FA6F37BF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60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602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62812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5E6AA3-D2CA-45B8-B054-607B5C0F07A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8806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E6E4BB3-519C-4A43-A00E-064ADE0277DC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880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806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23852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EBE996-7FF5-487A-9DE7-A909C1BD5BBB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9011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F1B899C-E22D-4209-9920-552402CED65D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01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011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62704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076777A-658A-42AE-9F79-945108581EA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921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BF98ACB-1AB5-4101-905B-E7E9C2015FA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21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216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75733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181F4D6-9583-44EB-A6C8-813E125D6AEA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9421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963B5BC-5878-45B4-BFF7-7640F91B5AF8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42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421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20948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1A139B-0BEC-4689-886B-6B4242E39545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9625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8C62DB6-7932-4387-8277-729617D91029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626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053192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928D97-49AA-408C-907A-D9D91AE2019E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9830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6A185A9-62C6-463C-916C-0D846A4C39CE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983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830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60763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902FD81-75FD-4A78-9BAD-2B0BAE47A28A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0035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57CF8F9-B260-47A1-8552-450F35C00ADA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03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035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72245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3E3ADE4-E605-4864-A347-79B7B7CB6D79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0240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31AAF51-2BA6-483D-B601-F68A84E0797C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24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240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75607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5621E11-20D8-431D-84D6-61B72828B790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0445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E46DDDE-9EAA-40CF-8203-AAD503C7E2E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44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445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82375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D8C31A-6720-4868-AC9B-D2B706C694DC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0649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B5D3723-D98F-4D9C-A23A-2FFCE886EB6C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65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650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32908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BED788-03F2-4B8E-81E7-9B534605D3D1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0854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0DF94DB8-C27B-44C8-8CE9-3BBACDB0ECCA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085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854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250232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28C869B-B2AA-42D8-BBD0-0BC5D48F4919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1059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CAE1FB2-70B0-4B3C-8FBD-8687886E01CB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05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1059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77804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16AEB1-AF8F-48C5-BB83-B0D1D9E366C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1264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066F260-3C24-4082-B3D7-5E925C5D3D17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26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1264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045242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CDC376-2688-4DC7-8420-0CFC252B5F6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1469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36ECE6C-D0D9-481C-8D30-290FC3C1D47C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46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1469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961432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E36849-95FF-4D6A-AFE7-A8DDA7FC941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1673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5732922-055A-444C-8112-7BAEDCBDD892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67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1674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666792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679C77-3662-468B-89AD-62535570F49E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1878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11C9FA7-8151-40F5-8445-7DCA0378C1F4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87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1878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52442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F8B493D-0FE3-44DE-93BF-F61497956162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083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7610921-E219-4AB1-920A-4B47A30E0359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208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2083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78979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2558445-0959-497A-B98C-2A84F0BADE31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88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E019E72-D5A4-4D21-88FD-514DE0E023C0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228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2288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651470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140614-8DFF-4834-A0AF-CA906649873E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493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1C23BD5-29B6-483C-B1AD-33541B1C128F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249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2493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284854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91CB2B9-B3BF-4781-9C44-2F20FB7B803D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697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EE55367-4D7E-44A3-BD13-34423081DA0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269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2698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937184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3999EFC-614A-47C0-83FC-902AE223A04F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902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2E24BD9-AA49-4E7A-950D-0D0CF1F7DEB6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290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2902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789899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4176CB-7F35-425B-B3CD-E2F69CB61C05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3107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46A51AE-7739-4C9A-8CF1-F167C76303AD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10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3107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122107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109052-4F0C-4554-87F3-96599A7AF18E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65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331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FA0F16A-2E05-4A12-B116-1DED2C56B39E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65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31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3312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844058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7212568-A842-4ABF-9B87-A7491F9F5CAE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66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351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6F8494D-FF1A-455C-8FFF-A326A1512A12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66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5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3517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633794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1B3D67-EB67-4909-BECE-8934F6F91726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67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3721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366C423-2765-4611-820C-0C0614647AE9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67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7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3722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49777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A2610D-EF27-4B03-8E46-C3F5FE6ABBE8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3926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307B5CB-D316-4E74-82D5-2675B600B30A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9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3926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131794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C7DD8AC-0491-4A87-945E-9E676AD62A07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69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4131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D32ED61-D460-40D0-9F97-60F1BC680BF5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41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4131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6233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79C03C-885A-4AD8-A6E9-24BD5554B388}" type="slidenum">
              <a:rPr lang="ru-RU" alt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70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433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69303A5-1F9B-4846-879E-C0F4BC142711}" type="slidenum">
              <a:rPr lang="ru-RU" altLang="ru-RU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43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4336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788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9C05E-2C1D-43D6-8FCB-1C9857CD19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328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AC901-AB48-4CD7-A490-E3ABE4D287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4218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619A2-AD3B-4CA5-8976-907575FCD1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781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4613" cy="4416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3884612" cy="4416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2AFA3-4BFE-43D2-A767-A741AAF55A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403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0093E-33DF-4E9A-9F84-F90ADEE45E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72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7DD86-8D54-474F-882D-678793D8D6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140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A664B-5FDB-4575-83CF-A9EFD31A33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8977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FF188-3BD3-451C-BDA7-F6A58EE298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448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CA2DA-C099-4DE1-B210-094BE284A4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306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476D2-7859-4190-B3CF-89BA804121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745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48425" y="228600"/>
            <a:ext cx="2082800" cy="57880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0762" cy="57880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7809C-0B34-40D3-A001-E00DE7C357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38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2112" cy="9112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4613" cy="44164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3884612" cy="44164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BE6B8-5B86-4C8B-B204-3A451B3547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3396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BA4B9-6B44-4B87-8433-9AB9D8AFBA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7893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A9664-5EC1-41A6-9721-0393174CAB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788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8AA64-C7CB-449D-8A6F-6245938E48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5480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4613" cy="4416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3884612" cy="4416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39028-C672-42FC-9D50-9249D9E2E5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3441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7707C-ABA7-4BCE-B57C-0B2F19E656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18029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526D1-98DB-4958-BFA5-51A61AE973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7150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0DA57-676C-4D22-800D-B7A8465074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2945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F65A2-308B-4B60-890C-092015EAB2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2740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25677-3924-4885-B908-0F315B8D68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2613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D5BB1-F31F-4D58-8137-78752F3184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07316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48425" y="228600"/>
            <a:ext cx="2082800" cy="57880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0762" cy="57880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C800F-44A4-4F6A-B51B-2DF296AA4F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9181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/>
          <p:cNvGrpSpPr>
            <a:grpSpLocks/>
          </p:cNvGrpSpPr>
          <p:nvPr/>
        </p:nvGrpSpPr>
        <p:grpSpPr bwMode="auto">
          <a:xfrm>
            <a:off x="0" y="152400"/>
            <a:ext cx="8683625" cy="6092825"/>
            <a:chOff x="0" y="96"/>
            <a:chExt cx="5470" cy="3838"/>
          </a:xfrm>
        </p:grpSpPr>
        <p:sp>
          <p:nvSpPr>
            <p:cNvPr id="1032" name="AutoShape 2"/>
            <p:cNvSpPr>
              <a:spLocks noChangeArrowheads="1"/>
            </p:cNvSpPr>
            <p:nvPr/>
          </p:nvSpPr>
          <p:spPr bwMode="auto">
            <a:xfrm>
              <a:off x="240" y="336"/>
              <a:ext cx="5230" cy="3598"/>
            </a:xfrm>
            <a:prstGeom prst="roundRect">
              <a:avLst>
                <a:gd name="adj" fmla="val 13727"/>
              </a:avLst>
            </a:prstGeom>
            <a:noFill/>
            <a:ln w="50760" cap="sq">
              <a:solidFill>
                <a:srgbClr val="6699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/>
            </a:p>
          </p:txBody>
        </p:sp>
        <p:sp>
          <p:nvSpPr>
            <p:cNvPr id="2" name="Freeform 3"/>
            <p:cNvSpPr>
              <a:spLocks noChangeArrowheads="1"/>
            </p:cNvSpPr>
            <p:nvPr/>
          </p:nvSpPr>
          <p:spPr bwMode="auto">
            <a:xfrm>
              <a:off x="0" y="96"/>
              <a:ext cx="5374" cy="766"/>
            </a:xfrm>
            <a:custGeom>
              <a:avLst/>
              <a:gdLst>
                <a:gd name="T0" fmla="*/ 0 w 7000"/>
                <a:gd name="T1" fmla="*/ 0 h 1000"/>
                <a:gd name="T2" fmla="*/ 12141 w 7000"/>
                <a:gd name="T3" fmla="*/ 0 h 1000"/>
                <a:gd name="T4" fmla="*/ 13075 w 7000"/>
                <a:gd name="T5" fmla="*/ 133 h 1000"/>
                <a:gd name="T6" fmla="*/ 12141 w 7000"/>
                <a:gd name="T7" fmla="*/ 264 h 1000"/>
                <a:gd name="T8" fmla="*/ 0 w 7000"/>
                <a:gd name="T9" fmla="*/ 264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1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500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999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Line 4"/>
            <p:cNvSpPr>
              <a:spLocks noChangeShapeType="1"/>
            </p:cNvSpPr>
            <p:nvPr/>
          </p:nvSpPr>
          <p:spPr bwMode="auto">
            <a:xfrm>
              <a:off x="0" y="768"/>
              <a:ext cx="5086" cy="0"/>
            </a:xfrm>
            <a:prstGeom prst="line">
              <a:avLst/>
            </a:prstGeom>
            <a:noFill/>
            <a:ln w="38160" cap="sq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2112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щёлкните мышью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1625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щёлкните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xmlns="" id="{F0B28FA9-7D5D-4105-913C-F403C4577DC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04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defRPr sz="1200">
                <a:solidFill>
                  <a:srgbClr val="000000"/>
                </a:solidFill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38736576-5555-4388-BD66-980A91FF56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Arial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FFFFFF"/>
          </a:solidFill>
          <a:latin typeface="Arial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FFFFFF"/>
          </a:solidFill>
          <a:latin typeface="Arial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FFFFFF"/>
          </a:solidFill>
          <a:latin typeface="Arial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FFFFFF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>
            <a:grpSpLocks/>
          </p:cNvGrpSpPr>
          <p:nvPr/>
        </p:nvGrpSpPr>
        <p:grpSpPr bwMode="auto">
          <a:xfrm>
            <a:off x="0" y="927100"/>
            <a:ext cx="8988425" cy="4492625"/>
            <a:chOff x="0" y="584"/>
            <a:chExt cx="5662" cy="2830"/>
          </a:xfrm>
        </p:grpSpPr>
        <p:sp>
          <p:nvSpPr>
            <p:cNvPr id="2056" name="AutoShape 2"/>
            <p:cNvSpPr>
              <a:spLocks noChangeArrowheads="1"/>
            </p:cNvSpPr>
            <p:nvPr/>
          </p:nvSpPr>
          <p:spPr bwMode="auto">
            <a:xfrm>
              <a:off x="432" y="1304"/>
              <a:ext cx="4654" cy="2110"/>
            </a:xfrm>
            <a:prstGeom prst="roundRect">
              <a:avLst>
                <a:gd name="adj" fmla="val 16667"/>
              </a:avLst>
            </a:prstGeom>
            <a:noFill/>
            <a:ln w="50760" cap="sq">
              <a:solidFill>
                <a:srgbClr val="6699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/>
            </a:p>
          </p:txBody>
        </p:sp>
        <p:sp>
          <p:nvSpPr>
            <p:cNvPr id="2057" name="Rectangle 3"/>
            <p:cNvSpPr>
              <a:spLocks noChangeArrowheads="1"/>
            </p:cNvSpPr>
            <p:nvPr/>
          </p:nvSpPr>
          <p:spPr bwMode="auto">
            <a:xfrm>
              <a:off x="144" y="584"/>
              <a:ext cx="4510" cy="622"/>
            </a:xfrm>
            <a:prstGeom prst="rect">
              <a:avLst/>
            </a:prstGeom>
            <a:solidFill>
              <a:srgbClr val="FFFFFF"/>
            </a:solidFill>
            <a:ln w="57240" cap="sq">
              <a:solidFill>
                <a:srgbClr val="6699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/>
            </a:p>
          </p:txBody>
        </p:sp>
        <p:sp>
          <p:nvSpPr>
            <p:cNvPr id="2" name="Freeform 4"/>
            <p:cNvSpPr>
              <a:spLocks noChangeArrowheads="1"/>
            </p:cNvSpPr>
            <p:nvPr/>
          </p:nvSpPr>
          <p:spPr bwMode="auto">
            <a:xfrm>
              <a:off x="0" y="872"/>
              <a:ext cx="5662" cy="1150"/>
            </a:xfrm>
            <a:custGeom>
              <a:avLst/>
              <a:gdLst>
                <a:gd name="T0" fmla="*/ 0 w 4917"/>
                <a:gd name="T1" fmla="*/ 0 h 1000"/>
                <a:gd name="T2" fmla="*/ 43996 w 4917"/>
                <a:gd name="T3" fmla="*/ 0 h 1000"/>
                <a:gd name="T4" fmla="*/ 48975 w 4917"/>
                <a:gd name="T5" fmla="*/ 1007 h 1000"/>
                <a:gd name="T6" fmla="*/ 43996 w 4917"/>
                <a:gd name="T7" fmla="*/ 2016 h 1000"/>
                <a:gd name="T8" fmla="*/ 0 w 4917"/>
                <a:gd name="T9" fmla="*/ 2017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7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999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9" name="Line 5"/>
            <p:cNvSpPr>
              <a:spLocks noChangeShapeType="1"/>
            </p:cNvSpPr>
            <p:nvPr/>
          </p:nvSpPr>
          <p:spPr bwMode="auto">
            <a:xfrm>
              <a:off x="0" y="1928"/>
              <a:ext cx="5230" cy="0"/>
            </a:xfrm>
            <a:prstGeom prst="line">
              <a:avLst/>
            </a:prstGeom>
            <a:noFill/>
            <a:ln w="50760" cap="sq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2112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щёлкните мышью</a:t>
            </a:r>
          </a:p>
        </p:txBody>
      </p:sp>
      <p:sp>
        <p:nvSpPr>
          <p:cNvPr id="205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1625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щёлкните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457200" y="6248400"/>
            <a:ext cx="2133600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054" name="Text Box 9"/>
          <p:cNvSpPr txBox="1">
            <a:spLocks noChangeArrowheads="1"/>
          </p:cNvSpPr>
          <p:nvPr/>
        </p:nvSpPr>
        <p:spPr bwMode="auto">
          <a:xfrm>
            <a:off x="3124200" y="6253163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xmlns="" id="{FFDC88BC-03F6-4E6A-A59D-B905F4FC4FA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0425" cy="46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defRPr sz="1200">
                <a:solidFill>
                  <a:srgbClr val="000000"/>
                </a:solidFill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69DB2976-1CA4-478F-93C4-C74D61124C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00">
          <a:solidFill>
            <a:srgbClr val="FFFFFF"/>
          </a:solidFill>
          <a:latin typeface="Arial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FFFFFF"/>
          </a:solidFill>
          <a:latin typeface="Arial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FFFFFF"/>
          </a:solidFill>
          <a:latin typeface="Arial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FFFFFF"/>
          </a:solidFill>
          <a:latin typeface="Arial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FFFFFF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611188" y="260350"/>
            <a:ext cx="77422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400" b="1" i="1">
                <a:solidFill>
                  <a:srgbClr val="FFFFFF"/>
                </a:solidFill>
              </a:rPr>
              <a:t>Банки и банковские депозиты. Как собирать и анализировать информацию о банке и банковских продуктах</a:t>
            </a:r>
            <a:endParaRPr lang="ru-RU" altLang="ru-RU" sz="2400">
              <a:solidFill>
                <a:srgbClr val="FFFFFF"/>
              </a:solidFill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8280400" cy="4991100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323850" y="115888"/>
            <a:ext cx="78867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ru-RU" sz="1900" b="1" i="1"/>
              <a:t/>
            </a:r>
            <a:br>
              <a:rPr lang="en-US" altLang="ru-RU" sz="1900" b="1" i="1"/>
            </a:br>
            <a:r>
              <a:rPr lang="ru-RU" altLang="ru-RU" sz="1600" b="1" i="1">
                <a:solidFill>
                  <a:schemeClr val="bg1"/>
                </a:solidFill>
              </a:rPr>
              <a:t>Банковский вклад (или банковский депозит) — сумма денег, переданная лицом кредитному учреждению с целью получить доход в виде процентов, образующихся в ходе финансовых операций с вкладом.</a:t>
            </a:r>
            <a:br>
              <a:rPr lang="ru-RU" altLang="ru-RU" sz="1600" b="1" i="1">
                <a:solidFill>
                  <a:schemeClr val="bg1"/>
                </a:solidFill>
              </a:rPr>
            </a:br>
            <a:endParaRPr lang="ru-RU" altLang="ru-RU" sz="1600" b="1" i="1">
              <a:solidFill>
                <a:schemeClr val="bg1"/>
              </a:solidFill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820737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900" b="1" i="1">
                <a:solidFill>
                  <a:srgbClr val="FFFFFF"/>
                </a:solidFill>
              </a:rPr>
              <a:t>Нормативно-правовое регулирование операций по вкладам физических лиц</a:t>
            </a: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ClrTx/>
              <a:buFontTx/>
              <a:buNone/>
            </a:pPr>
            <a:r>
              <a:rPr lang="ru-RU" altLang="ru-RU" b="1" i="1" u="sng"/>
              <a:t>1. Гражданский кодекс РФ</a:t>
            </a:r>
            <a:r>
              <a:rPr lang="ru-RU" altLang="ru-RU" b="1" u="sng"/>
              <a:t> </a:t>
            </a:r>
          </a:p>
          <a:p>
            <a:pPr algn="just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</a:pPr>
            <a:r>
              <a:rPr lang="en-US" altLang="ru-RU" sz="2800"/>
              <a:t>	</a:t>
            </a:r>
            <a:r>
              <a:rPr lang="ru-RU" altLang="ru-RU" sz="2800"/>
              <a:t>Глава 44 ГК РФ «Банковский вклад» регламентирует права вкладчиков, права на привлечение денежных средств во вклады, порядок начисления процентов по вкладам и порядок их выплаты, обеспечение возвратности вклада, виды вкладов. В ней прописаны основные положения, касающиеся договора банковского вклада, сберегательной книжки и т.д.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100" b="1" i="1">
                <a:solidFill>
                  <a:srgbClr val="FFFFFF"/>
                </a:solidFill>
              </a:rPr>
              <a:t>2. ФЗ «О банках и банковской деятельности» от 08.07.1999 №137-Ф3 (с изменениями и дополнениями</a:t>
            </a:r>
            <a:r>
              <a:rPr lang="ru-RU" altLang="ru-RU" sz="2100" i="1">
                <a:solidFill>
                  <a:srgbClr val="FFFFFF"/>
                </a:solidFill>
              </a:rPr>
              <a:t>).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lang="ru-RU" altLang="ru-RU"/>
              <a:t>Гл. IV «Межбанковские отношения и обслуживание клиентов»</a:t>
            </a:r>
          </a:p>
          <a:p>
            <a:pPr algn="just" eaLnBrk="1" hangingPunct="1">
              <a:lnSpc>
                <a:spcPct val="90000"/>
              </a:lnSpc>
              <a:buClrTx/>
              <a:buFontTx/>
              <a:buNone/>
            </a:pPr>
            <a:r>
              <a:rPr lang="en-US" altLang="ru-RU"/>
              <a:t>		</a:t>
            </a:r>
            <a:r>
              <a:rPr lang="ru-RU" altLang="ru-RU"/>
              <a:t>Согласно ст.29 «Процентные ставки по вкладам (депозитам) и комиссионное вознаграждение по операциям </a:t>
            </a:r>
            <a:r>
              <a:rPr lang="ru-RU" altLang="ru-RU" b="1" u="sng">
                <a:solidFill>
                  <a:srgbClr val="FF0000"/>
                </a:solidFill>
              </a:rPr>
              <a:t>устанавливаются</a:t>
            </a:r>
            <a:r>
              <a:rPr lang="ru-RU" altLang="ru-RU" b="1">
                <a:solidFill>
                  <a:srgbClr val="FF0000"/>
                </a:solidFill>
              </a:rPr>
              <a:t> </a:t>
            </a:r>
            <a:r>
              <a:rPr lang="ru-RU" altLang="ru-RU" b="1" u="sng">
                <a:solidFill>
                  <a:srgbClr val="FF0000"/>
                </a:solidFill>
              </a:rPr>
              <a:t>кредитной организацией </a:t>
            </a:r>
            <a:r>
              <a:rPr lang="ru-RU" altLang="ru-RU"/>
              <a:t>по соглашению с клиентами, если иное не предусмотрено ФЗ.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100" b="1" i="1">
                <a:solidFill>
                  <a:srgbClr val="FFFFFF"/>
                </a:solidFill>
              </a:rPr>
              <a:t>ФЗ «О банках и банковской деятельности» от 08.07.1999 №137-Ф3 (с изменениями и дополнениями</a:t>
            </a:r>
            <a:r>
              <a:rPr lang="ru-RU" altLang="ru-RU" sz="2100" i="1">
                <a:solidFill>
                  <a:srgbClr val="FFFFFF"/>
                </a:solidFill>
              </a:rPr>
              <a:t>).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solidFill>
            <a:srgbClr val="FFFFCC"/>
          </a:solidFill>
          <a:ln w="9360" cap="sq">
            <a:solidFill>
              <a:srgbClr val="FF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ru-RU" altLang="ru-RU" sz="2800"/>
              <a:t>Гл. VI «Сберегательное дело»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en-US" altLang="ru-RU" sz="2800"/>
              <a:t>	</a:t>
            </a:r>
            <a:r>
              <a:rPr lang="ru-RU" altLang="ru-RU" sz="2800"/>
              <a:t>Согласно ст. 36 «Вклады принимаются </a:t>
            </a:r>
            <a:r>
              <a:rPr lang="ru-RU" altLang="ru-RU" sz="2800" b="1" u="sng">
                <a:solidFill>
                  <a:srgbClr val="FF0000"/>
                </a:solidFill>
              </a:rPr>
              <a:t>только банками, имеющими такое право в соответствии с лицензией, выдаваемой БР</a:t>
            </a:r>
            <a:r>
              <a:rPr lang="ru-RU" altLang="ru-RU" sz="2800">
                <a:solidFill>
                  <a:srgbClr val="FF0000"/>
                </a:solidFill>
              </a:rPr>
              <a:t>.</a:t>
            </a:r>
            <a:r>
              <a:rPr lang="ru-RU" altLang="ru-RU" sz="2800"/>
              <a:t> Банки обеспечивают сохранность вкладов и своевременность исполнения своих обязательств перед вкладчиками. Привлечение денежных средств во вклады оформляется договором в письменной форме в двух экземплярах, один из которых выдается клиенту (вкладчику)».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100" b="1" i="1">
                <a:solidFill>
                  <a:srgbClr val="FFFFFF"/>
                </a:solidFill>
              </a:rPr>
              <a:t>ФЗ «О банках и банковской деятельности» от 08.07.1999 №137-Ф3 (с изменениями и дополнениями</a:t>
            </a:r>
            <a:r>
              <a:rPr lang="ru-RU" altLang="ru-RU" sz="2100" i="1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Ст. 37 «Вкладчиками банка могут быть граждане РФ, иностранные граждане и лица без гражданства. Вкладчики свободны в выборе банка для размещения во вклады принадлежащих им денежных средств и могут иметь вклады в одном или нескольких банках». </a:t>
            </a:r>
          </a:p>
          <a:p>
            <a:pPr algn="just"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Ст. 38 «Для обеспечения гарантий возврата привлекаемых банками средств граждан и компенсации потери дохода по вложенным средствам </a:t>
            </a:r>
            <a:r>
              <a:rPr lang="ru-RU" altLang="ru-RU" sz="2400" b="1" u="sng">
                <a:solidFill>
                  <a:srgbClr val="FF0000"/>
                </a:solidFill>
              </a:rPr>
              <a:t>создается система обязательного страхования вкладов физических лиц в банках</a:t>
            </a:r>
            <a:r>
              <a:rPr lang="ru-RU" altLang="ru-RU" sz="2400"/>
              <a:t>»</a:t>
            </a:r>
            <a:r>
              <a:rPr lang="ru-RU" altLang="ru-RU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i="1">
                <a:solidFill>
                  <a:srgbClr val="FFFFFF"/>
                </a:solidFill>
              </a:rPr>
              <a:t/>
            </a:r>
            <a:br>
              <a:rPr lang="ru-RU" altLang="ru-RU" sz="2000" b="1" i="1">
                <a:solidFill>
                  <a:srgbClr val="FFFFFF"/>
                </a:solidFill>
              </a:rPr>
            </a:br>
            <a:r>
              <a:rPr lang="ru-RU" altLang="ru-RU" sz="2000" b="1" i="1">
                <a:solidFill>
                  <a:srgbClr val="FFFFFF"/>
                </a:solidFill>
              </a:rPr>
              <a:t/>
            </a:r>
            <a:br>
              <a:rPr lang="ru-RU" altLang="ru-RU" sz="2000" b="1" i="1">
                <a:solidFill>
                  <a:srgbClr val="FFFFFF"/>
                </a:solidFill>
              </a:rPr>
            </a:br>
            <a:r>
              <a:rPr lang="ru-RU" altLang="ru-RU" sz="2000" b="1" i="1">
                <a:solidFill>
                  <a:srgbClr val="FFFFFF"/>
                </a:solidFill>
              </a:rPr>
              <a:t>3. </a:t>
            </a:r>
            <a:r>
              <a:rPr lang="ru-RU" altLang="ru-RU" sz="2000" b="1">
                <a:solidFill>
                  <a:srgbClr val="FFFFFF"/>
                </a:solidFill>
              </a:rPr>
              <a:t>Система страхования вкладов и Агентство по страхованию вкладов</a:t>
            </a:r>
            <a:br>
              <a:rPr lang="ru-RU" altLang="ru-RU" sz="2000" b="1">
                <a:solidFill>
                  <a:srgbClr val="FFFFFF"/>
                </a:solidFill>
              </a:rPr>
            </a:br>
            <a:endParaRPr lang="ru-RU" altLang="ru-RU" sz="2000" b="1">
              <a:solidFill>
                <a:srgbClr val="FFFFFF"/>
              </a:solidFill>
            </a:endParaRP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500"/>
              </a:spcBef>
              <a:buClrTx/>
              <a:buFontTx/>
              <a:buNone/>
            </a:pPr>
            <a:r>
              <a:rPr lang="ru-RU" altLang="ru-RU" sz="2000"/>
              <a:t>	</a:t>
            </a:r>
            <a:r>
              <a:rPr lang="en-US" altLang="ru-RU" sz="2000"/>
              <a:t>	</a:t>
            </a:r>
            <a:r>
              <a:rPr lang="ru-RU" altLang="ru-RU" sz="2000"/>
              <a:t>Система страхования вкладов (ССВ) — это эффективный механизм защиты, предусматривающий страхование вкладов физических лиц государством. </a:t>
            </a:r>
          </a:p>
          <a:p>
            <a:pPr algn="just" eaLnBrk="1" hangingPunct="1">
              <a:spcBef>
                <a:spcPts val="500"/>
              </a:spcBef>
              <a:buClrTx/>
              <a:buFontTx/>
              <a:buNone/>
            </a:pPr>
            <a:r>
              <a:rPr lang="ru-RU" altLang="ru-RU" sz="2000"/>
              <a:t>	При наступлении страхового случая выплата вкладчикам возмещения осуществляется </a:t>
            </a:r>
            <a:r>
              <a:rPr lang="ru-RU" altLang="ru-RU" sz="2000" b="1"/>
              <a:t>Агентством по страхованию вкладов (АСВ). </a:t>
            </a:r>
          </a:p>
          <a:p>
            <a:pPr algn="just" eaLnBrk="1" hangingPunct="1">
              <a:spcBef>
                <a:spcPts val="500"/>
              </a:spcBef>
              <a:buClrTx/>
              <a:buFontTx/>
              <a:buNone/>
            </a:pPr>
            <a:r>
              <a:rPr lang="ru-RU" altLang="ru-RU" sz="2000" b="1"/>
              <a:t>	</a:t>
            </a:r>
            <a:r>
              <a:rPr lang="ru-RU" altLang="ru-RU" sz="2000"/>
              <a:t>Его создание было вызвано волной банкротств финансовых учреждений, прокатившейся по России в конце 90-х годов. Так, 23 декабря 2003 года был принят </a:t>
            </a:r>
            <a:r>
              <a:rPr lang="ru-RU" altLang="ru-RU" sz="2000" u="sng"/>
              <a:t>федеральный закон № 177-ФЗ «О страховании вкладов физических лиц в банках РФ»</a:t>
            </a:r>
            <a:r>
              <a:rPr lang="ru-RU" altLang="ru-RU" sz="2000"/>
              <a:t>, для успешной реализации норм которого в 2004 г. и было создано АСВ.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 b="1" i="1">
                <a:solidFill>
                  <a:srgbClr val="FFFFFF"/>
                </a:solidFill>
              </a:rPr>
              <a:t>Операции КБ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412875"/>
            <a:ext cx="712787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195263" y="-1588"/>
            <a:ext cx="8015287" cy="137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4446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i="1">
                <a:solidFill>
                  <a:srgbClr val="FFFFFF"/>
                </a:solidFill>
              </a:rPr>
              <a:t/>
            </a:r>
            <a:br>
              <a:rPr lang="ru-RU" altLang="ru-RU" sz="2800" b="1" i="1">
                <a:solidFill>
                  <a:srgbClr val="FFFFFF"/>
                </a:solidFill>
              </a:rPr>
            </a:br>
            <a:r>
              <a:rPr lang="ru-RU" altLang="ru-RU" b="1" i="1">
                <a:solidFill>
                  <a:srgbClr val="FFFFFF"/>
                </a:solidFill>
              </a:rPr>
              <a:t>Пассивные операции </a:t>
            </a:r>
            <a:br>
              <a:rPr lang="ru-RU" altLang="ru-RU" b="1" i="1">
                <a:solidFill>
                  <a:srgbClr val="FFFFFF"/>
                </a:solidFill>
              </a:rPr>
            </a:br>
            <a:r>
              <a:rPr lang="ru-RU" altLang="ru-RU" b="1" i="1">
                <a:solidFill>
                  <a:srgbClr val="FFFFFF"/>
                </a:solidFill>
              </a:rPr>
              <a:t>коммерческих банков</a:t>
            </a:r>
            <a:br>
              <a:rPr lang="ru-RU" altLang="ru-RU" b="1" i="1">
                <a:solidFill>
                  <a:srgbClr val="FFFFFF"/>
                </a:solidFill>
              </a:rPr>
            </a:br>
            <a:endParaRPr lang="ru-RU" altLang="ru-RU" b="1" i="1">
              <a:solidFill>
                <a:srgbClr val="FFFFFF"/>
              </a:solidFill>
            </a:endParaRP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ru-RU" altLang="ru-RU" sz="2400"/>
              <a:t>		</a:t>
            </a:r>
            <a:r>
              <a:rPr lang="ru-RU" altLang="ru-RU" sz="2800" b="1"/>
              <a:t>Пассивные операции</a:t>
            </a:r>
            <a:r>
              <a:rPr lang="ru-RU" altLang="ru-RU" sz="2400"/>
              <a:t> - это операции по формированию </a:t>
            </a:r>
            <a:r>
              <a:rPr lang="ru-RU" altLang="ru-RU" sz="2400" u="sng"/>
              <a:t>банковских ресурсов</a:t>
            </a:r>
            <a:r>
              <a:rPr lang="ru-RU" altLang="ru-RU" sz="2400"/>
              <a:t>, которые имеют большое значение для каждого коммерческого банка. 	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ru-RU" altLang="ru-RU" sz="2400"/>
              <a:t>		 Ни один банк, каким бы большим собственным капиталом он ни располагал, </a:t>
            </a:r>
            <a:r>
              <a:rPr lang="ru-RU" altLang="ru-RU" sz="2400" b="1" u="sng">
                <a:solidFill>
                  <a:srgbClr val="FF0000"/>
                </a:solidFill>
              </a:rPr>
              <a:t>без привлеченных ресурсов не сможет нормально работать</a:t>
            </a:r>
            <a:r>
              <a:rPr lang="ru-RU" altLang="ru-RU" sz="2400"/>
              <a:t>. Вкладные операции увеличивают ресурсную базу банка, что позволяет ему вовремя рассчитываться по своим обязательствам, наращивать масштабы активных операций и при прочих благоприятных обстоятельствах получать больше дохода.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ru-RU" sz="3200" b="1" smtClean="0"/>
              <a:t/>
            </a:r>
            <a:br>
              <a:rPr lang="en-US" altLang="ru-RU" sz="3200" b="1" smtClean="0"/>
            </a:br>
            <a:r>
              <a:rPr lang="ru-RU" altLang="ru-RU" sz="3200" b="1" i="1" smtClean="0"/>
              <a:t>Что же должен делать Банк для увеличения своей ресурсной базы?</a:t>
            </a:r>
            <a:r>
              <a:rPr lang="ru-RU" altLang="ru-RU" sz="3800" b="1" smtClean="0"/>
              <a:t/>
            </a:r>
            <a:br>
              <a:rPr lang="ru-RU" altLang="ru-RU" sz="3800" b="1" smtClean="0"/>
            </a:br>
            <a:endParaRPr lang="ru-RU" altLang="ru-RU" sz="3800" b="1" smtClean="0"/>
          </a:p>
        </p:txBody>
      </p:sp>
      <p:sp>
        <p:nvSpPr>
          <p:cNvPr id="24579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ru-RU" altLang="ru-RU" sz="2400" smtClean="0">
                <a:latin typeface="Times New Roman" panose="02020603050405020304" pitchFamily="18" charset="0"/>
              </a:rPr>
              <a:t>Для увеличения своей ресурсной базы путем привлечения во вклады денежных средств населения каждый банк разрабатывает </a:t>
            </a:r>
            <a:r>
              <a:rPr lang="ru-RU" altLang="ru-RU" sz="2400" b="1" u="sng" smtClean="0">
                <a:solidFill>
                  <a:srgbClr val="0000CC"/>
                </a:solidFill>
                <a:latin typeface="Times New Roman" panose="02020603050405020304" pitchFamily="18" charset="0"/>
              </a:rPr>
              <a:t>собственную депозитную политику</a:t>
            </a:r>
            <a:r>
              <a:rPr lang="ru-RU" altLang="ru-RU" sz="2400" smtClean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smtClean="0">
                <a:latin typeface="Times New Roman" panose="02020603050405020304" pitchFamily="18" charset="0"/>
              </a:rPr>
              <a:t>- это банковская политика по привлечению средств в депозиты и эффективному управлению ими.</a:t>
            </a:r>
          </a:p>
          <a:p>
            <a:pPr marL="0" indent="0">
              <a:lnSpc>
                <a:spcPct val="90000"/>
              </a:lnSpc>
              <a:spcBef>
                <a:spcPct val="20000"/>
              </a:spcBef>
              <a:buFont typeface="Times New Roman" panose="02020603050405020304" pitchFamily="18" charset="0"/>
              <a:buChar char="•"/>
            </a:pPr>
            <a:endParaRPr lang="ru-RU" altLang="ru-RU" sz="2400" smtClean="0">
              <a:latin typeface="Times New Roman" panose="02020603050405020304" pitchFamily="18" charset="0"/>
            </a:endParaRPr>
          </a:p>
        </p:txBody>
      </p:sp>
      <p:pic>
        <p:nvPicPr>
          <p:cNvPr id="24580" name="Picture 7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557338"/>
            <a:ext cx="3884613" cy="4464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ru-RU" altLang="ru-RU" sz="2800" b="1"/>
              <a:t>   		</a:t>
            </a:r>
            <a:r>
              <a:rPr lang="ru-RU" altLang="ru-RU" sz="2800" b="1" u="sng"/>
              <a:t>Депозитная политика</a:t>
            </a:r>
            <a:r>
              <a:rPr lang="ru-RU" altLang="ru-RU" sz="2800"/>
              <a:t> - </a:t>
            </a:r>
            <a:r>
              <a:rPr lang="ru-RU" altLang="ru-RU" sz="2400"/>
              <a:t>комплекс мероприятий, направленных на формирование такого депозитного портфеля, который, с одной стороны, обеспечивал бы нужды коммерческого банка в финансовых ресурсах и позволял проводить планируемые объемы активных операций, а с другой стороны - позволял бы держать на необходимом уровне процентную маржу, т.е. положительную разницу между процентными доходами и процентными расходами банка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8600"/>
            <a:ext cx="7704138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000" b="1" i="1">
                <a:solidFill>
                  <a:srgbClr val="FFFFFF"/>
                </a:solidFill>
              </a:rPr>
              <a:t>Конкуренция банков</a:t>
            </a:r>
            <a:r>
              <a:rPr lang="ru-RU" altLang="ru-RU" sz="38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ru-RU" altLang="ru-RU" sz="2800"/>
              <a:t>	</a:t>
            </a:r>
            <a:r>
              <a:rPr lang="ru-RU" altLang="ru-RU" sz="2400"/>
              <a:t>	</a:t>
            </a:r>
            <a:r>
              <a:rPr lang="ru-RU" altLang="ru-RU" sz="2600"/>
              <a:t>В условиях конкуренции банки используют различные способы для привлечения средств от физических лиц во вклады. 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ru-RU" altLang="ru-RU" sz="2600"/>
              <a:t>		Одним из наиболее распространенных является использование </a:t>
            </a:r>
            <a:r>
              <a:rPr lang="ru-RU" altLang="ru-RU" sz="2600" u="sng"/>
              <a:t>более высокой процентной ставки</a:t>
            </a:r>
            <a:r>
              <a:rPr lang="ru-RU" altLang="ru-RU" sz="2600"/>
              <a:t> по вкладам. 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ru-RU" altLang="ru-RU" sz="2600"/>
              <a:t>		Также банки предлагают большой </a:t>
            </a:r>
            <a:r>
              <a:rPr lang="ru-RU" altLang="ru-RU" sz="2600" u="sng"/>
              <a:t>выбор банковских продуктов и услуг</a:t>
            </a:r>
            <a:r>
              <a:rPr lang="ru-RU" altLang="ru-RU" sz="2600"/>
              <a:t> для физических лиц.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ru-RU" altLang="ru-RU" sz="2600" b="1">
                <a:solidFill>
                  <a:srgbClr val="FF0000"/>
                </a:solidFill>
              </a:rPr>
              <a:t>Клиент – самое важное лицо в любом банке</a:t>
            </a:r>
            <a:r>
              <a:rPr lang="ru-RU" altLang="ru-RU" sz="2400">
                <a:solidFill>
                  <a:srgbClr val="FF0000"/>
                </a:solidFill>
              </a:rPr>
              <a:t>!!!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>От чего зависит доход от вклада :</a:t>
            </a:r>
            <a:r>
              <a:rPr lang="ru-RU" altLang="ru-RU" sz="38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3886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4648200" y="1600200"/>
            <a:ext cx="3886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4648200" y="3886200"/>
            <a:ext cx="3886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1313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endParaRPr lang="ru-RU" altLang="ru-RU"/>
          </a:p>
          <a:p>
            <a:pPr eaLnBrk="1" hangingPunct="1">
              <a:buClrTx/>
              <a:buFontTx/>
              <a:buNone/>
            </a:pPr>
            <a:endParaRPr lang="ru-RU" altLang="ru-RU"/>
          </a:p>
        </p:txBody>
      </p:sp>
      <p:pic>
        <p:nvPicPr>
          <p:cNvPr id="2970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064500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>Доход от вклада зависит от:</a:t>
            </a: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427038" y="15113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суммы вклада;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срока размещения;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ставки банка (величина может колебаться); 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дополнительных условий (капитализации, штрафы, комиссия).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000" b="1" i="1" smtClean="0"/>
              <a:t>	Для чего нужны банковские вклады физическим лицам — 3 основные цели:</a:t>
            </a:r>
          </a:p>
        </p:txBody>
      </p:sp>
      <p:sp>
        <p:nvSpPr>
          <p:cNvPr id="3379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28775"/>
            <a:ext cx="3960812" cy="4387850"/>
          </a:xfrm>
        </p:spPr>
        <p:txBody>
          <a:bodyPr/>
          <a:lstStyle/>
          <a:p>
            <a:pPr marL="0" indent="0">
              <a:spcBef>
                <a:spcPct val="20000"/>
              </a:spcBef>
            </a:pPr>
            <a:r>
              <a:rPr lang="ru-RU" altLang="ru-RU" smtClean="0">
                <a:latin typeface="Times New Roman" panose="02020603050405020304" pitchFamily="18" charset="0"/>
              </a:rPr>
              <a:t>1. Накопление денежных средств</a:t>
            </a:r>
          </a:p>
          <a:p>
            <a:pPr marL="0" indent="0">
              <a:spcBef>
                <a:spcPct val="20000"/>
              </a:spcBef>
            </a:pPr>
            <a:r>
              <a:rPr lang="ru-RU" altLang="ru-RU" smtClean="0">
                <a:latin typeface="Times New Roman" panose="02020603050405020304" pitchFamily="18" charset="0"/>
              </a:rPr>
              <a:t> 2. Сохранение денег от инфляции</a:t>
            </a:r>
          </a:p>
          <a:p>
            <a:pPr marL="0" indent="0">
              <a:spcBef>
                <a:spcPct val="20000"/>
              </a:spcBef>
            </a:pPr>
            <a:r>
              <a:rPr lang="ru-RU" altLang="ru-RU" smtClean="0">
                <a:latin typeface="Times New Roman" panose="02020603050405020304" pitchFamily="18" charset="0"/>
              </a:rPr>
              <a:t> 3. Дополнительный заработок</a:t>
            </a:r>
          </a:p>
          <a:p>
            <a:pPr marL="0" indent="0">
              <a:spcBef>
                <a:spcPct val="20000"/>
              </a:spcBef>
              <a:buFont typeface="Times New Roman" panose="02020603050405020304" pitchFamily="18" charset="0"/>
              <a:buChar char="•"/>
            </a:pPr>
            <a:endParaRPr lang="ru-RU" altLang="ru-RU" smtClean="0">
              <a:latin typeface="Times New Roman" panose="02020603050405020304" pitchFamily="18" charset="0"/>
            </a:endParaRPr>
          </a:p>
        </p:txBody>
      </p:sp>
      <p:sp>
        <p:nvSpPr>
          <p:cNvPr id="33796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427538" y="1628775"/>
            <a:ext cx="4392612" cy="4416425"/>
          </a:xfrm>
        </p:spPr>
        <p:txBody>
          <a:bodyPr/>
          <a:lstStyle/>
          <a:p>
            <a:pPr marL="0" indent="0">
              <a:spcBef>
                <a:spcPct val="20000"/>
              </a:spcBef>
              <a:buFont typeface="Times New Roman" panose="02020603050405020304" pitchFamily="18" charset="0"/>
              <a:buChar char="•"/>
            </a:pPr>
            <a:endParaRPr lang="ru-RU" altLang="ru-RU" smtClean="0">
              <a:latin typeface="Times New Roman" panose="02020603050405020304" pitchFamily="18" charset="0"/>
            </a:endParaRPr>
          </a:p>
        </p:txBody>
      </p:sp>
      <p:pic>
        <p:nvPicPr>
          <p:cNvPr id="33797" name="Picture 8" descr="3835929689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628775"/>
            <a:ext cx="410527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900" b="1">
                <a:solidFill>
                  <a:srgbClr val="FFFFFF"/>
                </a:solidFill>
              </a:rPr>
              <a:t/>
            </a:r>
            <a:br>
              <a:rPr lang="ru-RU" altLang="ru-RU" sz="2900" b="1">
                <a:solidFill>
                  <a:srgbClr val="FFFFFF"/>
                </a:solidFill>
              </a:rPr>
            </a:br>
            <a:r>
              <a:rPr lang="ru-RU" altLang="ru-RU" sz="2900" b="1">
                <a:solidFill>
                  <a:srgbClr val="FFFFFF"/>
                </a:solidFill>
              </a:rPr>
              <a:t>Какие существуют виды вкладов — ТОП-4 основных вида</a:t>
            </a:r>
            <a:br>
              <a:rPr lang="ru-RU" altLang="ru-RU" sz="2900" b="1">
                <a:solidFill>
                  <a:srgbClr val="FFFFFF"/>
                </a:solidFill>
              </a:rPr>
            </a:br>
            <a:endParaRPr lang="ru-RU" altLang="ru-RU" sz="2900" b="1">
              <a:solidFill>
                <a:srgbClr val="FFFFFF"/>
              </a:solidFill>
            </a:endParaRP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35342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u="sng">
                <a:solidFill>
                  <a:srgbClr val="FFFFFF"/>
                </a:solidFill>
              </a:rPr>
              <a:t>Вид 1.</a:t>
            </a:r>
            <a:r>
              <a:rPr lang="ru-RU" altLang="ru-RU" sz="3800" b="1">
                <a:solidFill>
                  <a:srgbClr val="FFFFFF"/>
                </a:solidFill>
              </a:rPr>
              <a:t> Вклад до востребования</a:t>
            </a:r>
            <a:br>
              <a:rPr lang="ru-RU" altLang="ru-RU" sz="3800" b="1">
                <a:solidFill>
                  <a:srgbClr val="FFFFFF"/>
                </a:solidFill>
              </a:rPr>
            </a:br>
            <a:endParaRPr lang="ru-RU" altLang="ru-RU" sz="3800" b="1">
              <a:solidFill>
                <a:srgbClr val="FFFFFF"/>
              </a:solidFill>
            </a:endParaRP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5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000"/>
              <a:t>Само название вклада говорит о том, что его </a:t>
            </a:r>
            <a:r>
              <a:rPr lang="ru-RU" altLang="ru-RU" sz="2000" u="sng"/>
              <a:t>срок жестко не определен</a:t>
            </a:r>
            <a:r>
              <a:rPr lang="ru-RU" altLang="ru-RU" sz="2000"/>
              <a:t>, и размещается в банке он до тех пор, пока не будет востребован вкладчиком. </a:t>
            </a:r>
            <a:r>
              <a:rPr lang="ru-RU" altLang="ru-RU" sz="2000" b="1">
                <a:solidFill>
                  <a:srgbClr val="FF0000"/>
                </a:solidFill>
              </a:rPr>
              <a:t>Возврат денежных средств по первому требованию вносителя — это отличительная особенность этого банковского продукта</a:t>
            </a:r>
            <a:r>
              <a:rPr lang="ru-RU" altLang="ru-RU" sz="2000"/>
              <a:t>.</a:t>
            </a:r>
          </a:p>
          <a:p>
            <a:pPr algn="just" eaLnBrk="1" hangingPunct="1">
              <a:lnSpc>
                <a:spcPct val="80000"/>
              </a:lnSpc>
              <a:spcBef>
                <a:spcPts val="5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000"/>
              <a:t>Другая характерная черта вклада «до востребования» — </a:t>
            </a:r>
            <a:r>
              <a:rPr lang="ru-RU" altLang="ru-RU" sz="2000" b="1">
                <a:solidFill>
                  <a:srgbClr val="FF0000"/>
                </a:solidFill>
              </a:rPr>
              <a:t>низкие процентные ставки от 0,01 до 1,5% годовых</a:t>
            </a:r>
            <a:r>
              <a:rPr lang="ru-RU" altLang="ru-RU" sz="2000"/>
              <a:t>.</a:t>
            </a:r>
          </a:p>
          <a:p>
            <a:pPr algn="just" eaLnBrk="1" hangingPunct="1">
              <a:lnSpc>
                <a:spcPct val="80000"/>
              </a:lnSpc>
              <a:spcBef>
                <a:spcPts val="5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000"/>
              <a:t>Несмотря на небольшую доходность, эти банковские вклады для физических лиц </a:t>
            </a:r>
            <a:r>
              <a:rPr lang="ru-RU" altLang="ru-RU" sz="2000">
                <a:solidFill>
                  <a:srgbClr val="FF0000"/>
                </a:solidFill>
              </a:rPr>
              <a:t>популярны у тех, кому нужно передержать крупную сумму денег в надежном месте с гарантированной выдачей по первому требованию вкладчика</a:t>
            </a:r>
            <a:r>
              <a:rPr lang="ru-RU" altLang="ru-RU" sz="2000"/>
              <a:t>.</a:t>
            </a:r>
          </a:p>
          <a:p>
            <a:pPr algn="just" eaLnBrk="1" hangingPunct="1">
              <a:lnSpc>
                <a:spcPct val="80000"/>
              </a:lnSpc>
              <a:spcBef>
                <a:spcPts val="5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000"/>
              <a:t>Удобен этот депозит и для тех, кто, например, </a:t>
            </a:r>
            <a:r>
              <a:rPr lang="ru-RU" altLang="ru-RU" sz="2000" u="sng"/>
              <a:t>хочет накопить средства на первоначальный взнос для последующего размещения на более доходных вкладах.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u="sng">
                <a:solidFill>
                  <a:srgbClr val="FFFFFF"/>
                </a:solidFill>
              </a:rPr>
              <a:t>Вид 2.</a:t>
            </a:r>
            <a:r>
              <a:rPr lang="ru-RU" altLang="ru-RU" sz="3800" b="1">
                <a:solidFill>
                  <a:srgbClr val="FFFFFF"/>
                </a:solidFill>
              </a:rPr>
              <a:t> Срочный вклад</a:t>
            </a:r>
            <a:br>
              <a:rPr lang="ru-RU" altLang="ru-RU" sz="3800" b="1">
                <a:solidFill>
                  <a:srgbClr val="FFFFFF"/>
                </a:solidFill>
              </a:rPr>
            </a:br>
            <a:endParaRPr lang="ru-RU" altLang="ru-RU" sz="3800" b="1">
              <a:solidFill>
                <a:srgbClr val="FFFFFF"/>
              </a:solidFill>
            </a:endParaRP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 b="1"/>
              <a:t>Срочный вклад</a:t>
            </a:r>
            <a:r>
              <a:rPr lang="ru-RU" altLang="ru-RU" sz="2800"/>
              <a:t> — это банковский вклад с определенным сроком размещения. По окончанию оговоренного договором периода хранения денежные средства возвращаются вкладчику вместе с начисленным процентным доходом. </a:t>
            </a:r>
          </a:p>
          <a:p>
            <a:pPr algn="just" eaLnBrk="1" hangingPunct="1"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В случае досрочного расторжения договора срочного депозита вкладчик получает процентный доход по ставке вклада «до востребования».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900" b="1" i="1">
                <a:solidFill>
                  <a:srgbClr val="FFFFFF"/>
                </a:solidFill>
              </a:rPr>
              <a:t>Срочные депозиты классифицируются по следующим срокам:</a:t>
            </a:r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до 30 дней; 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31-90 дней; 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91 -180 дней; 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181 день — 1 год; 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1-3 года; 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свыше 3 лет.</a:t>
            </a:r>
          </a:p>
          <a:p>
            <a:pPr eaLnBrk="1" hangingPunct="1">
              <a:buClrTx/>
              <a:buFontTx/>
              <a:buNone/>
            </a:pPr>
            <a:endParaRPr lang="ru-RU" alt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683568" y="476672"/>
            <a:ext cx="776352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i="1" dirty="0">
                <a:solidFill>
                  <a:srgbClr val="FFFFFF"/>
                </a:solidFill>
              </a:rPr>
              <a:t>Также можно провести следующую их классификацию</a:t>
            </a:r>
            <a:r>
              <a:rPr lang="ru-RU" altLang="ru-RU" sz="3800" i="1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вклады, ограниченные минимальной суммой и без ограничения сумм;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безотзывный вклад - вклад, не имеющий возможностей одностороннего отзыва;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отзывной вклад - вклад, имеющий возможность одностороннего отзыва;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пополняемый вклад -позволяет вкладчику периодически пополнять вклад дополнительными взносами;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не пополняемый вклад;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вклады с фиксированной процентной ставкой на весь срок;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вклады с фиксированной, увеличивающейся «прогрессивной» с течением срока процентной ставкой;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вклады с нефиксированной в течение срока процентной ставкой;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800"/>
              <a:t>- капитализированные вклады - вклады, по которым сумма начисленных процентов присоединяется к сумме основного вклада 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Tx/>
              <a:buFontTx/>
              <a:buNone/>
            </a:pPr>
            <a:endParaRPr lang="ru-RU" altLang="ru-RU" sz="1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>Выбор сроков привлечения депозитов</a:t>
            </a:r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1000"/>
              </a:spcBef>
              <a:buClrTx/>
              <a:buFontTx/>
              <a:buNone/>
            </a:pPr>
            <a:r>
              <a:rPr lang="ru-RU" altLang="ru-RU" sz="2800" b="1"/>
              <a:t>	</a:t>
            </a:r>
            <a:r>
              <a:rPr lang="ru-RU" altLang="ru-RU" sz="3600" b="1"/>
              <a:t>1)</a:t>
            </a:r>
            <a:r>
              <a:rPr lang="ru-RU" altLang="ru-RU" sz="2800"/>
              <a:t> 	В значительной степени эти сроки зависят от требований банковского законодательства </a:t>
            </a:r>
            <a:r>
              <a:rPr lang="ru-RU" altLang="ru-RU" sz="2800" u="sng">
                <a:solidFill>
                  <a:srgbClr val="FF0000"/>
                </a:solidFill>
              </a:rPr>
              <a:t>по формированию обязательных резервов:</a:t>
            </a:r>
            <a:r>
              <a:rPr lang="ru-RU" altLang="ru-RU" sz="2800"/>
              <a:t> 		Когда физическое или юридическое лицо вносит денежные средства в банк, определенный процент от этой суммы должен быть переведен на специальный счет в ЦБ в качестве резерва и сохраняться там до тех пор, пока деньги не будут выведены из банка</a:t>
            </a:r>
            <a:r>
              <a:rPr lang="ru-RU" altLang="ru-RU" sz="4000"/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u="sng">
                <a:solidFill>
                  <a:srgbClr val="FFFFFF"/>
                </a:solidFill>
              </a:rPr>
              <a:t>Обязательные резервы КБ</a:t>
            </a:r>
            <a:r>
              <a:rPr lang="ru-RU" altLang="ru-RU" sz="2000" b="1">
                <a:solidFill>
                  <a:srgbClr val="FFFFFF"/>
                </a:solidFill>
              </a:rPr>
              <a:t> – </a:t>
            </a:r>
            <a:r>
              <a:rPr lang="ru-RU" altLang="ru-RU" sz="1800" b="1">
                <a:solidFill>
                  <a:srgbClr val="FFFFFF"/>
                </a:solidFill>
              </a:rPr>
              <a:t>средства кредитных организаций, которые они должны хранить в качестве обязательного резерва на корреспондетском  счете в ЦБ</a:t>
            </a:r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3886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47108" name="Text Box 3"/>
          <p:cNvSpPr txBox="1">
            <a:spLocks noChangeArrowheads="1"/>
          </p:cNvSpPr>
          <p:nvPr/>
        </p:nvSpPr>
        <p:spPr bwMode="auto">
          <a:xfrm>
            <a:off x="4648200" y="1600200"/>
            <a:ext cx="3886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ru-RU" altLang="ru-RU" sz="2400"/>
              <a:t>Система обязательного резервирования вводится для:</a:t>
            </a:r>
          </a:p>
          <a:p>
            <a:pPr algn="just" eaLnBrk="1" hangingPunct="1"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 обеспечения обязательств банков по размещенным депозитам,</a:t>
            </a:r>
          </a:p>
          <a:p>
            <a:pPr algn="just" eaLnBrk="1" hangingPunct="1"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регулирования объема денежной массы, находящейся в обращении. </a:t>
            </a:r>
          </a:p>
        </p:txBody>
      </p:sp>
      <p:pic>
        <p:nvPicPr>
          <p:cNvPr id="4710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4176712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>Выбор сроков привлечения депозитов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Tx/>
              <a:buFontTx/>
              <a:buNone/>
            </a:pPr>
            <a:r>
              <a:rPr lang="ru-RU" altLang="ru-RU" sz="2800" b="1"/>
              <a:t>2)</a:t>
            </a:r>
            <a:r>
              <a:rPr lang="ru-RU" altLang="ru-RU" sz="2800"/>
              <a:t> Кроме этого, большое влияние на выбор сроков привлечения средств оказывают сроки проводимых банками активных операций. </a:t>
            </a:r>
          </a:p>
          <a:p>
            <a:pPr algn="just" eaLnBrk="1" hangingPunct="1">
              <a:spcBef>
                <a:spcPts val="700"/>
              </a:spcBef>
              <a:buClrTx/>
              <a:buFontTx/>
              <a:buNone/>
            </a:pPr>
            <a:r>
              <a:rPr lang="ru-RU" altLang="ru-RU" sz="2800" b="1"/>
              <a:t>3)</a:t>
            </a:r>
            <a:r>
              <a:rPr lang="ru-RU" altLang="ru-RU" sz="2800"/>
              <a:t> И, конечно, сроки привлечения банками ресурсов зависят от сложившихся тенденций и текущих конъюнктурных колебаний (спроса и предложения) на денежном рынке </a:t>
            </a:r>
          </a:p>
          <a:p>
            <a:pPr eaLnBrk="1" hangingPunct="1">
              <a:spcBef>
                <a:spcPts val="700"/>
              </a:spcBef>
              <a:buClrTx/>
              <a:buFontTx/>
              <a:buNone/>
            </a:pPr>
            <a:endParaRPr lang="ru-RU" altLang="ru-RU" sz="2800"/>
          </a:p>
          <a:p>
            <a:pPr eaLnBrk="1" hangingPunct="1">
              <a:spcBef>
                <a:spcPts val="700"/>
              </a:spcBef>
              <a:buClrTx/>
              <a:buFontTx/>
              <a:buNone/>
            </a:pPr>
            <a:endParaRPr lang="ru-RU" altLang="ru-RU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>Особенность срочных вкладов</a:t>
            </a: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355600" y="1484313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875"/>
              </a:spcBef>
              <a:buClrTx/>
              <a:buFontTx/>
              <a:buNone/>
            </a:pPr>
            <a:r>
              <a:rPr lang="ru-RU" altLang="ru-RU" sz="3500"/>
              <a:t>		Банк заинтересован в привлечении срочных вкладов, так как они стабильны и позволяют банку располагать средствами вкладчиков в течение длительного времени. </a:t>
            </a:r>
          </a:p>
          <a:p>
            <a:pPr eaLnBrk="1" hangingPunct="1">
              <a:spcBef>
                <a:spcPts val="875"/>
              </a:spcBef>
              <a:buClrTx/>
              <a:buFontTx/>
              <a:buNone/>
            </a:pPr>
            <a:endParaRPr lang="ru-RU" altLang="ru-RU" sz="35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u="sng">
                <a:solidFill>
                  <a:srgbClr val="FFFFFF"/>
                </a:solidFill>
              </a:rPr>
              <a:t>Вид 3.</a:t>
            </a:r>
            <a:r>
              <a:rPr lang="ru-RU" altLang="ru-RU" sz="3800" b="1">
                <a:solidFill>
                  <a:srgbClr val="FFFFFF"/>
                </a:solidFill>
              </a:rPr>
              <a:t> Сберегательный вклад</a:t>
            </a:r>
            <a:br>
              <a:rPr lang="ru-RU" altLang="ru-RU" sz="3800" b="1">
                <a:solidFill>
                  <a:srgbClr val="FFFFFF"/>
                </a:solidFill>
              </a:rPr>
            </a:br>
            <a:endParaRPr lang="ru-RU" altLang="ru-RU" sz="3800" b="1">
              <a:solidFill>
                <a:srgbClr val="FFFFFF"/>
              </a:solidFill>
            </a:endParaRPr>
          </a:p>
        </p:txBody>
      </p:sp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 b="1" u="sng">
                <a:solidFill>
                  <a:srgbClr val="C00000"/>
                </a:solidFill>
              </a:rPr>
              <a:t>Сберегательный вклад</a:t>
            </a:r>
            <a:r>
              <a:rPr lang="ru-RU" altLang="ru-RU" sz="2400"/>
              <a:t> — это разновидность срочного вклада. Характеризуется небольшой доходностью и более свободными условиями распоряжения им.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Предназначен сберегательный вклад для сбережения денежных средств вкладчика и небольшого их приумножения.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Сохранность, небольшой, но стабильный процентный доход с ежемесячной капитализацией, </a:t>
            </a:r>
            <a:r>
              <a:rPr lang="ru-RU" altLang="ru-RU" sz="2400" u="sng"/>
              <a:t>неограниченное количество приходно-расходных операций </a:t>
            </a:r>
            <a:r>
              <a:rPr lang="ru-RU" altLang="ru-RU" sz="2400"/>
              <a:t>— это те особенности, которые делают сберегательный вклад весьма популярным.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u="sng">
                <a:solidFill>
                  <a:srgbClr val="FFFFFF"/>
                </a:solidFill>
              </a:rPr>
              <a:t>Вид 4.</a:t>
            </a:r>
            <a:r>
              <a:rPr lang="ru-RU" altLang="ru-RU" sz="3800" b="1">
                <a:solidFill>
                  <a:srgbClr val="FFFFFF"/>
                </a:solidFill>
              </a:rPr>
              <a:t> Накопительный вклад</a:t>
            </a:r>
            <a:br>
              <a:rPr lang="ru-RU" altLang="ru-RU" sz="3800" b="1">
                <a:solidFill>
                  <a:srgbClr val="FFFFFF"/>
                </a:solidFill>
              </a:rPr>
            </a:br>
            <a:endParaRPr lang="ru-RU" altLang="ru-RU" sz="3800" b="1">
              <a:solidFill>
                <a:srgbClr val="FFFFFF"/>
              </a:solidFill>
            </a:endParaRPr>
          </a:p>
        </p:txBody>
      </p:sp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660400" y="15748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ru-RU" altLang="ru-RU" sz="2800"/>
              <a:t>	</a:t>
            </a:r>
            <a:r>
              <a:rPr lang="ru-RU" altLang="ru-RU" sz="2800" b="1" u="sng">
                <a:solidFill>
                  <a:srgbClr val="C00000"/>
                </a:solidFill>
              </a:rPr>
              <a:t>Накопительный вклад </a:t>
            </a:r>
            <a:r>
              <a:rPr lang="ru-RU" altLang="ru-RU" sz="2800"/>
              <a:t>— это также один из видов срочных вкладов.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r>
              <a:rPr lang="ru-RU" altLang="ru-RU" sz="2800" b="1"/>
              <a:t>		</a:t>
            </a:r>
            <a:r>
              <a:rPr lang="ru-RU" altLang="ru-RU" sz="2800" b="1" u="sng"/>
              <a:t>Особенности накопительного вклада</a:t>
            </a:r>
            <a:r>
              <a:rPr lang="ru-RU" altLang="ru-RU" sz="2800" b="1"/>
              <a:t>: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возможность пополнения в течение всего срока размещения; 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невозможность частичного снятия; 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не предусмотрена пролонгация вклада — продление договора; 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установлена минимальная сумма первоначального взноса. 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endParaRPr lang="ru-RU" altLang="ru-RU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500" b="1">
                <a:solidFill>
                  <a:srgbClr val="FFFFFF"/>
                </a:solidFill>
              </a:rPr>
              <a:t>Как выбрать самый выгодный банковский вклад для физического лица</a:t>
            </a:r>
            <a:br>
              <a:rPr lang="ru-RU" altLang="ru-RU" sz="2500" b="1">
                <a:solidFill>
                  <a:srgbClr val="FFFFFF"/>
                </a:solidFill>
              </a:rPr>
            </a:br>
            <a:endParaRPr lang="ru-RU" altLang="ru-RU" sz="2500" b="1">
              <a:solidFill>
                <a:srgbClr val="FFFFFF"/>
              </a:solidFill>
            </a:endParaRPr>
          </a:p>
        </p:txBody>
      </p:sp>
      <p:sp>
        <p:nvSpPr>
          <p:cNvPr id="5734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820737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900" b="1" u="sng">
                <a:solidFill>
                  <a:srgbClr val="FFFFFF"/>
                </a:solidFill>
              </a:rPr>
              <a:t>Шаг 1.</a:t>
            </a:r>
            <a:r>
              <a:rPr lang="ru-RU" altLang="ru-RU" sz="2900" b="1">
                <a:solidFill>
                  <a:srgbClr val="FFFFFF"/>
                </a:solidFill>
              </a:rPr>
              <a:t> Определяемся с суммой вклада</a:t>
            </a:r>
            <a:br>
              <a:rPr lang="ru-RU" altLang="ru-RU" sz="2900" b="1">
                <a:solidFill>
                  <a:srgbClr val="FFFFFF"/>
                </a:solidFill>
              </a:rPr>
            </a:br>
            <a:endParaRPr lang="ru-RU" altLang="ru-RU" sz="2900" b="1">
              <a:solidFill>
                <a:srgbClr val="FFFFFF"/>
              </a:solidFill>
            </a:endParaRPr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Основное значение для вкладчика имеет сумма, которую он готов разместить в банке. Размер будет определять и выбор вклада.</a:t>
            </a:r>
          </a:p>
          <a:p>
            <a:pPr algn="just"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Существуют предложения с максимальными эффективными ставками и минимальным порогом взноса.(вклады РСХБ)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 b="1" i="1">
                <a:solidFill>
                  <a:srgbClr val="FFFFFF"/>
                </a:solidFill>
              </a:rPr>
              <a:t>Особенности</a:t>
            </a:r>
          </a:p>
        </p:txBody>
      </p:sp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Если вы намерены открыть несколько депозитных счетов, немаловажно распределить деньги пропорционально. С точки зрения наибольшей доходности стоит вкладывать наибольшую сумму в краткосрочные вклады — они приносят наибольший доход. В дальнейшем можно использовать пролонгацию вклада.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Небольшие и средние суммы используют для продолжительных вкладов со стабильными процентами. Такие депозиты используют часто как расчетные счета для оплаты текущих расходов.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u="sng">
                <a:solidFill>
                  <a:srgbClr val="FFFFFF"/>
                </a:solidFill>
              </a:rPr>
              <a:t/>
            </a:r>
            <a:br>
              <a:rPr lang="ru-RU" altLang="ru-RU" sz="3800" b="1" u="sng">
                <a:solidFill>
                  <a:srgbClr val="FFFFFF"/>
                </a:solidFill>
              </a:rPr>
            </a:br>
            <a:r>
              <a:rPr lang="ru-RU" altLang="ru-RU" sz="3800" b="1" u="sng">
                <a:solidFill>
                  <a:srgbClr val="FFFFFF"/>
                </a:solidFill>
              </a:rPr>
              <a:t>Шаг 2.</a:t>
            </a:r>
            <a:r>
              <a:rPr lang="ru-RU" altLang="ru-RU" sz="3800" b="1">
                <a:solidFill>
                  <a:srgbClr val="FFFFFF"/>
                </a:solidFill>
              </a:rPr>
              <a:t> Подбираем валюту вклада</a:t>
            </a:r>
            <a:br>
              <a:rPr lang="ru-RU" altLang="ru-RU" sz="3800" b="1">
                <a:solidFill>
                  <a:srgbClr val="FFFFFF"/>
                </a:solidFill>
              </a:rPr>
            </a:br>
            <a:endParaRPr lang="ru-RU" altLang="ru-RU" sz="3800" b="1">
              <a:solidFill>
                <a:srgbClr val="FFFFFF"/>
              </a:solidFill>
            </a:endParaRPr>
          </a:p>
        </p:txBody>
      </p:sp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600"/>
              <a:t>Определившись с суммой, выберите валюту вклада. Здесь необходимо руководствоваться принципом: чем стабильнее валюта, тем меньше процентная ставка. </a:t>
            </a:r>
          </a:p>
          <a:p>
            <a:pPr algn="just" eaLnBrk="1" hangingPunct="1">
              <a:lnSpc>
                <a:spcPct val="90000"/>
              </a:lnSpc>
              <a:spcBef>
                <a:spcPts val="6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600"/>
              <a:t>Есть еще вариант мультивалютного вклада. Распределить деньги по трем основным востребованным в России валютам. Проценты будут начисляться соответственно ставке каждой валюты. При необходимости можно будет воспользоваться любой из них.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 b="1" i="1">
                <a:solidFill>
                  <a:srgbClr val="FFFFFF"/>
                </a:solidFill>
              </a:rPr>
              <a:t>Пример</a:t>
            </a:r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Покумекал Иван Иванович и решил перевести свои рубли в доллары. А что, так хоть стабильно сохранятся, да еще пару долларов сверху накинут после закрытия вклада.</a:t>
            </a:r>
          </a:p>
          <a:p>
            <a:pPr algn="just" eaLnBrk="1" hangingPunct="1">
              <a:lnSpc>
                <a:spcPct val="8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Менеджер Виталий доходчиво объяснил Ивану Ивановичу, что если он собирается покупать что-то за рубли по окончании вклада, то лучшим решением будет сделать вклад именно в рублях, так как двойная конвертация валюты сведет на нет всю доходную часть долларового депозита.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u="sng">
                <a:solidFill>
                  <a:srgbClr val="FFFFFF"/>
                </a:solidFill>
              </a:rPr>
              <a:t/>
            </a:r>
            <a:br>
              <a:rPr lang="ru-RU" altLang="ru-RU" sz="3800" b="1" u="sng">
                <a:solidFill>
                  <a:srgbClr val="FFFFFF"/>
                </a:solidFill>
              </a:rPr>
            </a:br>
            <a:r>
              <a:rPr lang="ru-RU" altLang="ru-RU" sz="3800" b="1" u="sng">
                <a:solidFill>
                  <a:srgbClr val="FFFFFF"/>
                </a:solidFill>
              </a:rPr>
              <a:t>Шаг 3.</a:t>
            </a:r>
            <a:r>
              <a:rPr lang="ru-RU" altLang="ru-RU" sz="3800" b="1">
                <a:solidFill>
                  <a:srgbClr val="FFFFFF"/>
                </a:solidFill>
              </a:rPr>
              <a:t> Выбираем банки</a:t>
            </a:r>
            <a:br>
              <a:rPr lang="ru-RU" altLang="ru-RU" sz="3800" b="1">
                <a:solidFill>
                  <a:srgbClr val="FFFFFF"/>
                </a:solidFill>
              </a:rPr>
            </a:br>
            <a:endParaRPr lang="ru-RU" altLang="ru-RU" sz="3800" b="1">
              <a:solidFill>
                <a:srgbClr val="FFFFFF"/>
              </a:solidFill>
            </a:endParaRPr>
          </a:p>
        </p:txBody>
      </p:sp>
      <p:sp>
        <p:nvSpPr>
          <p:cNvPr id="6758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buClrTx/>
              <a:buFontTx/>
              <a:buNone/>
            </a:pPr>
            <a:r>
              <a:rPr lang="ru-RU" altLang="ru-RU"/>
              <a:t>		Самый лучший банк — это банк через дорогу. До него легко добраться, и если подумать, то предложения-то у банков почти одинаковые. Сколько будет потрачено времени и денег на дорогу в банк, делающий наилучшее предложение, но находящийся на другом конце города?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Что такое онлайн-вклад?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6963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ru-RU" altLang="ru-RU" sz="2400"/>
              <a:t>		Суть продукта (разумеется, банковского) скрыта в названии. 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ru-RU" altLang="ru-RU" sz="2400"/>
              <a:t>		Онлайн-вклад – это такой вид банковского депозита, который можно открыть удаленно, без визита в банк, не выходя из дому по ИНТЕРНЕТУ. 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ru-RU" altLang="ru-RU" sz="2400"/>
              <a:t>		От клиента требуется </a:t>
            </a:r>
            <a:r>
              <a:rPr lang="ru-RU" altLang="ru-RU" sz="2400" u="sng"/>
              <a:t>войти </a:t>
            </a:r>
            <a:r>
              <a:rPr lang="ru-RU" altLang="ru-RU" sz="2400"/>
              <a:t>в интернет-банк своего финансового учреждения, открыть наиболее выгодный депозит и пополнить его с карты или другого счета. Пополнять проценты, закрыть и пролонгировать онлайн-вклад можно тем же способом: через компьютер, смартфон или планшет.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 b="1" i="1">
                <a:solidFill>
                  <a:srgbClr val="FFFFFF"/>
                </a:solidFill>
              </a:rPr>
              <a:t>Интернет-банк</a:t>
            </a:r>
          </a:p>
        </p:txBody>
      </p:sp>
      <p:sp>
        <p:nvSpPr>
          <p:cNvPr id="7168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После входа в интернет-банк в личном кабинете вам будет доступен целый </a:t>
            </a:r>
            <a:r>
              <a:rPr lang="ru-RU" altLang="ru-RU" u="sng"/>
              <a:t>ряд банковских продуктов и услуг.</a:t>
            </a:r>
          </a:p>
          <a:p>
            <a:pPr algn="just"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Перейдите в пункт меню «Вклады» или «Вклады и счета» (названия этих разделов у разных банков могут отличаться).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 b="1" i="1">
                <a:solidFill>
                  <a:srgbClr val="FFFFFF"/>
                </a:solidFill>
              </a:rPr>
              <a:t>Открытие вклада</a:t>
            </a:r>
          </a:p>
        </p:txBody>
      </p:sp>
      <p:sp>
        <p:nvSpPr>
          <p:cNvPr id="7373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737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8208962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 b="1">
                <a:solidFill>
                  <a:srgbClr val="FFFFFF"/>
                </a:solidFill>
              </a:rPr>
              <a:t>Выбор вклада</a:t>
            </a:r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00200"/>
            <a:ext cx="792003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 b="1" i="1">
                <a:solidFill>
                  <a:srgbClr val="FFFFFF"/>
                </a:solidFill>
              </a:rPr>
              <a:t>Заполнение заявки</a:t>
            </a:r>
          </a:p>
        </p:txBody>
      </p:sp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788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271588"/>
            <a:ext cx="6897688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Застрахованы ли онлайн-вклады?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8089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Tx/>
              <a:buFontTx/>
              <a:buNone/>
            </a:pPr>
            <a:r>
              <a:rPr lang="ru-RU" altLang="ru-RU" sz="2800"/>
              <a:t>		Да, безусловно. Закон о страховании вкладов распространяется на все депозиты.</a:t>
            </a:r>
          </a:p>
          <a:p>
            <a:pPr algn="just" eaLnBrk="1" hangingPunct="1">
              <a:spcBef>
                <a:spcPts val="700"/>
              </a:spcBef>
              <a:buClrTx/>
              <a:buFontTx/>
              <a:buNone/>
            </a:pPr>
            <a:r>
              <a:rPr lang="ru-RU" altLang="ru-RU" sz="2800"/>
              <a:t>		 То есть, если банк участвует в страховании вкладов, </a:t>
            </a:r>
            <a:r>
              <a:rPr lang="ru-RU" altLang="ru-RU" sz="2800">
                <a:solidFill>
                  <a:schemeClr val="tx1"/>
                </a:solidFill>
              </a:rPr>
              <a:t>то</a:t>
            </a:r>
            <a:r>
              <a:rPr lang="ru-RU" altLang="ru-RU" sz="2800" u="sng">
                <a:solidFill>
                  <a:srgbClr val="FF0000"/>
                </a:solidFill>
              </a:rPr>
              <a:t> обязательное возмещение до 1,4 млн. рублей </a:t>
            </a:r>
            <a:r>
              <a:rPr lang="ru-RU" altLang="ru-RU" sz="2800">
                <a:solidFill>
                  <a:schemeClr val="tx1"/>
                </a:solidFill>
              </a:rPr>
              <a:t>предусмотрено как по обычным вкладам, открытым в филиале, так и по онлайн-вкладам, открытым через интернет-банк</a:t>
            </a:r>
            <a:r>
              <a:rPr lang="ru-RU" altLang="ru-RU" sz="280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Как отличаются ставки по онлайн-вкладам?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8294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Основное отличие практически всех онлайн-вкладов – более высокие ставки по сравнению с обычными вкладами </a:t>
            </a:r>
          </a:p>
          <a:p>
            <a:pPr algn="just" eaLnBrk="1" hangingPunct="1"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Это объясняется как тем, что при открытии вкладов не задействован труд сотрудников банка, так и желанием банков привлечь на новую форму обслуживания большее число клиентов.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>
                <a:solidFill>
                  <a:srgbClr val="FFFFFF"/>
                </a:solidFill>
              </a:rPr>
              <a:t>На какой срок можно открыть онлайн-вклад?</a:t>
            </a:r>
            <a:r>
              <a:rPr lang="ru-RU" altLang="ru-RU" sz="38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8499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В этом вопросе банки проявляют к клиентам очень большую лояльность. Если стандартные вклады, открываемые через поход в офис, чаще всего дробятся на год и месяцы, то в случае с онлайн-вкладами клиент может выбрать срок с точностью до дня. А все потому, что такой вклад проще открыть, и клиент, который не уверен, что не будет пользоваться деньгами два-три месяца, либо откроет онлайн-вклад, либо не откроет вклад вовсе.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Есть ли у онлайн-вклада договор?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8704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ru-RU" altLang="ru-RU" sz="2400"/>
              <a:t>		Пожалуй, это самый больной вопрос. На самом деле, договор есть. Система онлайн-банкинга не позволит вам открыть вклад, </a:t>
            </a:r>
            <a:r>
              <a:rPr lang="ru-RU" altLang="ru-RU" sz="2400" b="1">
                <a:solidFill>
                  <a:srgbClr val="FF0000"/>
                </a:solidFill>
              </a:rPr>
              <a:t>если вы не поставите галочку напротив «ознакомлен с условиями действия договора».</a:t>
            </a:r>
            <a:r>
              <a:rPr lang="ru-RU" altLang="ru-RU" sz="2400"/>
              <a:t> Если есть желание (а оно должно быть), договор нужно открыть и прочитать. Но бумажного бланка у вас на руках все равно не будет. Если он необходим, то в любом отделении банка можно предъявить паспорт и попросить распечатать договор об открытии вклада и поставить на нем необходимые подписи и печати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Как управлять 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онлайн-вкладом?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8909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buClrTx/>
              <a:buFontTx/>
              <a:buNone/>
            </a:pPr>
            <a:r>
              <a:rPr lang="ru-RU" altLang="ru-RU"/>
              <a:t>		О, здесь вы сам творец своего счастья. За исключением размера процентов, положенных по вкладу. </a:t>
            </a:r>
          </a:p>
          <a:p>
            <a:pPr algn="just" eaLnBrk="1" hangingPunct="1">
              <a:lnSpc>
                <a:spcPct val="90000"/>
              </a:lnSpc>
              <a:buClrTx/>
              <a:buFontTx/>
              <a:buNone/>
            </a:pPr>
            <a:r>
              <a:rPr lang="ru-RU" altLang="ru-RU"/>
              <a:t>		Вы можете через личный кабинет открывать и закрывать вклад, выводить проценты на карту или другой счет, пополнять вклад, контролировать движение денег на счете в любое время.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Минусы онлайн-вклада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9113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altLang="ru-RU" b="1" i="1"/>
              <a:t>  		</a:t>
            </a:r>
            <a:r>
              <a:rPr lang="ru-RU" altLang="ru-RU" b="1" i="1" u="sng"/>
              <a:t>Главный минус</a:t>
            </a:r>
            <a:r>
              <a:rPr lang="ru-RU" altLang="ru-RU" b="1" i="1"/>
              <a:t> – возможность кражи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b="1"/>
              <a:t>Взлом пароля личного кабинета</a:t>
            </a:r>
            <a:r>
              <a:rPr lang="ru-RU" altLang="ru-RU"/>
              <a:t> 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b="1"/>
              <a:t>Утечка пароля</a:t>
            </a:r>
            <a:r>
              <a:rPr lang="ru-RU" altLang="ru-RU"/>
              <a:t> </a:t>
            </a:r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b="1"/>
              <a:t>Утечка пароля из-за вируса.</a:t>
            </a:r>
            <a:r>
              <a:rPr lang="ru-RU" altLang="ru-RU"/>
              <a:t> </a:t>
            </a:r>
            <a:endParaRPr lang="en-US" altLang="ru-RU"/>
          </a:p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b="1" i="1"/>
              <a:t>  Технический сбой</a:t>
            </a:r>
          </a:p>
          <a:p>
            <a:pPr eaLnBrk="1" hangingPunct="1">
              <a:buClrTx/>
              <a:buFontTx/>
              <a:buNone/>
            </a:pPr>
            <a:endParaRPr lang="ru-RU" altLang="ru-RU" b="1" i="1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>
                <a:solidFill>
                  <a:srgbClr val="FFFFFF"/>
                </a:solidFill>
              </a:rPr>
              <a:t/>
            </a:r>
            <a:br>
              <a:rPr lang="ru-RU" altLang="ru-RU" sz="3800" b="1">
                <a:solidFill>
                  <a:srgbClr val="FFFFFF"/>
                </a:solidFill>
              </a:rPr>
            </a:br>
            <a:r>
              <a:rPr lang="ru-RU" altLang="ru-RU" sz="3800" b="1">
                <a:solidFill>
                  <a:srgbClr val="FFFFFF"/>
                </a:solidFill>
              </a:rPr>
              <a:t>Онлайн-вклады: плюсы и минусы</a:t>
            </a:r>
            <a:br>
              <a:rPr lang="ru-RU" altLang="ru-RU" sz="3800" b="1">
                <a:solidFill>
                  <a:srgbClr val="FFFFFF"/>
                </a:solidFill>
              </a:rPr>
            </a:br>
            <a:endParaRPr lang="ru-RU" altLang="ru-RU" sz="3800" b="1">
              <a:solidFill>
                <a:srgbClr val="FFFFFF"/>
              </a:solidFill>
            </a:endParaRPr>
          </a:p>
        </p:txBody>
      </p:sp>
      <p:sp>
        <p:nvSpPr>
          <p:cNvPr id="9318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buClrTx/>
              <a:buFontTx/>
              <a:buNone/>
            </a:pPr>
            <a:r>
              <a:rPr lang="ru-RU" altLang="ru-RU"/>
              <a:t>		Безусловно, онлайн-вклад – это очень </a:t>
            </a:r>
            <a:r>
              <a:rPr lang="ru-RU" altLang="ru-RU" b="1" u="sng"/>
              <a:t>удобно, быстро и выгодно</a:t>
            </a:r>
            <a:r>
              <a:rPr lang="ru-RU" altLang="ru-RU"/>
              <a:t>. </a:t>
            </a:r>
          </a:p>
          <a:p>
            <a:pPr algn="just" eaLnBrk="1" hangingPunct="1">
              <a:lnSpc>
                <a:spcPct val="90000"/>
              </a:lnSpc>
              <a:buClrTx/>
              <a:buFontTx/>
              <a:buNone/>
            </a:pPr>
            <a:r>
              <a:rPr lang="ru-RU" altLang="ru-RU"/>
              <a:t>		Но вместе с тем пренебрежение мерами безопасности может поставить крест как на ваших онлайн-вкладах, так и на других средствах. </a:t>
            </a:r>
          </a:p>
          <a:p>
            <a:pPr eaLnBrk="1" hangingPunct="1">
              <a:lnSpc>
                <a:spcPct val="90000"/>
              </a:lnSpc>
              <a:buClrTx/>
              <a:buFontTx/>
              <a:buNone/>
            </a:pPr>
            <a:r>
              <a:rPr lang="ru-RU" altLang="ru-RU"/>
              <a:t>		</a:t>
            </a:r>
            <a:r>
              <a:rPr lang="ru-RU" altLang="ru-RU" u="sng"/>
              <a:t>Избежать этого тоже просто: </a:t>
            </a:r>
          </a:p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lang="ru-RU" altLang="ru-RU" b="1">
                <a:solidFill>
                  <a:srgbClr val="FF0000"/>
                </a:solidFill>
              </a:rPr>
              <a:t>не пренебрегайте мерами безопасности!!!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>
                <a:solidFill>
                  <a:srgbClr val="FFFFFF"/>
                </a:solidFill>
              </a:rPr>
              <a:t>Выбирая банк просматривайте:</a:t>
            </a:r>
            <a:r>
              <a:rPr lang="ru-RU" altLang="ru-RU" sz="38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9523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самостоятельность бренда — факты слияния с другими банками говорят о </a:t>
            </a:r>
            <a:r>
              <a:rPr lang="ru-RU" altLang="ru-RU" sz="1400"/>
              <a:t>нестабильности(Банк «Открытие» был сформирован в результате интеграции более чем 10 банков различного масштаба, в том числе Номос-банка, Ханты-Мансийского банка и банка «Петрокоммерц»</a:t>
            </a:r>
            <a:r>
              <a:rPr lang="ru-RU" altLang="ru-RU" sz="2800"/>
              <a:t>; </a:t>
            </a:r>
          </a:p>
          <a:p>
            <a:pPr algn="just" eaLnBrk="1" hangingPunct="1">
              <a:lnSpc>
                <a:spcPct val="8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опыт работы — чем дольше банк работает, тем надежнее; </a:t>
            </a:r>
          </a:p>
          <a:p>
            <a:pPr algn="just" eaLnBrk="1" hangingPunct="1">
              <a:lnSpc>
                <a:spcPct val="8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разнообразие предложений — универсальные компании умеют делать деньги из всего; </a:t>
            </a:r>
          </a:p>
          <a:p>
            <a:pPr algn="just" eaLnBrk="1" hangingPunct="1">
              <a:lnSpc>
                <a:spcPct val="8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соответствие современным технологиям — развивающиеся предприятия следят за тенденциями в бизнесе, что гарантирует ваш доход. 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</a:pPr>
            <a:endParaRPr lang="ru-RU" altLang="ru-RU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900" b="1" u="sng">
                <a:solidFill>
                  <a:srgbClr val="FFFFFF"/>
                </a:solidFill>
              </a:rPr>
              <a:t/>
            </a:r>
            <a:br>
              <a:rPr lang="ru-RU" altLang="ru-RU" sz="2900" b="1" u="sng">
                <a:solidFill>
                  <a:srgbClr val="FFFFFF"/>
                </a:solidFill>
              </a:rPr>
            </a:br>
            <a:r>
              <a:rPr lang="ru-RU" altLang="ru-RU" sz="2900" b="1" u="sng">
                <a:solidFill>
                  <a:srgbClr val="FFFFFF"/>
                </a:solidFill>
              </a:rPr>
              <a:t>Шаг 4.</a:t>
            </a:r>
            <a:r>
              <a:rPr lang="ru-RU" altLang="ru-RU" sz="2900" b="1">
                <a:solidFill>
                  <a:srgbClr val="FFFFFF"/>
                </a:solidFill>
              </a:rPr>
              <a:t> Анализируем предложенные банковские вклады</a:t>
            </a:r>
            <a:br>
              <a:rPr lang="ru-RU" altLang="ru-RU" sz="2900" b="1">
                <a:solidFill>
                  <a:srgbClr val="FFFFFF"/>
                </a:solidFill>
              </a:rPr>
            </a:br>
            <a:endParaRPr lang="ru-RU" altLang="ru-RU" sz="2900" b="1">
              <a:solidFill>
                <a:srgbClr val="FFFFFF"/>
              </a:solidFill>
            </a:endParaRPr>
          </a:p>
        </p:txBody>
      </p:sp>
      <p:sp>
        <p:nvSpPr>
          <p:cNvPr id="9728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ClrTx/>
              <a:buFontTx/>
              <a:buNone/>
            </a:pPr>
            <a:r>
              <a:rPr lang="ru-RU" altLang="ru-RU"/>
              <a:t>		Если банк заинтересован в развитии, он заботится о своих клиентах. Он делает все возможное, чтобы вкладчикам было максимально удобно расставаться со своими деньгами. Любой инвестиционный банк просто обязан иметь на своем сайте </a:t>
            </a:r>
            <a:r>
              <a:rPr lang="ru-RU" altLang="ru-RU" b="1" u="sng">
                <a:solidFill>
                  <a:srgbClr val="660066"/>
                </a:solidFill>
              </a:rPr>
              <a:t>онлайн-калькулятор вкладов</a:t>
            </a:r>
            <a:r>
              <a:rPr lang="ru-RU" altLang="ru-RU"/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400" b="1" u="sng">
                <a:solidFill>
                  <a:srgbClr val="FFFFFF"/>
                </a:solidFill>
              </a:rPr>
              <a:t/>
            </a:r>
            <a:br>
              <a:rPr lang="ru-RU" altLang="ru-RU" sz="3400" b="1" u="sng">
                <a:solidFill>
                  <a:srgbClr val="FFFFFF"/>
                </a:solidFill>
              </a:rPr>
            </a:br>
            <a:r>
              <a:rPr lang="ru-RU" altLang="ru-RU" sz="3400" b="1" u="sng">
                <a:solidFill>
                  <a:srgbClr val="FFFFFF"/>
                </a:solidFill>
              </a:rPr>
              <a:t>Шаг 5.</a:t>
            </a:r>
            <a:r>
              <a:rPr lang="ru-RU" altLang="ru-RU" sz="3400" b="1">
                <a:solidFill>
                  <a:srgbClr val="FFFFFF"/>
                </a:solidFill>
              </a:rPr>
              <a:t> Выбираем подходящий вклад</a:t>
            </a:r>
            <a:br>
              <a:rPr lang="ru-RU" altLang="ru-RU" sz="3400" b="1">
                <a:solidFill>
                  <a:srgbClr val="FFFFFF"/>
                </a:solidFill>
              </a:rPr>
            </a:br>
            <a:endParaRPr lang="ru-RU" altLang="ru-RU" sz="3400" b="1">
              <a:solidFill>
                <a:srgbClr val="FFFFFF"/>
              </a:solidFill>
            </a:endParaRPr>
          </a:p>
        </p:txBody>
      </p:sp>
      <p:sp>
        <p:nvSpPr>
          <p:cNvPr id="9933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Сравнивая все условия, подбираем нужную программу. Какой это будет вклад, решать вам. </a:t>
            </a:r>
            <a:r>
              <a:rPr lang="ru-RU" altLang="ru-RU" sz="2800" b="1" u="sng">
                <a:solidFill>
                  <a:srgbClr val="FF0000"/>
                </a:solidFill>
              </a:rPr>
              <a:t>Исходите из целей размещения денег в банке</a:t>
            </a:r>
            <a:r>
              <a:rPr lang="ru-RU" altLang="ru-RU" sz="2800"/>
              <a:t>. Возможно, вы почерпнете какую-то информацию или опыт у друзей, соседей.</a:t>
            </a:r>
          </a:p>
          <a:p>
            <a:pPr algn="just" eaLnBrk="1" hangingPunct="1"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Не поленитесь почитать рецензии на те или иные программы инвестиций простых вкладчиков. В таком деле иногда разумнее будет ориентироваться на других.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>
                <a:solidFill>
                  <a:srgbClr val="FFFFFF"/>
                </a:solidFill>
              </a:rPr>
              <a:t>Умные вкладчики учатся на чужих депозитах</a:t>
            </a:r>
            <a:r>
              <a:rPr lang="ru-RU" altLang="ru-RU" sz="3800">
                <a:solidFill>
                  <a:srgbClr val="FFFFFF"/>
                </a:solidFill>
              </a:rPr>
              <a:t>. </a:t>
            </a:r>
          </a:p>
        </p:txBody>
      </p:sp>
      <p:sp>
        <p:nvSpPr>
          <p:cNvPr id="10137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ClrTx/>
              <a:buFontTx/>
              <a:buNone/>
            </a:pPr>
            <a:r>
              <a:rPr lang="ru-RU" altLang="ru-RU"/>
              <a:t>	Дело за малым — сделать вклад. Для этого понадобится паспорт, ИНН, регистрационная справка. Разъясните все сомнительные места в договоре у менеджера. Спросите, что будет, если программа прекратит действовать? Смоделируйте любую возможную ситуацию, и пусть менеджер банка укажет вам пути решения проблемы.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100" b="1">
                <a:solidFill>
                  <a:srgbClr val="FFFFFF"/>
                </a:solidFill>
              </a:rPr>
              <a:t/>
            </a:r>
            <a:br>
              <a:rPr lang="ru-RU" altLang="ru-RU" sz="2100" b="1">
                <a:solidFill>
                  <a:srgbClr val="FFFFFF"/>
                </a:solidFill>
              </a:rPr>
            </a:br>
            <a:r>
              <a:rPr lang="ru-RU" altLang="ru-RU" sz="2400" b="1">
                <a:solidFill>
                  <a:srgbClr val="FFFFFF"/>
                </a:solidFill>
              </a:rPr>
              <a:t>Где открыть вклад: обзор 3-х банков с выгодными условиями сотрудничества</a:t>
            </a:r>
            <a:br>
              <a:rPr lang="ru-RU" altLang="ru-RU" sz="2400" b="1">
                <a:solidFill>
                  <a:srgbClr val="FFFFFF"/>
                </a:solidFill>
              </a:rPr>
            </a:br>
            <a:endParaRPr lang="ru-RU" altLang="ru-RU" sz="2400" b="1">
              <a:solidFill>
                <a:srgbClr val="FFFFFF"/>
              </a:solidFill>
            </a:endParaRPr>
          </a:p>
        </p:txBody>
      </p:sp>
      <p:sp>
        <p:nvSpPr>
          <p:cNvPr id="10342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034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28040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500" b="1">
                <a:solidFill>
                  <a:srgbClr val="FFFFFF"/>
                </a:solidFill>
              </a:rPr>
              <a:t>Приведем таблицу, рассказывающую о количестве банков в России в прошлые лета.</a:t>
            </a:r>
            <a:r>
              <a:rPr lang="ru-RU" altLang="ru-RU" sz="38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547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054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28040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400" b="1">
                <a:solidFill>
                  <a:srgbClr val="FFFFFF"/>
                </a:solidFill>
              </a:rPr>
              <a:t>По состоянию на 1 августа 2017 года в РФ работает </a:t>
            </a:r>
            <a:r>
              <a:rPr lang="ru-RU" altLang="ru-RU" sz="2400" b="1" u="sng">
                <a:solidFill>
                  <a:srgbClr val="FFFFFF"/>
                </a:solidFill>
              </a:rPr>
              <a:t>537</a:t>
            </a:r>
            <a:r>
              <a:rPr lang="ru-RU" altLang="ru-RU" sz="2400" b="1">
                <a:solidFill>
                  <a:srgbClr val="FFFFFF"/>
                </a:solidFill>
              </a:rPr>
              <a:t> коммерческих кредитных организаций</a:t>
            </a:r>
          </a:p>
        </p:txBody>
      </p:sp>
      <p:sp>
        <p:nvSpPr>
          <p:cNvPr id="10752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Несмотря на то, что с каждым годом количество банков в РФ уменьшается, их еще достаточно, чтобы удовлетворить потребности любого россиянина.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Чтобы вам легче было сориентироваться, в каком банке открыть вклад, я подготовила небольшой обзор надежных учреждений с выгодными условиями.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endParaRPr lang="ru-RU" altLang="ru-RU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>
                <a:solidFill>
                  <a:srgbClr val="FFFFFF"/>
                </a:solidFill>
              </a:rPr>
              <a:t>Решив сделать вклад:</a:t>
            </a:r>
          </a:p>
        </p:txBody>
      </p:sp>
      <p:sp>
        <p:nvSpPr>
          <p:cNvPr id="10957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выясняйте, сравнивайте различные программы от нескольких доступных банков.</a:t>
            </a:r>
          </a:p>
          <a:p>
            <a:pPr algn="just" eaLnBrk="1" hangingPunct="1">
              <a:lnSpc>
                <a:spcPct val="90000"/>
              </a:lnSpc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Финансово-кредитные учреждения никогда не останутся в проигрыше. Они ворочают вашими деньгами, отдавая часть процентов за возможность ими двигать. Вы получаете взаимную выгоду и стесняться здесь нечего!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100" b="1">
                <a:solidFill>
                  <a:srgbClr val="FFFFFF"/>
                </a:solidFill>
              </a:rPr>
              <a:t>А сейчас небольшой обзор финансовых учреждений, предлагающих привлекательные условия для вложения средств</a:t>
            </a:r>
          </a:p>
        </p:txBody>
      </p:sp>
      <p:sp>
        <p:nvSpPr>
          <p:cNvPr id="111619" name="Text Box 2"/>
          <p:cNvSpPr txBox="1">
            <a:spLocks noChangeArrowheads="1"/>
          </p:cNvSpPr>
          <p:nvPr/>
        </p:nvSpPr>
        <p:spPr bwMode="auto">
          <a:xfrm>
            <a:off x="0" y="162877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altLang="ru-RU"/>
              <a:t>		1) </a:t>
            </a:r>
            <a:r>
              <a:rPr lang="ru-RU" altLang="ru-RU" b="1"/>
              <a:t>Московский Кредитный Банк</a:t>
            </a:r>
          </a:p>
          <a:p>
            <a:pPr eaLnBrk="1" hangingPunct="1">
              <a:buClrTx/>
              <a:buFontTx/>
              <a:buNone/>
            </a:pPr>
            <a:endParaRPr lang="ru-RU" altLang="ru-RU" b="1"/>
          </a:p>
        </p:txBody>
      </p:sp>
      <p:sp>
        <p:nvSpPr>
          <p:cNvPr id="111620" name="Rectangle 3"/>
          <p:cNvSpPr>
            <a:spLocks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1621" name="Rectangle 4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1622" name="Rectangle 5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1162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488" y="2320925"/>
            <a:ext cx="5268912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>
                <a:solidFill>
                  <a:srgbClr val="FFFFFF"/>
                </a:solidFill>
              </a:rPr>
              <a:t>https://mkb.ru/personal/deposits</a:t>
            </a:r>
          </a:p>
        </p:txBody>
      </p:sp>
      <p:sp>
        <p:nvSpPr>
          <p:cNvPr id="11366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Учреждение работает на рынке России с 1992 года. Предлагает для физических лиц и корпоративных клиентов широкий перечень услуг. 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Особенность банковских программ — ориентированность на клиента. Открытая политика и прозрачность вкладов позволили банку занять одну из лидирующих позиций в сфере инвестиционных вкладов физических лиц.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Результаты работы банка неоднократно отмечены на конкурсах финансовых институтов нашей страны.</a:t>
            </a:r>
          </a:p>
          <a:p>
            <a:pPr algn="just" eaLnBrk="1" hangingPunct="1">
              <a:lnSpc>
                <a:spcPct val="9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«Доверие выше, чем прибыль» — девиз МКБ.</a:t>
            </a:r>
          </a:p>
        </p:txBody>
      </p:sp>
      <p:sp>
        <p:nvSpPr>
          <p:cNvPr id="113668" name="Rectangle 3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3669" name="Rectangle 4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3670" name="Rectangle 5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3671" name="Rectangle 6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3672" name="Rectangle 7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3673" name="Rectangle 8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13674" name="Rectangle 9"/>
          <p:cNvSpPr>
            <a:spLocks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>
                <a:solidFill>
                  <a:srgbClr val="FFFFFF"/>
                </a:solidFill>
              </a:rPr>
              <a:t>2) Россельхозбанк </a:t>
            </a:r>
            <a:r>
              <a:rPr lang="ru-RU" altLang="ru-RU" sz="2100">
                <a:solidFill>
                  <a:srgbClr val="FFFFFF"/>
                </a:solidFill>
              </a:rPr>
              <a:t>https://www.rshb.ru/natural/deposits/</a:t>
            </a:r>
          </a:p>
        </p:txBody>
      </p:sp>
      <p:pic>
        <p:nvPicPr>
          <p:cNvPr id="1157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8" y="2401888"/>
            <a:ext cx="7602537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>
                <a:solidFill>
                  <a:srgbClr val="FFFFFF"/>
                </a:solidFill>
              </a:rPr>
              <a:t/>
            </a:r>
            <a:br>
              <a:rPr lang="ru-RU" altLang="ru-RU" sz="3800" b="1">
                <a:solidFill>
                  <a:srgbClr val="FFFFFF"/>
                </a:solidFill>
              </a:rPr>
            </a:br>
            <a:r>
              <a:rPr lang="ru-RU" altLang="ru-RU" sz="3800" b="1">
                <a:solidFill>
                  <a:srgbClr val="FFFFFF"/>
                </a:solidFill>
              </a:rPr>
              <a:t>Собственники и руководство</a:t>
            </a:r>
            <a:br>
              <a:rPr lang="ru-RU" altLang="ru-RU" sz="3800" b="1">
                <a:solidFill>
                  <a:srgbClr val="FFFFFF"/>
                </a:solidFill>
              </a:rPr>
            </a:br>
            <a:endParaRPr lang="ru-RU" altLang="ru-RU" sz="3800" b="1">
              <a:solidFill>
                <a:srgbClr val="FFFFFF"/>
              </a:solidFill>
            </a:endParaRPr>
          </a:p>
        </p:txBody>
      </p:sp>
      <p:sp>
        <p:nvSpPr>
          <p:cNvPr id="11776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Единственным акционером банка, по состоянию на январь 2016 года, является государство в лице Росимущества.</a:t>
            </a:r>
          </a:p>
          <a:p>
            <a:pPr algn="just" eaLnBrk="1" hangingPunct="1">
              <a:lnSpc>
                <a:spcPct val="90000"/>
              </a:lnSpc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Председатель наблюдательного совета — министр сельского хозяйства РФ Александр Ткачев.</a:t>
            </a:r>
          </a:p>
          <a:p>
            <a:pPr algn="just" eaLnBrk="1" hangingPunct="1">
              <a:lnSpc>
                <a:spcPct val="90000"/>
              </a:lnSpc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Председатель правления — Патрушев Дмитрий Николаевич.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>
                <a:solidFill>
                  <a:srgbClr val="FFFFFF"/>
                </a:solidFill>
              </a:rPr>
              <a:t/>
            </a:r>
            <a:br>
              <a:rPr lang="ru-RU" altLang="ru-RU" sz="3800" b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О</a:t>
            </a:r>
            <a:r>
              <a:rPr lang="ru-RU" altLang="ru-RU" sz="3800" b="1">
                <a:solidFill>
                  <a:srgbClr val="FFFFFF"/>
                </a:solidFill>
              </a:rPr>
              <a:t> </a:t>
            </a:r>
            <a:r>
              <a:rPr lang="ru-RU" altLang="ru-RU" sz="3800" b="1" i="1">
                <a:solidFill>
                  <a:srgbClr val="FFFFFF"/>
                </a:solidFill>
              </a:rPr>
              <a:t>банке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11981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6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400"/>
              <a:t>Акционерное общество «Российский Сельскохозяйственный банк»* — один из крупнейших банков в России. Созданный в 2000 году в целях развития национальной кредитно-финансовой системы агропромышленного сектора и сельских территорий Российской Федерации, сегодня это универсальный коммерческий банк, предоставляющий все виды банковских услуг и занимающий лидирующие позиции в финансировании агропромышленного комплекса России. 100% голосующих акций Банка принадлежат Российской Федерации в лице Федерального агентства по управлению государственным имуществом.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100" b="1">
                <a:solidFill>
                  <a:srgbClr val="FFFFFF"/>
                </a:solidFill>
              </a:rPr>
              <a:t>3) СовкомбанкБанк основан в 1990 году в городе Буе Костромской области как «Буйкомбанк».</a:t>
            </a:r>
            <a:r>
              <a:rPr lang="ru-RU" altLang="ru-RU" sz="38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2185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218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28040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О банке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12390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5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000"/>
              <a:t>В мегаполисах и малых городах России Совкомбанк известен как надежный и выгодный финансовый партнер. Полный пакет лицензий и сертификатов позволяет Совкомбанку оказывать широкий спектр финансовых услуг. Участие в государственной системе страхования вкладов обеспечивает дополнительную гарантию сохранности вкладов частных лиц. Социальная деятельность Банка находит адресатов в сотнях российских городов.  </a:t>
            </a:r>
            <a:br>
              <a:rPr lang="ru-RU" altLang="ru-RU" sz="2000"/>
            </a:br>
            <a:r>
              <a:rPr lang="ru-RU" altLang="ru-RU" sz="2000"/>
              <a:t/>
            </a:r>
            <a:br>
              <a:rPr lang="ru-RU" altLang="ru-RU" sz="2000"/>
            </a:br>
            <a:r>
              <a:rPr lang="ru-RU" altLang="ru-RU" sz="2000"/>
              <a:t>В своей повседневной деятельности и стратегическом развитии Совкомбанк руководствуется миссией: </a:t>
            </a:r>
            <a:r>
              <a:rPr lang="ru-RU" altLang="ru-RU" sz="2000" b="1"/>
              <a:t>Содействовать развитию малых и средних городов России путем предоставления доступа к высококачественным банковским услугам широкому кругу частных лиц. 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</a:pPr>
            <a:endParaRPr lang="ru-RU" altLang="ru-RU" sz="2000"/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Tx/>
              <a:buFontTx/>
              <a:buNone/>
            </a:pPr>
            <a:endParaRPr lang="ru-RU" altLang="ru-RU" sz="20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>
                <a:solidFill>
                  <a:srgbClr val="FFFFFF"/>
                </a:solidFill>
              </a:rPr>
              <a:t>Миссия Банка</a:t>
            </a:r>
          </a:p>
        </p:txBody>
      </p:sp>
      <p:sp>
        <p:nvSpPr>
          <p:cNvPr id="12595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- предоставлять каждому клиенту максимально возможный набор банковских услуг высокого качества и надежности,следуя мировым стандартам и принципам корпоративной этики. Наш Банк - это современный высокотехнологичный банк,сочетающий в себе новейшие технологии оказания услуг и лучшие традиции банковского сообщества и российского предпринимательства.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>
                <a:solidFill>
                  <a:srgbClr val="FFFFFF"/>
                </a:solidFill>
              </a:rPr>
              <a:t>https://sovcombank.ru/retail/deposits/</a:t>
            </a:r>
          </a:p>
        </p:txBody>
      </p:sp>
      <p:sp>
        <p:nvSpPr>
          <p:cNvPr id="128003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/>
              <a:t>Подобрать оптимальный вклад </a:t>
            </a:r>
          </a:p>
        </p:txBody>
      </p:sp>
      <p:pic>
        <p:nvPicPr>
          <p:cNvPr id="1280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066925"/>
            <a:ext cx="8732838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r>
              <a:rPr lang="ru-RU" altLang="ru-RU" sz="3800" b="1" i="1">
                <a:solidFill>
                  <a:srgbClr val="FFFFFF"/>
                </a:solidFill>
              </a:rPr>
              <a:t>Что такое надежность банка?</a:t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13005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50"/>
              </a:spcBef>
              <a:buClrTx/>
              <a:buFontTx/>
              <a:buNone/>
            </a:pPr>
            <a:r>
              <a:rPr lang="ru-RU" altLang="ru-RU" b="1" i="1" u="sng">
                <a:solidFill>
                  <a:srgbClr val="660066"/>
                </a:solidFill>
              </a:rPr>
              <a:t>Надежность банка</a:t>
            </a:r>
            <a:r>
              <a:rPr lang="ru-RU" altLang="ru-RU" i="1"/>
              <a:t> </a:t>
            </a:r>
            <a:r>
              <a:rPr lang="ru-RU" altLang="ru-RU"/>
              <a:t> — </a:t>
            </a:r>
            <a:r>
              <a:rPr lang="ru-RU" altLang="ru-RU" sz="3000"/>
              <a:t>это его способность выполнять взятые на себя обязательства перед кредиторами и вкладчиками. Надежность каждого фин. учреждения характеризует несколько показателей, определяющие совокупное состояние ликвидности, кредитоспособности и платежеспособности отдельно взятой банковской организации.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700">
                <a:solidFill>
                  <a:srgbClr val="FFFFFF"/>
                </a:solidFill>
              </a:rPr>
              <a:t/>
            </a:r>
            <a:br>
              <a:rPr lang="ru-RU" altLang="ru-RU" sz="1700">
                <a:solidFill>
                  <a:srgbClr val="FFFFFF"/>
                </a:solidFill>
              </a:rPr>
            </a:br>
            <a:r>
              <a:rPr lang="ru-RU" altLang="ru-RU" sz="1700">
                <a:solidFill>
                  <a:srgbClr val="FFFFFF"/>
                </a:solidFill>
              </a:rPr>
              <a:t/>
            </a:r>
            <a:br>
              <a:rPr lang="ru-RU" altLang="ru-RU" sz="1700">
                <a:solidFill>
                  <a:srgbClr val="FFFFFF"/>
                </a:solidFill>
              </a:rPr>
            </a:br>
            <a:r>
              <a:rPr lang="ru-RU" altLang="ru-RU" sz="1700">
                <a:solidFill>
                  <a:srgbClr val="FFFFFF"/>
                </a:solidFill>
              </a:rPr>
              <a:t/>
            </a:r>
            <a:br>
              <a:rPr lang="ru-RU" altLang="ru-RU" sz="1700">
                <a:solidFill>
                  <a:srgbClr val="FFFFFF"/>
                </a:solidFill>
              </a:rPr>
            </a:br>
            <a:r>
              <a:rPr lang="ru-RU" altLang="ru-RU" sz="2800" b="1" i="1">
                <a:solidFill>
                  <a:srgbClr val="FFFFFF"/>
                </a:solidFill>
              </a:rPr>
              <a:t>Рейтинг банков по надежности по данным Центробанка на 2017 год </a:t>
            </a:r>
            <a:r>
              <a:rPr lang="ru-RU" altLang="ru-RU" sz="3800" b="1" i="1">
                <a:solidFill>
                  <a:srgbClr val="FFFFFF"/>
                </a:solidFill>
              </a:rPr>
              <a:t/>
            </a:r>
            <a:br>
              <a:rPr lang="ru-RU" altLang="ru-RU" sz="3800" b="1" i="1">
                <a:solidFill>
                  <a:srgbClr val="FFFFFF"/>
                </a:solidFill>
              </a:rPr>
            </a:br>
            <a:endParaRPr lang="ru-RU" altLang="ru-RU" sz="3800" b="1" i="1">
              <a:solidFill>
                <a:srgbClr val="FFFFFF"/>
              </a:solidFill>
            </a:endParaRPr>
          </a:p>
        </p:txBody>
      </p:sp>
      <p:sp>
        <p:nvSpPr>
          <p:cNvPr id="13209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321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95450"/>
            <a:ext cx="820737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>
                <a:solidFill>
                  <a:srgbClr val="FFFFFF"/>
                </a:solidFill>
              </a:rPr>
              <a:t>Рейтинг банков по надежности по данным Центробанка на 2017 год (список Топ-100)</a:t>
            </a:r>
          </a:p>
        </p:txBody>
      </p:sp>
      <p:sp>
        <p:nvSpPr>
          <p:cNvPr id="134147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341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820737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>
                <a:solidFill>
                  <a:srgbClr val="FFFFFF"/>
                </a:solidFill>
              </a:rPr>
              <a:t>Рейтинг банков по надежности по данным Центробанка на 2017 год (список Топ-100)</a:t>
            </a:r>
          </a:p>
        </p:txBody>
      </p:sp>
      <p:sp>
        <p:nvSpPr>
          <p:cNvPr id="136195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361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820737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200" b="1" i="1">
                <a:solidFill>
                  <a:srgbClr val="FFFFFF"/>
                </a:solidFill>
              </a:rPr>
              <a:t>Подытожим</a:t>
            </a:r>
          </a:p>
        </p:txBody>
      </p:sp>
      <p:graphicFrame>
        <p:nvGraphicFramePr>
          <p:cNvPr id="82019" name="Group 99">
            <a:extLst>
              <a:ext uri="{FF2B5EF4-FFF2-40B4-BE49-F238E27FC236}">
                <a16:creationId xmlns:a16="http://schemas.microsoft.com/office/drawing/2014/main" xmlns="" id="{73E61BA6-2D26-4EFE-8AE6-2950B52791F8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600200"/>
          <a:ext cx="8232775" cy="4945063"/>
        </p:xfrm>
        <a:graphic>
          <a:graphicData uri="http://schemas.openxmlformats.org/drawingml/2006/table">
            <a:tbl>
              <a:tblPr/>
              <a:tblGrid>
                <a:gridCol w="18986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09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12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37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461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17792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Название банка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Надежность банка 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Мин сумма вклада (RUB)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Открытие через интернет-банк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Мин сумма пополнения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Расход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Капитализация %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50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Публичное акционерное общество "Московский кредитный банк"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1 000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плюс 0,25% к указанной ставке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731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Акционерное общество Российский Сельскохозяйственный банк (Россельхозбанк)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3 000/</a:t>
                      </a:r>
                      <a:b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5 000/ 50 000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плюс 0,2% к указанной ставке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3 000/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000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/50 000</a:t>
                      </a: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Публичное акционерное общество «Совкомбанк»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30 000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плюс 0,3% к указанной ставке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1 000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</a:p>
                  </a:txBody>
                  <a:tcPr marL="90000" marR="90000" marT="84292" marB="46800" anchor="ctr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5400" b="1" i="1">
                <a:solidFill>
                  <a:srgbClr val="FFFFFF"/>
                </a:solidFill>
              </a:rPr>
              <a:t>ВЫВОДЫ</a:t>
            </a:r>
          </a:p>
        </p:txBody>
      </p:sp>
      <p:sp>
        <p:nvSpPr>
          <p:cNvPr id="140291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ts val="4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600"/>
              <a:t>Современная банковская практика характеризуется большим разнообразием вкладов депозитов и депозитных счетов.</a:t>
            </a:r>
          </a:p>
          <a:p>
            <a:pPr algn="just" eaLnBrk="1" hangingPunct="1">
              <a:lnSpc>
                <a:spcPct val="80000"/>
              </a:lnSpc>
              <a:spcBef>
                <a:spcPts val="4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600"/>
              <a:t> На фоне достаточно высокого уровня знания населения о банковских вкладах наблюдается низкий уровень пользования этими услугами. </a:t>
            </a:r>
          </a:p>
          <a:p>
            <a:pPr algn="just" eaLnBrk="1" hangingPunct="1">
              <a:lnSpc>
                <a:spcPct val="80000"/>
              </a:lnSpc>
              <a:spcBef>
                <a:spcPts val="4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600"/>
              <a:t>Основной причиной, по которой население отказывается от вкладов в банках, является низкий уровень благосостояния большой части населения, не позволяющий иметь некоторые свободные денежные средства, необходимые для открытия вклада.</a:t>
            </a:r>
          </a:p>
          <a:p>
            <a:pPr algn="just" eaLnBrk="1" hangingPunct="1">
              <a:lnSpc>
                <a:spcPct val="80000"/>
              </a:lnSpc>
              <a:spcBef>
                <a:spcPts val="4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600"/>
              <a:t> Для начисления процентов с применением формул, необходимо знать параметры вложения средств на депозитный счет.</a:t>
            </a:r>
          </a:p>
          <a:p>
            <a:pPr algn="just" eaLnBrk="1" hangingPunct="1">
              <a:lnSpc>
                <a:spcPct val="80000"/>
              </a:lnSpc>
              <a:spcBef>
                <a:spcPts val="4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600"/>
              <a:t> Для того, чтобы получать </a:t>
            </a:r>
            <a:r>
              <a:rPr lang="ru-RU" altLang="ru-RU" sz="1600" u="sng">
                <a:solidFill>
                  <a:srgbClr val="FF0000"/>
                </a:solidFill>
              </a:rPr>
              <a:t>стабильный и высокий доход</a:t>
            </a:r>
            <a:r>
              <a:rPr lang="ru-RU" altLang="ru-RU" sz="1600"/>
              <a:t> и при этом не закрывать банковский вклад досрочно, имеет смысл обратить внимание на </a:t>
            </a:r>
            <a:r>
              <a:rPr lang="ru-RU" altLang="ru-RU" sz="1600" b="1" u="sng">
                <a:solidFill>
                  <a:srgbClr val="FF0000"/>
                </a:solidFill>
              </a:rPr>
              <a:t>срочные рублевые вклады. </a:t>
            </a:r>
          </a:p>
          <a:p>
            <a:pPr algn="just" eaLnBrk="1" hangingPunct="1">
              <a:lnSpc>
                <a:spcPct val="80000"/>
              </a:lnSpc>
              <a:spcBef>
                <a:spcPts val="4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600"/>
              <a:t>Чтобы получить большую прибыль, при этом иметь возможность снять деньги с депозита в любой момент, или </a:t>
            </a:r>
            <a:r>
              <a:rPr lang="ru-RU" altLang="ru-RU" sz="1600" u="sng">
                <a:solidFill>
                  <a:srgbClr val="FF0000"/>
                </a:solidFill>
              </a:rPr>
              <a:t>просто не хранить наличные дома</a:t>
            </a:r>
            <a:r>
              <a:rPr lang="ru-RU" altLang="ru-RU" sz="1600"/>
              <a:t>, целесообразно пользоваться </a:t>
            </a:r>
            <a:r>
              <a:rPr lang="ru-RU" altLang="ru-RU" sz="1600" b="1" u="sng">
                <a:solidFill>
                  <a:srgbClr val="FF0000"/>
                </a:solidFill>
              </a:rPr>
              <a:t>вкладом «до востребования».</a:t>
            </a:r>
            <a:r>
              <a:rPr lang="ru-RU" altLang="ru-RU" sz="1600"/>
              <a:t> </a:t>
            </a:r>
          </a:p>
          <a:p>
            <a:pPr algn="just" eaLnBrk="1" hangingPunct="1">
              <a:lnSpc>
                <a:spcPct val="80000"/>
              </a:lnSpc>
              <a:spcBef>
                <a:spcPts val="45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1600"/>
              <a:t>В коммерческих и финансовых расчетах используются многие разделы современной математики: методы математического анализа, теории вероятностей, математической статистики и другие</a:t>
            </a:r>
            <a:r>
              <a:rPr lang="ru-RU" altLang="ru-RU" sz="1800"/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1"/>
          <p:cNvSpPr txBox="1">
            <a:spLocks noChangeArrowheads="1"/>
          </p:cNvSpPr>
          <p:nvPr/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800" b="1" i="1">
                <a:solidFill>
                  <a:srgbClr val="FFFFFF"/>
                </a:solidFill>
              </a:rPr>
              <a:t>ПОЭТОМУ:</a:t>
            </a:r>
          </a:p>
        </p:txBody>
      </p:sp>
      <p:sp>
        <p:nvSpPr>
          <p:cNvPr id="142339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 b="1">
                <a:solidFill>
                  <a:srgbClr val="FF0000"/>
                </a:solidFill>
              </a:rPr>
              <a:t>Не храните крупные деньги дома, если не хотите их потратить!!!</a:t>
            </a:r>
            <a:br>
              <a:rPr lang="ru-RU" altLang="ru-RU" sz="2800" b="1">
                <a:solidFill>
                  <a:srgbClr val="FF0000"/>
                </a:solidFill>
              </a:rPr>
            </a:br>
            <a:endParaRPr lang="ru-RU" altLang="ru-RU" sz="2800" b="1">
              <a:solidFill>
                <a:srgbClr val="FF0000"/>
              </a:solidFill>
            </a:endParaRP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Clr>
                <a:srgbClr val="996666"/>
              </a:buClr>
              <a:buFont typeface="Wingdings" panose="05000000000000000000" pitchFamily="2" charset="2"/>
              <a:buChar char=""/>
            </a:pPr>
            <a:r>
              <a:rPr lang="ru-RU" altLang="ru-RU" sz="2800"/>
              <a:t>Лучше всего крупную сумму денег отнести в банк, а затем, если подвернется какой-то более выгодный способ вложения денег, то вы всегда сможете забрать деньги из банка и проинвестировать их в более выгодный финансовый инструмент. </a:t>
            </a:r>
            <a:br>
              <a:rPr lang="ru-RU" altLang="ru-RU" sz="2800"/>
            </a:br>
            <a:r>
              <a:rPr lang="ru-RU" altLang="ru-RU" sz="2800"/>
              <a:t/>
            </a:r>
            <a:br>
              <a:rPr lang="ru-RU" altLang="ru-RU" sz="2800"/>
            </a:br>
            <a:endParaRPr lang="ru-RU" altLang="ru-RU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Заголовок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44387" name="Объект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1784</Words>
  <Application>Microsoft Office PowerPoint</Application>
  <PresentationFormat>Экран (4:3)</PresentationFormat>
  <Paragraphs>359</Paragraphs>
  <Slides>71</Slides>
  <Notes>67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71</vt:i4>
      </vt:variant>
    </vt:vector>
  </HeadingPairs>
  <TitlesOfParts>
    <vt:vector size="77" baseType="lpstr">
      <vt:lpstr>Arial</vt:lpstr>
      <vt:lpstr>Arial Black</vt:lpstr>
      <vt:lpstr>Times New Roman</vt:lpstr>
      <vt:lpstr>Wingdings</vt:lpstr>
      <vt:lpstr>Оформление по умолчанию</vt:lpstr>
      <vt:lpstr>1_Оформление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Что же должен делать Банк для увеличения своей ресурсной базы? </vt:lpstr>
      <vt:lpstr>Презентация PowerPoint</vt:lpstr>
      <vt:lpstr>Презентация PowerPoint</vt:lpstr>
      <vt:lpstr>Презентация PowerPoint</vt:lpstr>
      <vt:lpstr>Презентация PowerPoint</vt:lpstr>
      <vt:lpstr> Для чего нужны банковские вклады физическим лицам — 3 основные цели: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вкладов, принимаемых банками от населения</dc:title>
  <dc:creator>COMP</dc:creator>
  <cp:lastModifiedBy>User</cp:lastModifiedBy>
  <cp:revision>91</cp:revision>
  <cp:lastPrinted>1601-01-01T00:00:00Z</cp:lastPrinted>
  <dcterms:created xsi:type="dcterms:W3CDTF">2017-10-15T18:33:58Z</dcterms:created>
  <dcterms:modified xsi:type="dcterms:W3CDTF">2026-09-24T09:31:49Z</dcterms:modified>
</cp:coreProperties>
</file>