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62D2-4DC7-4DBD-A069-3BD48DE4BF0F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234-E0C2-4B33-82F2-4489731C4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46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62D2-4DC7-4DBD-A069-3BD48DE4BF0F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234-E0C2-4B33-82F2-4489731C4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57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62D2-4DC7-4DBD-A069-3BD48DE4BF0F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234-E0C2-4B33-82F2-4489731C4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20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62D2-4DC7-4DBD-A069-3BD48DE4BF0F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234-E0C2-4B33-82F2-4489731C488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4695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62D2-4DC7-4DBD-A069-3BD48DE4BF0F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234-E0C2-4B33-82F2-4489731C4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7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62D2-4DC7-4DBD-A069-3BD48DE4BF0F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234-E0C2-4B33-82F2-4489731C4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456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62D2-4DC7-4DBD-A069-3BD48DE4BF0F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234-E0C2-4B33-82F2-4489731C4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030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62D2-4DC7-4DBD-A069-3BD48DE4BF0F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234-E0C2-4B33-82F2-4489731C4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03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62D2-4DC7-4DBD-A069-3BD48DE4BF0F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234-E0C2-4B33-82F2-4489731C4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70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62D2-4DC7-4DBD-A069-3BD48DE4BF0F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234-E0C2-4B33-82F2-4489731C4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1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62D2-4DC7-4DBD-A069-3BD48DE4BF0F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234-E0C2-4B33-82F2-4489731C4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62D2-4DC7-4DBD-A069-3BD48DE4BF0F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234-E0C2-4B33-82F2-4489731C4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8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62D2-4DC7-4DBD-A069-3BD48DE4BF0F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234-E0C2-4B33-82F2-4489731C4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35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62D2-4DC7-4DBD-A069-3BD48DE4BF0F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234-E0C2-4B33-82F2-4489731C4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2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62D2-4DC7-4DBD-A069-3BD48DE4BF0F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234-E0C2-4B33-82F2-4489731C4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83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62D2-4DC7-4DBD-A069-3BD48DE4BF0F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234-E0C2-4B33-82F2-4489731C4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6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62D2-4DC7-4DBD-A069-3BD48DE4BF0F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234-E0C2-4B33-82F2-4489731C4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68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0C62D2-4DC7-4DBD-A069-3BD48DE4BF0F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73FC234-E0C2-4B33-82F2-4489731C4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29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obrazovaka.ru/essay/lermontov/kto-ubil-lermontova-na-duel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brazovaka.ru/essay/lermontov/osnovnye-motivy-liriki-lermontov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ka.ru/essay/lermontov/detstvo-i-yunost" TargetMode="External"/><Relationship Id="rId2" Type="http://schemas.openxmlformats.org/officeDocument/2006/relationships/hyperlink" Target="https://obrazovaka.ru/essay/lermontov/babushka-lermontov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brazovaka.ru/alpha/b/bajron-dzhordzh-gordon-byron-jordge-gordon" TargetMode="External"/><Relationship Id="rId5" Type="http://schemas.openxmlformats.org/officeDocument/2006/relationships/hyperlink" Target="https://obrazovaka.ru/alpha/s/shekspir-uilyam-shakespeare-william" TargetMode="External"/><Relationship Id="rId4" Type="http://schemas.openxmlformats.org/officeDocument/2006/relationships/hyperlink" Target="https://obrazovaka.ru/friedrich-schiller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ka.ru/alpha/p/pushkin-aleksandr-sergeevich-pushkin-aleksandr-sergeyevich" TargetMode="External"/><Relationship Id="rId2" Type="http://schemas.openxmlformats.org/officeDocument/2006/relationships/hyperlink" Target="https://obrazovaka.ru/essay/lermontov/analiz-stihotvoreniya-smert-poe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brazovaka.ru/essay/lermontov/zhizn-i-tvorchestvo-lermontova" TargetMode="External"/><Relationship Id="rId5" Type="http://schemas.openxmlformats.org/officeDocument/2006/relationships/hyperlink" Target="https://obrazovaka.ru/essay/lermontov/analiz-stihotvoreniya-borodino" TargetMode="External"/><Relationship Id="rId4" Type="http://schemas.openxmlformats.org/officeDocument/2006/relationships/hyperlink" Target="https://obrazovaka.ru/alpha/z/zhukovskij-vasilij-andreevich-zhukovsky-vasily-andreyevich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ka.ru/essay/lermontov/analiz-stihotvoreniya-parus" TargetMode="External"/><Relationship Id="rId2" Type="http://schemas.openxmlformats.org/officeDocument/2006/relationships/hyperlink" Target="https://obrazovaka.ru/essay/lermontov/lirika-lermontov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brazovaka.ru/alpha/b/blok-aleksandr-aleksandrovich-blok-aleksandr-aleksandrovich" TargetMode="External"/><Relationship Id="rId5" Type="http://schemas.openxmlformats.org/officeDocument/2006/relationships/hyperlink" Target="https://obrazovaka.ru/books/lermontov/geroy-nashego-vremeni" TargetMode="External"/><Relationship Id="rId4" Type="http://schemas.openxmlformats.org/officeDocument/2006/relationships/hyperlink" Target="https://obrazovaka.ru/books/lermontov/mcyr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70EE62D-50CD-503F-BB61-A38CF52F1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B3E79FA-0010-62CA-D57C-E0CE6674AF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432685"/>
            <a:ext cx="4868048" cy="3358514"/>
          </a:xfrm>
        </p:spPr>
        <p:txBody>
          <a:bodyPr>
            <a:normAutofit/>
          </a:bodyPr>
          <a:lstStyle/>
          <a:p>
            <a:r>
              <a:rPr lang="ru-RU" sz="3600" b="1" i="0" dirty="0">
                <a:solidFill>
                  <a:srgbClr val="323749"/>
                </a:solidFill>
                <a:effectLst/>
                <a:latin typeface="Inter"/>
              </a:rPr>
              <a:t>Михаил Юрьевич Лермонтов</a:t>
            </a:r>
          </a:p>
          <a:p>
            <a:r>
              <a:rPr lang="ru-RU" sz="3600" b="1" i="0" dirty="0">
                <a:solidFill>
                  <a:srgbClr val="323749"/>
                </a:solidFill>
                <a:effectLst/>
                <a:latin typeface="Inter"/>
              </a:rPr>
              <a:t> (1814–1841 гг.)</a:t>
            </a:r>
            <a:endParaRPr lang="ru-RU" sz="3600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9B75648-6C3E-B62A-F382-7184106328D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019800" y="400526"/>
            <a:ext cx="5900886" cy="590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33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B8C08-5289-C01E-DAB8-034E91F09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Стихи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BBB8C7-2D30-054D-7E63-E53409AF6D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800" dirty="0">
                <a:latin typeface="Arial Black" panose="020B0A04020102020204" pitchFamily="34" charset="0"/>
              </a:rPr>
              <a:t>Я не унижусь пред тобою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Валерик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Завещание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 Как часто пестрою толпою окружен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Выхожу один я на дорогу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317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FAE2D-2720-D352-4C30-7953441D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99A981-8FEC-5D8D-F8EA-9A1732CB54B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31176" t="31353" r="41681" b="20829"/>
          <a:stretch>
            <a:fillRect/>
          </a:stretch>
        </p:blipFill>
        <p:spPr>
          <a:xfrm>
            <a:off x="1744394" y="-422031"/>
            <a:ext cx="8496886" cy="802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42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33ECB-FD97-5BD4-EE13-E59AF5662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E6C86D-DF9D-FDF2-E3B0-84371EFAD9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4572" y="709955"/>
            <a:ext cx="10888394" cy="5529527"/>
          </a:xfrm>
        </p:spPr>
        <p:txBody>
          <a:bodyPr/>
          <a:lstStyle/>
          <a:p>
            <a:pPr algn="l"/>
            <a:r>
              <a:rPr lang="ru-RU" sz="3200" b="1" i="0" dirty="0">
                <a:solidFill>
                  <a:srgbClr val="323749"/>
                </a:solidFill>
                <a:effectLst/>
                <a:latin typeface="Inter"/>
              </a:rPr>
              <a:t>Последняя дуэль</a:t>
            </a:r>
          </a:p>
          <a:p>
            <a:pPr algn="l"/>
            <a:r>
              <a:rPr lang="ru-RU" sz="3200" b="1" i="0" dirty="0">
                <a:solidFill>
                  <a:srgbClr val="323749"/>
                </a:solidFill>
                <a:effectLst/>
                <a:latin typeface="Inter"/>
              </a:rPr>
              <a:t>Во время возвращения из второй ссылки в Пятигорске Лермонтов встретил старого товарища Мартынова. Тот, оскорбленный злой шуткой поэта, </a:t>
            </a:r>
            <a:r>
              <a:rPr lang="ru-RU" sz="3200" b="1" i="0" u="none" strike="noStrike" dirty="0">
                <a:solidFill>
                  <a:srgbClr val="0198FF"/>
                </a:solidFill>
                <a:effectLst/>
                <a:latin typeface="Inter"/>
                <a:hlinkClick r:id="rId2"/>
              </a:rPr>
              <a:t>вызывает Лермонтова на дуэль</a:t>
            </a:r>
            <a:r>
              <a:rPr lang="ru-RU" sz="3200" b="1" i="0" dirty="0">
                <a:solidFill>
                  <a:srgbClr val="323749"/>
                </a:solidFill>
                <a:effectLst/>
                <a:latin typeface="Inter"/>
              </a:rPr>
              <a:t>. 27 июля 1841 года на этой дуэли Лермонтова настигла смерть.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069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F13D8-6A6F-00D3-95B6-883CBD2A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65761"/>
            <a:ext cx="10364451" cy="1055076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Анализ стихотворения по плану: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08328-7BC0-FD82-6180-CCC53BE437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166" y="1322363"/>
            <a:ext cx="11141612" cy="5169875"/>
          </a:xfrm>
          <a:solidFill>
            <a:srgbClr val="92D050"/>
          </a:solidFill>
          <a:ln>
            <a:solidFill>
              <a:schemeClr val="bg2"/>
            </a:solidFill>
          </a:ln>
        </p:spPr>
        <p:txBody>
          <a:bodyPr/>
          <a:lstStyle/>
          <a:p>
            <a:pPr marL="650875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История создания</a:t>
            </a:r>
          </a:p>
          <a:p>
            <a:pPr marL="650875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Тема, идея</a:t>
            </a:r>
          </a:p>
          <a:p>
            <a:pPr marL="650875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Жанр</a:t>
            </a:r>
          </a:p>
          <a:p>
            <a:pPr marL="650875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Стихотворный размер</a:t>
            </a:r>
          </a:p>
          <a:p>
            <a:pPr marL="650875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Композиция</a:t>
            </a:r>
          </a:p>
          <a:p>
            <a:pPr marL="650875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Лирический герой</a:t>
            </a:r>
          </a:p>
          <a:p>
            <a:pPr marL="650875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Художественные средства выразительности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49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F82D7-DE31-60F3-1864-D940555B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913775" y="295422"/>
            <a:ext cx="10364451" cy="32309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B61B70-1CA2-A313-0201-3376D2D64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911" y="295422"/>
            <a:ext cx="10916529" cy="6267156"/>
          </a:xfrm>
        </p:spPr>
        <p:txBody>
          <a:bodyPr/>
          <a:lstStyle/>
          <a:p>
            <a:r>
              <a:rPr lang="ru-RU" sz="3600" b="1" dirty="0"/>
              <a:t>Михаил Юрьевич Лермонтов (1814–1841 гг.) – великий русский поэт и прозаик, а также талантливый художник и драматург, произведения которого оказали огромное влияние на писателей XIX–XX веков. Его творчество известно большим разнообразием тем и </a:t>
            </a:r>
            <a:r>
              <a:rPr lang="ru-RU" sz="3600" b="1" dirty="0">
                <a:hlinkClick r:id="rId2"/>
              </a:rPr>
              <a:t>мотивов лирики</a:t>
            </a:r>
            <a:r>
              <a:rPr lang="ru-RU" sz="3600" b="1" dirty="0"/>
              <a:t>. Поэт внес неоценимый вклад в формирование реалистического романа XIX 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66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23591-7DF4-F76B-99EB-D26E0639D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23557"/>
            <a:ext cx="10364451" cy="956603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Этапы жизни М.Ю. Лермонтова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C54633-11EC-2920-8A3E-E981E527BE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1111348"/>
            <a:ext cx="11619914" cy="521911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1814-1828- детство с бабушкой Елизаветой Алексеевной Арсеньевой.</a:t>
            </a:r>
          </a:p>
          <a:p>
            <a:r>
              <a:rPr lang="ru-RU" sz="2400" dirty="0">
                <a:latin typeface="Arial Black" panose="020B0A04020102020204" pitchFamily="34" charset="0"/>
              </a:rPr>
              <a:t>1828-1830- обучение в благородном пансионате Московского университета</a:t>
            </a:r>
          </a:p>
          <a:p>
            <a:r>
              <a:rPr lang="ru-RU" sz="2400" dirty="0">
                <a:latin typeface="Arial Black" panose="020B0A04020102020204" pitchFamily="34" charset="0"/>
              </a:rPr>
              <a:t> 1830-1832 </a:t>
            </a: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обучение в Московском университете</a:t>
            </a:r>
          </a:p>
          <a:p>
            <a:r>
              <a:rPr lang="ru-RU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1831 -  школа </a:t>
            </a: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гвардейских подпрапорщиков Петербурга</a:t>
            </a:r>
          </a:p>
          <a:p>
            <a:r>
              <a:rPr lang="ru-RU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1837 – стихотворение « На смерть поэта», ссылка на Кавказ</a:t>
            </a:r>
          </a:p>
          <a:p>
            <a:r>
              <a:rPr lang="ru-RU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1840 – дуэль с Э. </a:t>
            </a:r>
          </a:p>
          <a:p>
            <a:r>
              <a:rPr lang="ru-RU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1841 – убит на дуэли Н. Мартыновым.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1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2CCB6-E351-EDE2-4989-F721E4B3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913775" y="225084"/>
            <a:ext cx="10364451" cy="2391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7D800D-A20A-D6D9-1F77-C645624453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25084"/>
            <a:ext cx="11957538" cy="640783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800" b="1" i="0" dirty="0">
                <a:solidFill>
                  <a:srgbClr val="FF0000"/>
                </a:solidFill>
                <a:effectLst/>
                <a:latin typeface="Inter"/>
              </a:rPr>
              <a:t>Детство и образование</a:t>
            </a:r>
          </a:p>
          <a:p>
            <a:pPr algn="l"/>
            <a:r>
              <a:rPr lang="ru-RU" sz="2800" b="1" i="0" dirty="0">
                <a:solidFill>
                  <a:srgbClr val="323749"/>
                </a:solidFill>
                <a:effectLst/>
                <a:latin typeface="Inter"/>
              </a:rPr>
              <a:t>Михаил Лермонтов родился 3 (15) октября 1814 года в семье офицера, </a:t>
            </a:r>
            <a:r>
              <a:rPr lang="ru-RU" sz="2800" b="1" i="0" u="none" strike="noStrike" dirty="0">
                <a:solidFill>
                  <a:srgbClr val="0198FF"/>
                </a:solidFill>
                <a:effectLst/>
                <a:latin typeface="Inter"/>
                <a:hlinkClick r:id="rId2"/>
              </a:rPr>
              <a:t>воспитывался бабушкой</a:t>
            </a:r>
            <a:r>
              <a:rPr lang="ru-RU" sz="2800" b="1" i="0" dirty="0">
                <a:solidFill>
                  <a:srgbClr val="323749"/>
                </a:solidFill>
                <a:effectLst/>
                <a:latin typeface="Inter"/>
              </a:rPr>
              <a:t>. Почти всё своё </a:t>
            </a:r>
            <a:r>
              <a:rPr lang="ru-RU" sz="2800" b="1" i="0" u="none" strike="noStrike" dirty="0">
                <a:solidFill>
                  <a:srgbClr val="0198FF"/>
                </a:solidFill>
                <a:effectLst/>
                <a:latin typeface="Inter"/>
                <a:hlinkClick r:id="rId3"/>
              </a:rPr>
              <a:t>детство Лермонтов</a:t>
            </a:r>
            <a:r>
              <a:rPr lang="ru-RU" sz="2800" b="1" i="0" dirty="0">
                <a:solidFill>
                  <a:srgbClr val="323749"/>
                </a:solidFill>
                <a:effectLst/>
                <a:latin typeface="Inter"/>
              </a:rPr>
              <a:t> провел у неё в усадьбе Тарханы в Пензенской губернии.</a:t>
            </a:r>
          </a:p>
          <a:p>
            <a:r>
              <a:rPr lang="ru-RU" sz="2800" b="1" dirty="0"/>
              <a:t>Он получает домашнее образование. В биографии Лермонтова начинается новый этап: он учится в университетском пансионе Москвы (1828–1830 гг.). Там были написаны первые его стихотворения.</a:t>
            </a:r>
          </a:p>
          <a:p>
            <a:r>
              <a:rPr lang="ru-RU" sz="2800" b="1" dirty="0"/>
              <a:t>Затем в жизни Лермонтова было обучение в Московском университете (1830–1832 гг.). В это время Лермонтов увлекался произведениями </a:t>
            </a:r>
            <a:r>
              <a:rPr lang="ru-RU" sz="2800" b="1" dirty="0">
                <a:hlinkClick r:id="rId4"/>
              </a:rPr>
              <a:t>Фридриха Шиллера</a:t>
            </a:r>
            <a:r>
              <a:rPr lang="ru-RU" sz="2800" b="1" dirty="0"/>
              <a:t>, </a:t>
            </a:r>
            <a:r>
              <a:rPr lang="ru-RU" sz="2800" b="1" dirty="0">
                <a:hlinkClick r:id="rId5"/>
              </a:rPr>
              <a:t>Уильяма Шекспира</a:t>
            </a:r>
            <a:r>
              <a:rPr lang="ru-RU" sz="2800" b="1" dirty="0"/>
              <a:t> и </a:t>
            </a:r>
            <a:r>
              <a:rPr lang="ru-RU" sz="2800" b="1" dirty="0">
                <a:hlinkClick r:id="rId6"/>
              </a:rPr>
              <a:t>Джорджа Байрона</a:t>
            </a:r>
            <a:r>
              <a:rPr lang="ru-RU" sz="2800" b="1" dirty="0"/>
              <a:t>.</a:t>
            </a:r>
          </a:p>
          <a:p>
            <a:r>
              <a:rPr lang="ru-RU" sz="2800" b="1" dirty="0"/>
              <a:t>Последующие два года после учебы в университете Михаил Юрьевич провел в школе гвардейских подпрапорщиков Петербурга.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9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15D07-00FD-EBB3-1541-40FDB13BE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913775" y="239152"/>
            <a:ext cx="10364451" cy="3793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1FA06F-C195-1A58-9354-4BFF232782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8813" y="239152"/>
            <a:ext cx="11718388" cy="637969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Служба и начало литературного пути</a:t>
            </a:r>
          </a:p>
          <a:p>
            <a:pPr algn="just"/>
            <a:r>
              <a:rPr lang="ru-RU" sz="2800" b="1" dirty="0"/>
              <a:t>В 1834 году начал служить в гусарском полку в Царском Селе.</a:t>
            </a:r>
          </a:p>
          <a:p>
            <a:pPr algn="just"/>
            <a:r>
              <a:rPr lang="ru-RU" sz="2800" b="1" dirty="0"/>
              <a:t>Популярность к поэту приходит вместе с выходом стихотворения </a:t>
            </a:r>
            <a:r>
              <a:rPr lang="ru-RU" sz="2800" b="1" dirty="0">
                <a:hlinkClick r:id="rId2"/>
              </a:rPr>
              <a:t>«Смерть поэта»</a:t>
            </a:r>
            <a:r>
              <a:rPr lang="ru-RU" sz="2800" b="1" dirty="0"/>
              <a:t> (1837 г.), посвященного смерти </a:t>
            </a:r>
            <a:r>
              <a:rPr lang="ru-RU" sz="2800" b="1" dirty="0">
                <a:hlinkClick r:id="rId3"/>
              </a:rPr>
              <a:t>Александра Пушкина</a:t>
            </a:r>
            <a:r>
              <a:rPr lang="ru-RU" sz="2800" b="1" dirty="0"/>
              <a:t>. За это произведение Лермонтов был арестован и отправлен в ссылку. Благодаря стараниям бабушки и приближенного к императору </a:t>
            </a:r>
            <a:r>
              <a:rPr lang="ru-RU" sz="2800" b="1" dirty="0">
                <a:hlinkClick r:id="rId4"/>
              </a:rPr>
              <a:t>Василия Жуковского</a:t>
            </a:r>
            <a:r>
              <a:rPr lang="ru-RU" sz="2800" b="1" dirty="0"/>
              <a:t> наказание удалось немного смягчить. По пути на Кавказ Лермонтов на месяц останавливается в Москве. Тогда было написано произведение Лермонтова </a:t>
            </a:r>
            <a:r>
              <a:rPr lang="ru-RU" sz="2800" b="1" dirty="0">
                <a:hlinkClick r:id="rId5"/>
              </a:rPr>
              <a:t>«Бородино»</a:t>
            </a:r>
            <a:r>
              <a:rPr lang="ru-RU" sz="2800" b="1" dirty="0"/>
              <a:t> (1837 г.) к годовщине Бородинского сражения.</a:t>
            </a:r>
          </a:p>
          <a:p>
            <a:pPr algn="just"/>
            <a:r>
              <a:rPr lang="ru-RU" sz="2800" b="1" dirty="0"/>
              <a:t>Во время кавказской ссылки </a:t>
            </a:r>
            <a:r>
              <a:rPr lang="ru-RU" sz="2800" b="1" dirty="0">
                <a:hlinkClick r:id="rId6"/>
              </a:rPr>
              <a:t>творчество Лермонтова</a:t>
            </a:r>
            <a:r>
              <a:rPr lang="ru-RU" sz="2800" b="1" dirty="0"/>
              <a:t> только расцветает; кроме литературы он занимается еще живописью. Благодаря ходатайствам бабушки возвращается в Петербург, восстанавливается на службе.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56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98E6D-3681-1DE1-19FE-8064B648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913775" y="253218"/>
            <a:ext cx="10364451" cy="3652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1AF2A9-4071-58EE-50EB-AA694CAF9A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542" y="253218"/>
            <a:ext cx="11802793" cy="6499274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Творчество поэта и вторая ссылка</a:t>
            </a:r>
          </a:p>
          <a:p>
            <a:r>
              <a:rPr lang="ru-RU" sz="2800" b="1" dirty="0"/>
              <a:t>Дальнейшее творчество в биографии Михаила Лермонтова связано с редакцией журнала “Отечественные записки”.</a:t>
            </a:r>
          </a:p>
          <a:p>
            <a:r>
              <a:rPr lang="ru-RU" sz="2800" b="1" dirty="0"/>
              <a:t>За дуэль с сыном французского посла Э. </a:t>
            </a:r>
            <a:r>
              <a:rPr lang="ru-RU" sz="2800" b="1" dirty="0" err="1"/>
              <a:t>Барантом</a:t>
            </a:r>
            <a:r>
              <a:rPr lang="ru-RU" sz="2800" b="1" dirty="0"/>
              <a:t> поэт снова отправлен в ссылку на Кавказ (1840 г.), где участвует в военных действиях.</a:t>
            </a:r>
          </a:p>
          <a:p>
            <a:r>
              <a:rPr lang="ru-RU" sz="2800" b="1" dirty="0">
                <a:hlinkClick r:id="rId2"/>
              </a:rPr>
              <a:t>Лирика Лермонтова</a:t>
            </a:r>
            <a:r>
              <a:rPr lang="ru-RU" sz="2800" b="1" dirty="0"/>
              <a:t> выражает темы отчужденности, одиночества, тяготения к вечности. Самые знаменитые произведения Лермонтова: </a:t>
            </a:r>
            <a:r>
              <a:rPr lang="ru-RU" sz="2800" b="1" dirty="0">
                <a:hlinkClick r:id="rId3"/>
              </a:rPr>
              <a:t>«Парус»</a:t>
            </a:r>
            <a:r>
              <a:rPr lang="ru-RU" sz="2800" b="1" dirty="0"/>
              <a:t> (1831 г.), «Маскарад»(1835 г.), “Боярин Орша”(1835–1836 гг.), </a:t>
            </a:r>
            <a:r>
              <a:rPr lang="ru-RU" sz="2800" b="1" dirty="0">
                <a:hlinkClick r:id="rId4"/>
              </a:rPr>
              <a:t>«Мцыри»</a:t>
            </a:r>
            <a:r>
              <a:rPr lang="ru-RU" sz="2800" b="1" dirty="0"/>
              <a:t> (1839 г.), «Бородино»(1837 г.), «Узник»(1837 г.), «Демон»(1839 г.), </a:t>
            </a:r>
            <a:r>
              <a:rPr lang="ru-RU" sz="2800" b="1" dirty="0">
                <a:hlinkClick r:id="rId5"/>
              </a:rPr>
              <a:t>«Герой нашего времени»</a:t>
            </a:r>
            <a:r>
              <a:rPr lang="ru-RU" sz="2800" b="1" dirty="0"/>
              <a:t> (1838–1840 гг.) – входят в перечень главных шедевров русской литературы.</a:t>
            </a:r>
          </a:p>
          <a:p>
            <a:r>
              <a:rPr lang="ru-RU" sz="2800" b="1" dirty="0"/>
              <a:t>“Наследие Лермонтова вошло в плоть и кровь русской литературы”, – так кратко и точно </a:t>
            </a:r>
            <a:r>
              <a:rPr lang="ru-RU" sz="2800" b="1" dirty="0">
                <a:hlinkClick r:id="rId6" tooltip="Биография Блока"/>
              </a:rPr>
              <a:t>А.А. Блок</a:t>
            </a:r>
            <a:r>
              <a:rPr lang="ru-RU" sz="2800" b="1" dirty="0"/>
              <a:t> определил роль великого писателя и его произведений в истории литературы.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4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E239C-0B7C-3BEC-A005-F7FDC518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65761"/>
            <a:ext cx="10364451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738EE0-05DC-D0F4-422B-0E13EB9F88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1354" y="520505"/>
            <a:ext cx="10996246" cy="5764237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800" dirty="0">
                <a:latin typeface="Arial Black" panose="020B0A04020102020204" pitchFamily="34" charset="0"/>
              </a:rPr>
              <a:t>Рано осознавал свою исключительность и избранность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Вера в романтические идеи, жизнь по « книжным» законам.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Сомнительно относится к миру, сомнения и вопросы.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Сосредоточенность на личности , своих переживаниях.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Беспокойство, мятеж, холодность, разочарования.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83903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2AB10-3297-BB10-6F52-1FACAC14A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Нет, я не Байрон ( 1832 г.)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EFFC75-F79C-60AB-C5E3-A9E3843B38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8812" y="2367092"/>
            <a:ext cx="5850988" cy="4343197"/>
          </a:xfrm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Нет, я не Байрон, я другой,</a:t>
            </a:r>
          </a:p>
          <a:p>
            <a:r>
              <a:rPr lang="ru-RU" dirty="0">
                <a:latin typeface="Arial Black" panose="020B0A04020102020204" pitchFamily="34" charset="0"/>
              </a:rPr>
              <a:t>Еще неведомый избранник,</a:t>
            </a:r>
          </a:p>
          <a:p>
            <a:r>
              <a:rPr lang="ru-RU" dirty="0">
                <a:latin typeface="Arial Black" panose="020B0A04020102020204" pitchFamily="34" charset="0"/>
              </a:rPr>
              <a:t>Как он, гонимый миром странник,</a:t>
            </a:r>
          </a:p>
          <a:p>
            <a:r>
              <a:rPr lang="ru-RU" dirty="0">
                <a:latin typeface="Arial Black" panose="020B0A04020102020204" pitchFamily="34" charset="0"/>
              </a:rPr>
              <a:t>Но только с русскою душой.</a:t>
            </a:r>
          </a:p>
          <a:p>
            <a:r>
              <a:rPr lang="ru-RU" dirty="0">
                <a:latin typeface="Arial Black" panose="020B0A04020102020204" pitchFamily="34" charset="0"/>
              </a:rPr>
              <a:t>Я раньше начал, кончу ране,</a:t>
            </a:r>
          </a:p>
          <a:p>
            <a:r>
              <a:rPr lang="ru-RU" dirty="0">
                <a:latin typeface="Arial Black" panose="020B0A04020102020204" pitchFamily="34" charset="0"/>
              </a:rPr>
              <a:t>Мой ум не много совершит;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739F96-5128-3727-E8FE-D140C577E0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850988" cy="4160317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В душе моей, как в океане,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Надежд разбитых груз лежит.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Кто может, океан угрюмый,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Твои изведать тайны? Кто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Толпе мои расскажет думы?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Я — или бог — или никто!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71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9F6D6-5138-6C4D-B359-C3BFDA1F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68813"/>
            <a:ext cx="10364451" cy="717452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Молитва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32BFC7-6FB9-6CD1-70B4-6B5F009B1D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886265"/>
            <a:ext cx="6019800" cy="58029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Я, матерь божия, ныне с молитвою</a:t>
            </a: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Пред твоим образом, ярким сиянием,</a:t>
            </a: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Не о спасении, не перед битвою,</a:t>
            </a: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Не с благодарностью иль покаянием,</a:t>
            </a: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Не за свою молю душу пустынную,</a:t>
            </a: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За душу странника в свете безродного;</a:t>
            </a: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Но я вручить хочу деву невинную</a:t>
            </a: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Теплой заступнице мира холодного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CF3EC5-947C-0E93-961F-B628CFFEA2F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886266"/>
            <a:ext cx="5974080" cy="56130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Окружи счастием душу достойную;</a:t>
            </a: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Дай ей </a:t>
            </a:r>
            <a:r>
              <a:rPr lang="ru-RU" dirty="0" err="1">
                <a:latin typeface="Arial Black" panose="020B0A04020102020204" pitchFamily="34" charset="0"/>
              </a:rPr>
              <a:t>сопутников</a:t>
            </a:r>
            <a:r>
              <a:rPr lang="ru-RU" dirty="0">
                <a:latin typeface="Arial Black" panose="020B0A04020102020204" pitchFamily="34" charset="0"/>
              </a:rPr>
              <a:t>, полных внимания,</a:t>
            </a: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Молодость светлую, старость покойную,</a:t>
            </a: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Сердцу незлобному мир упования.</a:t>
            </a: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Срок ли приблизится часу прощальному</a:t>
            </a: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В утро ли шумное, в ночь ли безгласную,</a:t>
            </a: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Ты восприять пошли к ложу печальному</a:t>
            </a: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Лучшего ангела душу прекрасную.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16370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55</TotalTime>
  <Words>813</Words>
  <Application>Microsoft Office PowerPoint</Application>
  <PresentationFormat>Широкоэкранный</PresentationFormat>
  <Paragraphs>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Inter</vt:lpstr>
      <vt:lpstr>Tw Cen MT</vt:lpstr>
      <vt:lpstr>Wingdings 2</vt:lpstr>
      <vt:lpstr>Капля</vt:lpstr>
      <vt:lpstr>Презентация PowerPoint</vt:lpstr>
      <vt:lpstr>Презентация PowerPoint</vt:lpstr>
      <vt:lpstr>Этапы жизни М.Ю. Лермонтова</vt:lpstr>
      <vt:lpstr>Презентация PowerPoint</vt:lpstr>
      <vt:lpstr>Презентация PowerPoint</vt:lpstr>
      <vt:lpstr>Презентация PowerPoint</vt:lpstr>
      <vt:lpstr>Презентация PowerPoint</vt:lpstr>
      <vt:lpstr>Нет, я не Байрон ( 1832 г.)</vt:lpstr>
      <vt:lpstr>Молитва</vt:lpstr>
      <vt:lpstr>Стихи </vt:lpstr>
      <vt:lpstr>Презентация PowerPoint</vt:lpstr>
      <vt:lpstr>Презентация PowerPoint</vt:lpstr>
      <vt:lpstr>Анализ стихотворения по плану: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Елена</dc:creator>
  <cp:lastModifiedBy>Елена</cp:lastModifiedBy>
  <cp:revision>4</cp:revision>
  <dcterms:created xsi:type="dcterms:W3CDTF">2024-09-06T17:08:55Z</dcterms:created>
  <dcterms:modified xsi:type="dcterms:W3CDTF">2025-10-12T12:43:21Z</dcterms:modified>
</cp:coreProperties>
</file>