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embeddedFontLst>
    <p:embeddedFont>
      <p:font typeface="Constantia" pitchFamily="18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90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8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6386" name="Google Shape;89;p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62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4818" name="Google Shape;163;p1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68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6866" name="Google Shape;169;p1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74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8914" name="Google Shape;175;p1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86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0962" name="Google Shape;187;p1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98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3010" name="Google Shape;199;p1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07;p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5058" name="Google Shape;208;p1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18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7106" name="Google Shape;219;p1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24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9154" name="Google Shape;225;p1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30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1202" name="Google Shape;231;p1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36;p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3250" name="Google Shape;237;p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94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8434" name="Google Shape;95;p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42;p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5298" name="Google Shape;243;p2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49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7346" name="Google Shape;250;p2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54;p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9394" name="Google Shape;255;p2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64;p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1442" name="Google Shape;265;p2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70;p2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3490" name="Google Shape;271;p2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80;p2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5538" name="Google Shape;281;p2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285;p2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75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299;p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9634" name="Google Shape;300;p2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304;p2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1682" name="Google Shape;305;p2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310;p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3730" name="Google Shape;311;p2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99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0482" name="Google Shape;100;p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320;p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5778" name="Google Shape;321;p3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326;p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7826" name="Google Shape;327;p3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332;p3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9874" name="Google Shape;333;p3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338;p3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1922" name="Google Shape;339;p3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Google Shape;346;p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3970" name="Google Shape;347;p3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5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2530" name="Google Shape;106;p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15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4578" name="Google Shape;116;p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21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6626" name="Google Shape;122;p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35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8674" name="Google Shape;136;p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45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0722" name="Google Shape;146;p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55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2770" name="Google Shape;156;p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14;p2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5" name="Google Shape;15;p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16;p2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9039D2F1-3F98-4C7D-98EC-2AE5129A56EC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Google Shape;69;p1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4" name="Google Shape;70;p11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5" name="Google Shape;71;p1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A82D2BA7-2BD6-4252-829A-24810CA96618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8;p12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8" name="Google Shape;79;p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9" name="Google Shape;80;p12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A9135392-D9D9-427B-916B-3FDAB45517DD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84;p13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5" name="Google Shape;85;p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86;p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9B5B1FF4-CE9B-4465-979B-E597D41191E2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20;p3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5" name="Google Shape;21;p3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9AAC397D-303C-4913-B617-BAC824512E6F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27;p4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28;p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7" name="Google Shape;29;p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564B05DD-5775-4E85-8BB3-B90F2A74BD22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3" name="Google Shape;32;p5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4" name="Google Shape;33;p5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59438735-2173-4B6A-A473-ECEC58A3B7AF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текст над объектом" type="txOverObj">
  <p:cSld name="TEXT_OVER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38;p6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39;p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7" name="Google Shape;40;p6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C69EA53F-092E-4697-B531-BCC1C8BFCD5F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4;p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5" name="Google Shape;45;p7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46;p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7C21BC74-A69D-436C-A22A-E162EAF02A7B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50;p8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5" name="Google Shape;51;p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52;p8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39DB5621-C10B-40CA-B6ED-16A55FB19DAA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7;p9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58;p9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7" name="Google Shape;59;p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FB50BE9F-ED64-4388-B083-4492829416CA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64;p10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6" name="Google Shape;65;p10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ru-RU"/>
          </a:p>
        </p:txBody>
      </p:sp>
      <p:sp>
        <p:nvSpPr>
          <p:cNvPr id="7" name="Google Shape;66;p1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E6DADAF5-56CD-487D-95B1-DEE81DC93BB5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800"/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800"/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fld id="{94BE52C4-44C3-4050-84BA-A51F62F7D634}" type="slidenum">
              <a:rPr lang="en-US"/>
              <a:pPr algn="r">
                <a:buClr>
                  <a:srgbClr val="000000"/>
                </a:buClr>
                <a:buSzPts val="1400"/>
                <a:buFont typeface="Arial" charset="0"/>
                <a:buNone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0" y="609600"/>
            <a:ext cx="9144000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Анатомия и физиология</a:t>
            </a:r>
            <a:br>
              <a:rPr lang="en-US" sz="54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en-US" sz="54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спинного мозга. Спинномозговые нервы.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4495800" cy="6019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Отделы подразделяются на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сегменты спинного мозга.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FF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Сегмент –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участок спинного мозга, соответствующий двум парам корешков (2 передних и 2 задних).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3794" name="Google Shape;166;p23"/>
          <p:cNvPicPr preferRelativeResize="0">
            <a:picLocks noChangeAspect="1" noChangeArrowheads="1"/>
          </p:cNvPicPr>
          <p:nvPr/>
        </p:nvPicPr>
        <p:blipFill>
          <a:blip r:embed="rId3"/>
          <a:srcRect l="53989" t="34995" r="22508" b="32668"/>
          <a:stretch>
            <a:fillRect/>
          </a:stretch>
        </p:blipFill>
        <p:spPr bwMode="auto">
          <a:xfrm>
            <a:off x="4800600" y="1219200"/>
            <a:ext cx="4267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152400" y="381000"/>
            <a:ext cx="5715000" cy="62484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onstantia" pitchFamily="18" charset="0"/>
              <a:buChar char="•"/>
            </a:pPr>
            <a:r>
              <a:rPr lang="en-US" sz="40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Выделяют </a:t>
            </a:r>
            <a:r>
              <a:rPr lang="en-US" sz="40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31 сегмент: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onstantia" pitchFamily="18" charset="0"/>
              <a:buNone/>
            </a:pPr>
            <a:r>
              <a:rPr lang="en-US" sz="40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- 8 шейных,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SzPts val="4000"/>
              <a:buFont typeface="Constantia" pitchFamily="18" charset="0"/>
              <a:buNone/>
            </a:pPr>
            <a:r>
              <a:rPr lang="en-US" sz="40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- 12 грудных,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SzPts val="4000"/>
              <a:buFont typeface="Constantia" pitchFamily="18" charset="0"/>
              <a:buNone/>
            </a:pPr>
            <a:r>
              <a:rPr lang="en-US" sz="40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- 5 поясничных,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SzPts val="4000"/>
              <a:buFont typeface="Constantia" pitchFamily="18" charset="0"/>
              <a:buNone/>
            </a:pPr>
            <a:r>
              <a:rPr lang="en-US" sz="40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- 5 крестцовых,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SzPts val="4000"/>
              <a:buFont typeface="Constantia" pitchFamily="18" charset="0"/>
              <a:buNone/>
            </a:pPr>
            <a:r>
              <a:rPr lang="en-US" sz="40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- 1 копчиковый.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 charset="0"/>
              <a:buNone/>
            </a:pPr>
            <a:endParaRPr lang="ru-RU" sz="4000" b="1" smtClean="0">
              <a:solidFill>
                <a:srgbClr val="0000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35843" name="Google Shape;172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26701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76200" y="381000"/>
            <a:ext cx="4343400" cy="61722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На разрезе спинной мозг состоит из серого и белого вещества.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Серое вещество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располагается в центре - это тела нейронов.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Серое вещество образует рога: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Noto Sans Symbols"/>
              <a:buChar char="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передние(1);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Noto Sans Symbols"/>
              <a:buChar char="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задние(2);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Noto Sans Symbols"/>
              <a:buChar char="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боковые(3).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7891" name="Google Shape;178;p25"/>
          <p:cNvPicPr preferRelativeResize="0">
            <a:picLocks noChangeAspect="1" noChangeArrowheads="1"/>
          </p:cNvPicPr>
          <p:nvPr/>
        </p:nvPicPr>
        <p:blipFill>
          <a:blip r:embed="rId3"/>
          <a:srcRect l="55988" t="40666" r="23015" b="34178"/>
          <a:stretch>
            <a:fillRect/>
          </a:stretch>
        </p:blipFill>
        <p:spPr bwMode="auto">
          <a:xfrm>
            <a:off x="4648200" y="13716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2" name="Google Shape;179;p25"/>
          <p:cNvCxnSpPr>
            <a:cxnSpLocks noChangeShapeType="1"/>
          </p:cNvCxnSpPr>
          <p:nvPr/>
        </p:nvCxnSpPr>
        <p:spPr bwMode="auto">
          <a:xfrm rot="10800000">
            <a:off x="7467600" y="4572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893" name="Google Shape;180;p25"/>
          <p:cNvSpPr txBox="1">
            <a:spLocks noChangeArrowheads="1"/>
          </p:cNvSpPr>
          <p:nvPr/>
        </p:nvSpPr>
        <p:spPr bwMode="auto">
          <a:xfrm>
            <a:off x="7620000" y="5029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cxnSp>
        <p:nvCxnSpPr>
          <p:cNvPr id="37894" name="Google Shape;181;p25"/>
          <p:cNvCxnSpPr>
            <a:cxnSpLocks noChangeShapeType="1"/>
          </p:cNvCxnSpPr>
          <p:nvPr/>
        </p:nvCxnSpPr>
        <p:spPr bwMode="auto">
          <a:xfrm rot="10800000">
            <a:off x="7848600" y="2438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895" name="Google Shape;182;p25"/>
          <p:cNvSpPr txBox="1">
            <a:spLocks noChangeArrowheads="1"/>
          </p:cNvSpPr>
          <p:nvPr/>
        </p:nvSpPr>
        <p:spPr bwMode="auto">
          <a:xfrm>
            <a:off x="8137525" y="2398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cxnSp>
        <p:nvCxnSpPr>
          <p:cNvPr id="37896" name="Google Shape;183;p25"/>
          <p:cNvCxnSpPr>
            <a:cxnSpLocks noChangeShapeType="1"/>
          </p:cNvCxnSpPr>
          <p:nvPr/>
        </p:nvCxnSpPr>
        <p:spPr bwMode="auto">
          <a:xfrm rot="10800000">
            <a:off x="7848600" y="39624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897" name="Google Shape;184;p25"/>
          <p:cNvSpPr txBox="1">
            <a:spLocks noChangeArrowheads="1"/>
          </p:cNvSpPr>
          <p:nvPr/>
        </p:nvSpPr>
        <p:spPr bwMode="auto">
          <a:xfrm>
            <a:off x="8442325" y="3770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3810000" cy="4525963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Белое вещество спинного мозга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располагается по периферии и образует: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Noto Sans Symbols"/>
              <a:buChar char="✓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передний(1),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Noto Sans Symbols"/>
              <a:buChar char="✓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боковой(2),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Noto Sans Symbols"/>
              <a:buChar char="✓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задний(3) канатики.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39938" name="Google Shape;190;p26"/>
          <p:cNvPicPr preferRelativeResize="0">
            <a:picLocks noChangeAspect="1" noChangeArrowheads="1"/>
          </p:cNvPicPr>
          <p:nvPr/>
        </p:nvPicPr>
        <p:blipFill>
          <a:blip r:embed="rId3"/>
          <a:srcRect l="53989" t="34995" r="22508" b="32668"/>
          <a:stretch>
            <a:fillRect/>
          </a:stretch>
        </p:blipFill>
        <p:spPr bwMode="auto">
          <a:xfrm>
            <a:off x="4343400" y="5334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39" name="Google Shape;191;p26"/>
          <p:cNvCxnSpPr>
            <a:cxnSpLocks noChangeShapeType="1"/>
          </p:cNvCxnSpPr>
          <p:nvPr/>
        </p:nvCxnSpPr>
        <p:spPr bwMode="auto">
          <a:xfrm flipH="1">
            <a:off x="7543800" y="762000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40" name="Google Shape;192;p26"/>
          <p:cNvCxnSpPr>
            <a:cxnSpLocks noChangeShapeType="1"/>
          </p:cNvCxnSpPr>
          <p:nvPr/>
        </p:nvCxnSpPr>
        <p:spPr bwMode="auto">
          <a:xfrm rot="10800000">
            <a:off x="75438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41" name="Google Shape;193;p26"/>
          <p:cNvCxnSpPr>
            <a:cxnSpLocks noChangeShapeType="1"/>
          </p:cNvCxnSpPr>
          <p:nvPr/>
        </p:nvCxnSpPr>
        <p:spPr bwMode="auto">
          <a:xfrm rot="10800000" flipH="1">
            <a:off x="6400800" y="2286000"/>
            <a:ext cx="304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42" name="Google Shape;194;p26"/>
          <p:cNvSpPr txBox="1">
            <a:spLocks noChangeArrowheads="1"/>
          </p:cNvSpPr>
          <p:nvPr/>
        </p:nvSpPr>
        <p:spPr bwMode="auto">
          <a:xfrm>
            <a:off x="8137525" y="417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sp>
        <p:nvSpPr>
          <p:cNvPr id="39943" name="Google Shape;195;p26"/>
          <p:cNvSpPr txBox="1">
            <a:spLocks noChangeArrowheads="1"/>
          </p:cNvSpPr>
          <p:nvPr/>
        </p:nvSpPr>
        <p:spPr bwMode="auto">
          <a:xfrm>
            <a:off x="8442325" y="1789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sp>
        <p:nvSpPr>
          <p:cNvPr id="39944" name="Google Shape;196;p26"/>
          <p:cNvSpPr txBox="1">
            <a:spLocks noChangeArrowheads="1"/>
          </p:cNvSpPr>
          <p:nvPr/>
        </p:nvSpPr>
        <p:spPr bwMode="auto">
          <a:xfrm>
            <a:off x="6232525" y="2703513"/>
            <a:ext cx="311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3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0" y="990600"/>
            <a:ext cx="4191000" cy="4525963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 сером веществе передних рогов (1) находятся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двигательные нейроны.</a:t>
            </a:r>
            <a:endParaRPr lang="ru-RU" b="1" smtClean="0">
              <a:solidFill>
                <a:srgbClr val="FF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Отростки этих клеток образуют передние двигательные корешки.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1986" name="Google Shape;202;p27"/>
          <p:cNvPicPr preferRelativeResize="0">
            <a:picLocks noChangeAspect="1" noChangeArrowheads="1"/>
          </p:cNvPicPr>
          <p:nvPr/>
        </p:nvPicPr>
        <p:blipFill>
          <a:blip r:embed="rId3"/>
          <a:srcRect l="55989" t="31332" r="17017" b="34000"/>
          <a:stretch>
            <a:fillRect/>
          </a:stretch>
        </p:blipFill>
        <p:spPr bwMode="auto">
          <a:xfrm>
            <a:off x="3962400" y="762000"/>
            <a:ext cx="51816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987" name="Google Shape;203;p27"/>
          <p:cNvCxnSpPr>
            <a:cxnSpLocks noChangeShapeType="1"/>
          </p:cNvCxnSpPr>
          <p:nvPr/>
        </p:nvCxnSpPr>
        <p:spPr bwMode="auto">
          <a:xfrm rot="10800000">
            <a:off x="5638800" y="4191000"/>
            <a:ext cx="914400" cy="914400"/>
          </a:xfrm>
          <a:prstGeom prst="straightConnector1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41988" name="Google Shape;204;p27"/>
          <p:cNvCxnSpPr>
            <a:cxnSpLocks noChangeShapeType="1"/>
          </p:cNvCxnSpPr>
          <p:nvPr/>
        </p:nvCxnSpPr>
        <p:spPr bwMode="auto">
          <a:xfrm rot="10800000" flipH="1">
            <a:off x="6705600" y="4038600"/>
            <a:ext cx="762000" cy="1219200"/>
          </a:xfrm>
          <a:prstGeom prst="straightConnector1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41989" name="Google Shape;205;p27"/>
          <p:cNvSpPr txBox="1">
            <a:spLocks noChangeArrowheads="1"/>
          </p:cNvSpPr>
          <p:nvPr/>
        </p:nvSpPr>
        <p:spPr bwMode="auto">
          <a:xfrm>
            <a:off x="6613525" y="5218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0" y="990600"/>
            <a:ext cx="4114800" cy="5135563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 задних рогах(1) лежат </a:t>
            </a:r>
            <a:r>
              <a:rPr lang="en-US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чувствительные нейроны.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 боковых рогах (2) лежат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вегетативные нейроны.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44034" name="Google Shape;211;p28"/>
          <p:cNvPicPr preferRelativeResize="0">
            <a:picLocks noChangeAspect="1" noChangeArrowheads="1"/>
          </p:cNvPicPr>
          <p:nvPr/>
        </p:nvPicPr>
        <p:blipFill>
          <a:blip r:embed="rId3"/>
          <a:srcRect l="55989" t="31332" r="17017" b="34000"/>
          <a:stretch>
            <a:fillRect/>
          </a:stretch>
        </p:blipFill>
        <p:spPr bwMode="auto">
          <a:xfrm>
            <a:off x="3962400" y="1143000"/>
            <a:ext cx="51816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35" name="Google Shape;212;p28"/>
          <p:cNvCxnSpPr>
            <a:cxnSpLocks noChangeShapeType="1"/>
          </p:cNvCxnSpPr>
          <p:nvPr/>
        </p:nvCxnSpPr>
        <p:spPr bwMode="auto">
          <a:xfrm flipH="1">
            <a:off x="5715000" y="1905000"/>
            <a:ext cx="1066800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44036" name="Google Shape;213;p28"/>
          <p:cNvCxnSpPr>
            <a:cxnSpLocks noChangeShapeType="1"/>
          </p:cNvCxnSpPr>
          <p:nvPr/>
        </p:nvCxnSpPr>
        <p:spPr bwMode="auto">
          <a:xfrm>
            <a:off x="6781800" y="1981200"/>
            <a:ext cx="762000" cy="609600"/>
          </a:xfrm>
          <a:prstGeom prst="straightConnector1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44037" name="Google Shape;214;p28"/>
          <p:cNvSpPr txBox="1">
            <a:spLocks noChangeArrowheads="1"/>
          </p:cNvSpPr>
          <p:nvPr/>
        </p:nvSpPr>
        <p:spPr bwMode="auto">
          <a:xfrm>
            <a:off x="6629400" y="160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800"/>
              <a:buFont typeface="Arial" charset="0"/>
              <a:buNone/>
            </a:pPr>
            <a:r>
              <a:rPr lang="en-US" sz="1800">
                <a:solidFill>
                  <a:srgbClr val="FFFFFF"/>
                </a:solidFill>
              </a:rPr>
              <a:t>1</a:t>
            </a:r>
            <a:endParaRPr lang="ru-RU"/>
          </a:p>
        </p:txBody>
      </p:sp>
      <p:cxnSp>
        <p:nvCxnSpPr>
          <p:cNvPr id="44038" name="Google Shape;215;p28"/>
          <p:cNvCxnSpPr>
            <a:cxnSpLocks noChangeShapeType="1"/>
          </p:cNvCxnSpPr>
          <p:nvPr/>
        </p:nvCxnSpPr>
        <p:spPr bwMode="auto">
          <a:xfrm flipH="1">
            <a:off x="7772400" y="3581400"/>
            <a:ext cx="304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44039" name="Google Shape;216;p28"/>
          <p:cNvSpPr txBox="1">
            <a:spLocks noChangeArrowheads="1"/>
          </p:cNvSpPr>
          <p:nvPr/>
        </p:nvSpPr>
        <p:spPr bwMode="auto">
          <a:xfrm>
            <a:off x="8137525" y="3236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800"/>
              <a:buFont typeface="Arial" charset="0"/>
              <a:buNone/>
            </a:pPr>
            <a:r>
              <a:rPr lang="en-US" sz="1800">
                <a:solidFill>
                  <a:srgbClr val="FFFFFF"/>
                </a:solidFill>
              </a:rPr>
              <a:t>2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152400" y="636588"/>
            <a:ext cx="4572000" cy="58674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Спинной мозг покрыт </a:t>
            </a: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тремя мозговыми оболочками: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внутренняя оболочка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– мягкая</a:t>
            </a:r>
            <a:r>
              <a:rPr lang="en-US" sz="3200" b="1" smtClean="0">
                <a:solidFill>
                  <a:srgbClr val="FF3399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(сосудистая)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;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средняя оболочка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– паутинная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;</a:t>
            </a: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наружная оболочка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– твёрдая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.</a:t>
            </a: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6082" name="Google Shape;222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8004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4572000" cy="64770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Между твёрдой оболочкой и надкостницей спинномозгового канала находится </a:t>
            </a: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эпидуральное пространство,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заполненное жировой клетчаткой и венозными сплетениями.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8131" name="Google Shape;228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798888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body" idx="4294967295"/>
          </p:nvPr>
        </p:nvSpPr>
        <p:spPr>
          <a:xfrm>
            <a:off x="228600" y="762000"/>
            <a:ext cx="4724400" cy="5638800"/>
          </a:xfrm>
        </p:spPr>
        <p:txBody>
          <a:bodyPr/>
          <a:lstStyle/>
          <a:p>
            <a:pPr marL="342900" indent="-342900" eaLnBrk="1" hangingPunct="1">
              <a:buSzPts val="3600"/>
              <a:buFont typeface="Constantia" pitchFamily="18" charset="0"/>
              <a:buChar char="•"/>
            </a:pPr>
            <a:r>
              <a:rPr lang="en-US" sz="3600" b="1" smtClean="0">
                <a:latin typeface="Constantia" pitchFamily="18" charset="0"/>
                <a:cs typeface="Arial" charset="0"/>
                <a:sym typeface="Constantia" pitchFamily="18" charset="0"/>
              </a:rPr>
              <a:t>Между твёрдой и паутинной</a:t>
            </a:r>
            <a:r>
              <a:rPr lang="en-US" sz="3600" b="1" smtClean="0">
                <a:latin typeface="Arial" charset="0"/>
                <a:cs typeface="Arial" charset="0"/>
              </a:rPr>
              <a:t> </a:t>
            </a:r>
            <a:r>
              <a:rPr lang="en-US" sz="3600" b="1" smtClean="0">
                <a:latin typeface="Constantia" pitchFamily="18" charset="0"/>
                <a:cs typeface="Arial" charset="0"/>
                <a:sym typeface="Constantia" pitchFamily="18" charset="0"/>
              </a:rPr>
              <a:t>оболочками находится </a:t>
            </a:r>
            <a:r>
              <a:rPr lang="en-US" sz="36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субдуральное пространство</a:t>
            </a:r>
            <a:r>
              <a:rPr lang="en-US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50179" name="Google Shape;234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752600"/>
            <a:ext cx="34940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152400" y="533400"/>
            <a:ext cx="4343400" cy="59436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Между мягкой и паутинной оболочками находится </a:t>
            </a: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подпаутинное пространство,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которое содержит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спинномозговую жидкость.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ru-RU" sz="3200" b="1" smtClean="0">
              <a:solidFill>
                <a:srgbClr val="0000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52227" name="Google Shape;240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31938"/>
            <a:ext cx="3798888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5400"/>
              <a:buFont typeface="Constantia" pitchFamily="18" charset="0"/>
              <a:buChar char="•"/>
            </a:pPr>
            <a:r>
              <a:rPr lang="en-US" sz="54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1.</a:t>
            </a:r>
            <a:r>
              <a:rPr lang="en-US" sz="5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Строение спинного мозга.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0" y="228600"/>
            <a:ext cx="5105400" cy="64770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Общее количество спинномозговой жидкости составляет </a:t>
            </a:r>
            <a:r>
              <a:rPr lang="en-US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100 – 200 мл.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Она образуется в желудочках головного мозга, циркулирует по спинномозговому каналу и межоболочечным пространствам.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Выполняет трофическую и защитную функции.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54275" name="Google Shape;246;p33"/>
          <p:cNvPicPr preferRelativeResize="0">
            <a:picLocks noChangeAspect="1" noChangeArrowheads="1"/>
          </p:cNvPicPr>
          <p:nvPr/>
        </p:nvPicPr>
        <p:blipFill>
          <a:blip r:embed="rId3"/>
          <a:srcRect l="58987" t="32664" r="23015" b="23334"/>
          <a:stretch>
            <a:fillRect/>
          </a:stretch>
        </p:blipFill>
        <p:spPr bwMode="auto">
          <a:xfrm>
            <a:off x="5237163" y="381000"/>
            <a:ext cx="35337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276" name="Google Shape;247;p33"/>
          <p:cNvCxnSpPr>
            <a:cxnSpLocks noChangeShapeType="1"/>
          </p:cNvCxnSpPr>
          <p:nvPr/>
        </p:nvCxnSpPr>
        <p:spPr bwMode="auto">
          <a:xfrm rot="10800000" flipH="1">
            <a:off x="5715000" y="1219200"/>
            <a:ext cx="7620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609600" indent="-609600"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5400"/>
              <a:buFont typeface="Constantia" pitchFamily="18" charset="0"/>
              <a:buChar char="•"/>
            </a:pPr>
            <a:r>
              <a:rPr lang="en-US" sz="54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2.</a:t>
            </a:r>
            <a:r>
              <a:rPr lang="en-US" sz="5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Функции спинного мозга.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609600" indent="-609600" eaLnBrk="1" hangingPunct="1"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ts val="5400"/>
              <a:buFont typeface="Arial" charset="0"/>
              <a:buNone/>
            </a:pPr>
            <a:endParaRPr lang="ru-RU" sz="5400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228600" y="457200"/>
            <a:ext cx="4953000" cy="64008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1.</a:t>
            </a:r>
            <a:r>
              <a:rPr lang="en-US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Рефлекторная функция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осуществляется нервными центрами спинного мозга.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Импульсы от спинного мозга идут к скелетным и дыхательным мышцам, диафрагме, к внутренним органам, кровеносным сосудам и т. д.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58370" name="Google Shape;258;p35"/>
          <p:cNvPicPr preferRelativeResize="0">
            <a:picLocks noChangeAspect="1" noChangeArrowheads="1"/>
          </p:cNvPicPr>
          <p:nvPr/>
        </p:nvPicPr>
        <p:blipFill>
          <a:blip r:embed="rId3"/>
          <a:srcRect l="43739" t="32275" r="40295" b="28130"/>
          <a:stretch>
            <a:fillRect/>
          </a:stretch>
        </p:blipFill>
        <p:spPr bwMode="auto">
          <a:xfrm>
            <a:off x="5257800" y="1066800"/>
            <a:ext cx="2908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371" name="Google Shape;259;p35"/>
          <p:cNvCxnSpPr>
            <a:cxnSpLocks noChangeShapeType="1"/>
          </p:cNvCxnSpPr>
          <p:nvPr/>
        </p:nvCxnSpPr>
        <p:spPr bwMode="auto">
          <a:xfrm flipH="1">
            <a:off x="7391400" y="12954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8372" name="Google Shape;260;p35"/>
          <p:cNvSpPr txBox="1">
            <a:spLocks noChangeArrowheads="1"/>
          </p:cNvSpPr>
          <p:nvPr/>
        </p:nvSpPr>
        <p:spPr bwMode="auto">
          <a:xfrm>
            <a:off x="7554913" y="990600"/>
            <a:ext cx="158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Спинной мозг</a:t>
            </a:r>
            <a:endParaRPr lang="ru-RU"/>
          </a:p>
        </p:txBody>
      </p:sp>
      <p:cxnSp>
        <p:nvCxnSpPr>
          <p:cNvPr id="58373" name="Google Shape;261;p35"/>
          <p:cNvCxnSpPr>
            <a:cxnSpLocks noChangeShapeType="1"/>
          </p:cNvCxnSpPr>
          <p:nvPr/>
        </p:nvCxnSpPr>
        <p:spPr bwMode="auto">
          <a:xfrm flipH="1">
            <a:off x="7315200" y="3886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8374" name="Google Shape;262;p35"/>
          <p:cNvSpPr txBox="1">
            <a:spLocks noChangeArrowheads="1"/>
          </p:cNvSpPr>
          <p:nvPr/>
        </p:nvSpPr>
        <p:spPr bwMode="auto">
          <a:xfrm>
            <a:off x="7413625" y="3505200"/>
            <a:ext cx="1730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Рабочий орган 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(мышца)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4343400" cy="4906963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Font typeface="Arial" charset="0"/>
              <a:buNone/>
            </a:pPr>
            <a:r>
              <a:rPr lang="en-US" b="1" smtClean="0">
                <a:solidFill>
                  <a:srgbClr val="FF3399"/>
                </a:solidFill>
                <a:latin typeface="Arial" charset="0"/>
                <a:cs typeface="Arial" charset="0"/>
                <a:sym typeface="Arial" charset="0"/>
              </a:rPr>
              <a:t>	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2.</a:t>
            </a:r>
            <a:r>
              <a:rPr lang="en-US" b="1" smtClean="0">
                <a:solidFill>
                  <a:srgbClr val="FF3399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Проводниковая функция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осуществляется за счёт восходящих и нисходящих проводящих путей.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60418" name="Google Shape;268;p36" descr="&amp;Vcy;&amp;ocy;&amp;scy;&amp;khcy;&amp;ocy;&amp;dcy;&amp;yacy;&amp;shchcy;&amp;icy;&amp;iecy; &amp;pcy;&amp;ucy;&amp;tcy;&amp;icy; &amp;scy;&amp;pcy;&amp;icy;&amp;ncy;&amp;ncy;&amp;ocy;&amp;gcy;&amp;ocy; &amp;icy; &amp;gcy;&amp;ocy;&amp;lcy;&amp;ocy;&amp;vcy;&amp;ncy;&amp;ocy;&amp;gcy;&amp;ocy; &amp;mcy;&amp;ocy;&amp;zcy;&amp;gcy;&amp;acy;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95400"/>
            <a:ext cx="473392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152400" y="708025"/>
            <a:ext cx="4267200" cy="5997575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Восходящие проводящие пути</a:t>
            </a: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передают информацию от  рецепторов кожи и мышц к мозжечку и коре большого мозга.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Нисходящие проводящие пути</a:t>
            </a: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связывают головной мозг с двигательными нейронами спинного мозга.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2466" name="Google Shape;274;p37"/>
          <p:cNvPicPr preferRelativeResize="0">
            <a:picLocks noChangeAspect="1" noChangeArrowheads="1"/>
          </p:cNvPicPr>
          <p:nvPr/>
        </p:nvPicPr>
        <p:blipFill>
          <a:blip r:embed="rId3"/>
          <a:srcRect l="53989" t="34995" r="22508" b="32668"/>
          <a:stretch>
            <a:fillRect/>
          </a:stretch>
        </p:blipFill>
        <p:spPr bwMode="auto">
          <a:xfrm>
            <a:off x="4343400" y="914400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467" name="Google Shape;275;p37"/>
          <p:cNvCxnSpPr>
            <a:cxnSpLocks noChangeShapeType="1"/>
          </p:cNvCxnSpPr>
          <p:nvPr/>
        </p:nvCxnSpPr>
        <p:spPr bwMode="auto">
          <a:xfrm flipH="1">
            <a:off x="6705600" y="6858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2468" name="Google Shape;276;p37"/>
          <p:cNvCxnSpPr>
            <a:cxnSpLocks noChangeShapeType="1"/>
          </p:cNvCxnSpPr>
          <p:nvPr/>
        </p:nvCxnSpPr>
        <p:spPr bwMode="auto">
          <a:xfrm>
            <a:off x="6324600" y="685800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2469" name="Google Shape;277;p37"/>
          <p:cNvSpPr txBox="1">
            <a:spLocks noChangeArrowheads="1"/>
          </p:cNvSpPr>
          <p:nvPr/>
        </p:nvSpPr>
        <p:spPr bwMode="auto">
          <a:xfrm>
            <a:off x="6918325" y="34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sp>
        <p:nvSpPr>
          <p:cNvPr id="62470" name="Google Shape;278;p37"/>
          <p:cNvSpPr txBox="1">
            <a:spLocks noChangeArrowheads="1"/>
          </p:cNvSpPr>
          <p:nvPr/>
        </p:nvSpPr>
        <p:spPr bwMode="auto">
          <a:xfrm>
            <a:off x="6156325" y="34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83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5400"/>
              <a:buFont typeface="Constantia" pitchFamily="18" charset="0"/>
              <a:buChar char="•"/>
            </a:pPr>
            <a:r>
              <a:rPr lang="en-US" sz="54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3.</a:t>
            </a:r>
            <a:r>
              <a:rPr lang="en-US" sz="5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Спинномозговые нервы.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6248400" cy="5638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У человека имеется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None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31 пара спинномозговых нервов: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FF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8 пар шейных(1),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FF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12 пар грудных(2),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FF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5 пар поясничных(3),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FF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5 пар крестцовых(4),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FF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1 пара копчиковых нервов(5).</a:t>
            </a:r>
            <a:r>
              <a:rPr lang="en-US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6562" name="Google Shape;289;p39"/>
          <p:cNvPicPr preferRelativeResize="0">
            <a:picLocks noChangeAspect="1" noChangeArrowheads="1"/>
          </p:cNvPicPr>
          <p:nvPr/>
        </p:nvPicPr>
        <p:blipFill>
          <a:blip r:embed="rId3"/>
          <a:srcRect l="63986" t="30000" r="25015" b="32666"/>
          <a:stretch>
            <a:fillRect/>
          </a:stretch>
        </p:blipFill>
        <p:spPr bwMode="auto">
          <a:xfrm>
            <a:off x="6096000" y="0"/>
            <a:ext cx="2695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Google Shape;290;p39"/>
          <p:cNvSpPr>
            <a:spLocks/>
          </p:cNvSpPr>
          <p:nvPr/>
        </p:nvSpPr>
        <p:spPr bwMode="auto">
          <a:xfrm>
            <a:off x="7315200" y="1447800"/>
            <a:ext cx="76200" cy="838200"/>
          </a:xfrm>
          <a:prstGeom prst="leftBrace">
            <a:avLst>
              <a:gd name="adj1" fmla="val 8352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66564" name="Google Shape;291;p39"/>
          <p:cNvSpPr>
            <a:spLocks/>
          </p:cNvSpPr>
          <p:nvPr/>
        </p:nvSpPr>
        <p:spPr bwMode="auto">
          <a:xfrm>
            <a:off x="7467600" y="2438400"/>
            <a:ext cx="76200" cy="1828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66565" name="Google Shape;292;p39"/>
          <p:cNvSpPr>
            <a:spLocks/>
          </p:cNvSpPr>
          <p:nvPr/>
        </p:nvSpPr>
        <p:spPr bwMode="auto">
          <a:xfrm>
            <a:off x="8229600" y="4267200"/>
            <a:ext cx="76200" cy="457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66566" name="Google Shape;293;p39"/>
          <p:cNvSpPr>
            <a:spLocks/>
          </p:cNvSpPr>
          <p:nvPr/>
        </p:nvSpPr>
        <p:spPr bwMode="auto">
          <a:xfrm>
            <a:off x="8382000" y="4953000"/>
            <a:ext cx="762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66567" name="Google Shape;294;p39"/>
          <p:cNvSpPr txBox="1">
            <a:spLocks noChangeArrowheads="1"/>
          </p:cNvSpPr>
          <p:nvPr/>
        </p:nvSpPr>
        <p:spPr bwMode="auto">
          <a:xfrm>
            <a:off x="6842125" y="156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sp>
        <p:nvSpPr>
          <p:cNvPr id="66568" name="Google Shape;295;p39"/>
          <p:cNvSpPr txBox="1">
            <a:spLocks noChangeArrowheads="1"/>
          </p:cNvSpPr>
          <p:nvPr/>
        </p:nvSpPr>
        <p:spPr bwMode="auto">
          <a:xfrm>
            <a:off x="6918325" y="3008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sp>
        <p:nvSpPr>
          <p:cNvPr id="66569" name="Google Shape;296;p39"/>
          <p:cNvSpPr txBox="1">
            <a:spLocks noChangeArrowheads="1"/>
          </p:cNvSpPr>
          <p:nvPr/>
        </p:nvSpPr>
        <p:spPr bwMode="auto">
          <a:xfrm>
            <a:off x="8442325" y="4303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3</a:t>
            </a:r>
            <a:endParaRPr lang="ru-RU"/>
          </a:p>
        </p:txBody>
      </p:sp>
      <p:sp>
        <p:nvSpPr>
          <p:cNvPr id="66570" name="Google Shape;297;p39"/>
          <p:cNvSpPr txBox="1">
            <a:spLocks noChangeArrowheads="1"/>
          </p:cNvSpPr>
          <p:nvPr/>
        </p:nvSpPr>
        <p:spPr bwMode="auto">
          <a:xfrm>
            <a:off x="8518525" y="55229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4,5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302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800"/>
              <a:buFont typeface="Constantia" pitchFamily="18" charset="0"/>
              <a:buChar char="•"/>
            </a:pPr>
            <a:r>
              <a:rPr lang="en-US" sz="48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Воспаление корешков спинного мозга называется </a:t>
            </a:r>
            <a:r>
              <a:rPr lang="en-US" sz="48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радикулитом</a:t>
            </a:r>
            <a:r>
              <a:rPr lang="en-US" sz="48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(от лат. </a:t>
            </a:r>
            <a:r>
              <a:rPr lang="en-US" sz="48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radix –</a:t>
            </a:r>
            <a:r>
              <a:rPr lang="en-US" sz="48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корень).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body" idx="1"/>
          </p:nvPr>
        </p:nvSpPr>
        <p:spPr>
          <a:xfrm>
            <a:off x="4191000" y="381000"/>
            <a:ext cx="4724400" cy="61722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Каждый спинномозговой нерв образуется путём соединения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переднего (двигательного)</a:t>
            </a:r>
            <a:r>
              <a:rPr lang="en-US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и</a:t>
            </a:r>
            <a:r>
              <a:rPr lang="en-US" b="1" smtClean="0">
                <a:solidFill>
                  <a:srgbClr val="A5002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заднего (чувствительного) корешков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и представляет собой сравнительно короткий ствол.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70658" name="Google Shape;308;p4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37957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8610600" cy="26670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r>
              <a:rPr lang="en-US" sz="36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После выхода из межпозвоночного отверстия нерв делится на 2 ветви:  </a:t>
            </a:r>
            <a:r>
              <a:rPr lang="en-US" sz="36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переднюю(1) и заднюю(2).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 charset="0"/>
              <a:buNone/>
            </a:pPr>
            <a:endParaRPr lang="ru-RU" sz="3600" b="1" smtClean="0">
              <a:solidFill>
                <a:srgbClr val="0000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 charset="0"/>
              <a:buNone/>
            </a:pPr>
            <a:endParaRPr lang="ru-RU" sz="3600" b="1" smtClean="0">
              <a:solidFill>
                <a:srgbClr val="0000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72706" name="Google Shape;314;p42"/>
          <p:cNvPicPr preferRelativeResize="0">
            <a:picLocks noChangeAspect="1" noChangeArrowheads="1"/>
          </p:cNvPicPr>
          <p:nvPr/>
        </p:nvPicPr>
        <p:blipFill>
          <a:blip r:embed="rId3"/>
          <a:srcRect l="25993" t="31332" r="37013" b="37997"/>
          <a:stretch>
            <a:fillRect/>
          </a:stretch>
        </p:blipFill>
        <p:spPr bwMode="auto">
          <a:xfrm>
            <a:off x="1066800" y="2832100"/>
            <a:ext cx="6477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707" name="Google Shape;315;p42"/>
          <p:cNvCxnSpPr>
            <a:cxnSpLocks noChangeShapeType="1"/>
          </p:cNvCxnSpPr>
          <p:nvPr/>
        </p:nvCxnSpPr>
        <p:spPr bwMode="auto">
          <a:xfrm rot="10800000">
            <a:off x="6781800" y="6400800"/>
            <a:ext cx="762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708" name="Google Shape;316;p42"/>
          <p:cNvCxnSpPr>
            <a:cxnSpLocks noChangeShapeType="1"/>
          </p:cNvCxnSpPr>
          <p:nvPr/>
        </p:nvCxnSpPr>
        <p:spPr bwMode="auto">
          <a:xfrm flipH="1">
            <a:off x="7315200" y="5562600"/>
            <a:ext cx="762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2709" name="Google Shape;317;p42"/>
          <p:cNvSpPr txBox="1">
            <a:spLocks noChangeArrowheads="1"/>
          </p:cNvSpPr>
          <p:nvPr/>
        </p:nvSpPr>
        <p:spPr bwMode="auto">
          <a:xfrm>
            <a:off x="7620000" y="6172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sp>
        <p:nvSpPr>
          <p:cNvPr id="72710" name="Google Shape;318;p42"/>
          <p:cNvSpPr txBox="1">
            <a:spLocks noChangeArrowheads="1"/>
          </p:cNvSpPr>
          <p:nvPr/>
        </p:nvSpPr>
        <p:spPr bwMode="auto">
          <a:xfrm>
            <a:off x="8001000" y="5334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228600" y="609600"/>
            <a:ext cx="5334000" cy="60198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Спинной мозг </a:t>
            </a: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(medulla spinalis)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- начальный отдел ЦНС.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Находится в позвоночном канале и представляет собой цилиндрический, сплющенный спереди назад тяж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длиной 40 – 45 см,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массой 34 – 38</a:t>
            </a:r>
            <a:r>
              <a:rPr lang="en-US" sz="32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г.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ru-RU" sz="3200" b="1" smtClean="0">
              <a:solidFill>
                <a:srgbClr val="FF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9459" name="Google Shape;103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26701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body" idx="1"/>
          </p:nvPr>
        </p:nvSpPr>
        <p:spPr>
          <a:xfrm>
            <a:off x="0" y="533400"/>
            <a:ext cx="4648200" cy="6019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Задние ветви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всех спинномозговых нервов идут на заднюю поверхность туловища, где делятся на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кожные и мышечные ветви,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которые иннервируют кожу и мышцы затылка, шеи, спины, поясничной области и таза.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74754" name="Google Shape;324;p43"/>
          <p:cNvPicPr preferRelativeResize="0">
            <a:picLocks noChangeAspect="1" noChangeArrowheads="1"/>
          </p:cNvPicPr>
          <p:nvPr/>
        </p:nvPicPr>
        <p:blipFill>
          <a:blip r:embed="rId3"/>
          <a:srcRect l="45988" t="30000" r="36012" b="31332"/>
          <a:stretch>
            <a:fillRect/>
          </a:stretch>
        </p:blipFill>
        <p:spPr bwMode="auto">
          <a:xfrm>
            <a:off x="4724400" y="0"/>
            <a:ext cx="4114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4267200" cy="59436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3600"/>
              <a:buFont typeface="Constantia" pitchFamily="18" charset="0"/>
              <a:buChar char="•"/>
            </a:pPr>
            <a:r>
              <a:rPr lang="en-US" sz="36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Передние ветви</a:t>
            </a:r>
            <a:r>
              <a:rPr lang="en-US" sz="36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толще и длиннее задних.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Constantia" pitchFamily="18" charset="0"/>
              <a:buChar char="•"/>
            </a:pPr>
            <a:r>
              <a:rPr lang="en-US" sz="36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Они иннервируют кожу и мышцы шеи, груди, живота, конечностей.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76802" name="Google Shape;330;p44"/>
          <p:cNvPicPr preferRelativeResize="0">
            <a:picLocks noChangeAspect="1" noChangeArrowheads="1"/>
          </p:cNvPicPr>
          <p:nvPr/>
        </p:nvPicPr>
        <p:blipFill>
          <a:blip r:embed="rId3"/>
          <a:srcRect l="45988" t="30000" r="36012" b="32666"/>
          <a:stretch>
            <a:fillRect/>
          </a:stretch>
        </p:blipFill>
        <p:spPr bwMode="auto">
          <a:xfrm>
            <a:off x="4733925" y="0"/>
            <a:ext cx="4410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4800600" cy="58674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Передние ветви шейных, поясничных, крестцовых спинномозговых нервов образуют </a:t>
            </a:r>
            <a:r>
              <a:rPr lang="en-US" sz="2400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сплетения: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Noto Sans Symbols"/>
              <a:buChar char="➢"/>
            </a:pP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шейное,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Noto Sans Symbols"/>
              <a:buChar char="➢"/>
            </a:pP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плечевое,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Noto Sans Symbols"/>
              <a:buChar char="➢"/>
            </a:pP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поясничное,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Noto Sans Symbols"/>
              <a:buChar char="➢"/>
            </a:pP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крестцовое сплетения.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От сплетений отходят нервы, каждый имеет собственное название и иннервирует определённую область.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336" name="Google Shape;336;p45" descr="нс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8" y="0"/>
            <a:ext cx="446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4267200" cy="452596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Например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крестцовое сплетение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формируется передними ветвями 4 – 5-го поясничных нервов и верхних четырёх крестцовых нервов.</a:t>
            </a: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0898" name="Google Shape;342;p46"/>
          <p:cNvPicPr preferRelativeResize="0">
            <a:picLocks noChangeAspect="1" noChangeArrowheads="1"/>
          </p:cNvPicPr>
          <p:nvPr/>
        </p:nvPicPr>
        <p:blipFill>
          <a:blip r:embed="rId3"/>
          <a:srcRect l="55989" t="30667" r="15845" b="27333"/>
          <a:stretch>
            <a:fillRect/>
          </a:stretch>
        </p:blipFill>
        <p:spPr bwMode="auto">
          <a:xfrm>
            <a:off x="4441825" y="914400"/>
            <a:ext cx="4702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899" name="Google Shape;343;p46"/>
          <p:cNvCxnSpPr>
            <a:cxnSpLocks noChangeShapeType="1"/>
          </p:cNvCxnSpPr>
          <p:nvPr/>
        </p:nvCxnSpPr>
        <p:spPr bwMode="auto">
          <a:xfrm>
            <a:off x="5943600" y="5029200"/>
            <a:ext cx="83820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80900" name="Google Shape;344;p46"/>
          <p:cNvSpPr txBox="1">
            <a:spLocks noChangeArrowheads="1"/>
          </p:cNvSpPr>
          <p:nvPr/>
        </p:nvSpPr>
        <p:spPr bwMode="auto">
          <a:xfrm>
            <a:off x="5699125" y="483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b="1"/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4419600" cy="46482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Самый крупный нерв крестцового сплетения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седалищный нерв</a:t>
            </a:r>
            <a:r>
              <a:rPr lang="en-US" b="1" smtClean="0">
                <a:solidFill>
                  <a:srgbClr val="A5002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иннервирует мышцы задней группы бедра.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2946" name="Google Shape;350;p47"/>
          <p:cNvPicPr preferRelativeResize="0">
            <a:picLocks noChangeAspect="1" noChangeArrowheads="1"/>
          </p:cNvPicPr>
          <p:nvPr/>
        </p:nvPicPr>
        <p:blipFill>
          <a:blip r:embed="rId3"/>
          <a:srcRect l="58987" t="20667" r="18018" b="19331"/>
          <a:stretch>
            <a:fillRect/>
          </a:stretch>
        </p:blipFill>
        <p:spPr bwMode="auto">
          <a:xfrm>
            <a:off x="5624513" y="457200"/>
            <a:ext cx="32718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947" name="Google Shape;351;p47"/>
          <p:cNvCxnSpPr>
            <a:cxnSpLocks noChangeShapeType="1"/>
          </p:cNvCxnSpPr>
          <p:nvPr/>
        </p:nvCxnSpPr>
        <p:spPr bwMode="auto">
          <a:xfrm>
            <a:off x="6172200" y="2971800"/>
            <a:ext cx="1219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08;p17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4876800" cy="62484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Вверху он переходит в продолговатый мозг.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Внизу заканчивается заострением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– мозговым конусом(1)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на уровне 1-2 поясничных позвонков,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где от него отходит тонкая  </a:t>
            </a: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концевая нить(2).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1507" name="Google Shape;109;p17"/>
          <p:cNvPicPr preferRelativeResize="0">
            <a:picLocks noChangeAspect="1" noChangeArrowheads="1"/>
          </p:cNvPicPr>
          <p:nvPr/>
        </p:nvPicPr>
        <p:blipFill>
          <a:blip r:embed="rId3"/>
          <a:srcRect l="57986" t="35333" r="29015" b="28667"/>
          <a:stretch>
            <a:fillRect/>
          </a:stretch>
        </p:blipFill>
        <p:spPr bwMode="auto">
          <a:xfrm>
            <a:off x="5508625" y="0"/>
            <a:ext cx="330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08" name="Google Shape;110;p17"/>
          <p:cNvCxnSpPr>
            <a:cxnSpLocks noChangeShapeType="1"/>
          </p:cNvCxnSpPr>
          <p:nvPr/>
        </p:nvCxnSpPr>
        <p:spPr bwMode="auto">
          <a:xfrm flipH="1">
            <a:off x="6400800" y="57912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509" name="Google Shape;111;p17"/>
          <p:cNvSpPr txBox="1">
            <a:spLocks noChangeArrowheads="1"/>
          </p:cNvSpPr>
          <p:nvPr/>
        </p:nvSpPr>
        <p:spPr bwMode="auto">
          <a:xfrm>
            <a:off x="7070725" y="537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cxnSp>
        <p:nvCxnSpPr>
          <p:cNvPr id="21510" name="Google Shape;112;p17"/>
          <p:cNvCxnSpPr>
            <a:cxnSpLocks noChangeShapeType="1"/>
          </p:cNvCxnSpPr>
          <p:nvPr/>
        </p:nvCxnSpPr>
        <p:spPr bwMode="auto">
          <a:xfrm flipH="1">
            <a:off x="8077200" y="63246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511" name="Google Shape;113;p17"/>
          <p:cNvSpPr txBox="1">
            <a:spLocks noChangeArrowheads="1"/>
          </p:cNvSpPr>
          <p:nvPr/>
        </p:nvSpPr>
        <p:spPr bwMode="auto">
          <a:xfrm>
            <a:off x="8518525" y="6056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429000" y="304800"/>
            <a:ext cx="5486400" cy="624840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Диаметр спинного мозга на разных участках неодинаков.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 шейном(2) и поясничном(5) отделах имеются </a:t>
            </a: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утолщения,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которые обусловлены  скоплениями серого вещества в этих участках в связи с иннервацией верхних и нижних конечностей.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3554" name="Google Shape;119;p18" descr="spicor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8572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152400" y="304800"/>
            <a:ext cx="4343400" cy="6400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На передней поверхности спинного мозга имеется </a:t>
            </a: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передняя срединная щель(1),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на задней поверхности</a:t>
            </a:r>
            <a:r>
              <a:rPr lang="en-US" sz="24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– менее выраженная </a:t>
            </a: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задняя срединная борозда(2).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Они разделяют спинной мозг на 2 симметричные половины.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На каждой половине различают слабовыраженные </a:t>
            </a: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боковые переднюю и заднюю борозды.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5603" name="Google Shape;125;p19"/>
          <p:cNvPicPr preferRelativeResize="0">
            <a:picLocks noChangeAspect="1" noChangeArrowheads="1"/>
          </p:cNvPicPr>
          <p:nvPr/>
        </p:nvPicPr>
        <p:blipFill>
          <a:blip r:embed="rId3"/>
          <a:srcRect l="56989" t="36073" r="25015" b="28665"/>
          <a:stretch>
            <a:fillRect/>
          </a:stretch>
        </p:blipFill>
        <p:spPr bwMode="auto">
          <a:xfrm>
            <a:off x="4572000" y="381000"/>
            <a:ext cx="42021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4" name="Google Shape;126;p19"/>
          <p:cNvCxnSpPr>
            <a:cxnSpLocks noChangeShapeType="1"/>
          </p:cNvCxnSpPr>
          <p:nvPr/>
        </p:nvCxnSpPr>
        <p:spPr bwMode="auto">
          <a:xfrm flipH="1">
            <a:off x="6781800" y="304800"/>
            <a:ext cx="228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05" name="Google Shape;127;p19"/>
          <p:cNvCxnSpPr>
            <a:cxnSpLocks noChangeShapeType="1"/>
          </p:cNvCxnSpPr>
          <p:nvPr/>
        </p:nvCxnSpPr>
        <p:spPr bwMode="auto">
          <a:xfrm flipH="1">
            <a:off x="6477000" y="3962400"/>
            <a:ext cx="228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606" name="Google Shape;128;p19"/>
          <p:cNvSpPr txBox="1">
            <a:spLocks noChangeArrowheads="1"/>
          </p:cNvSpPr>
          <p:nvPr/>
        </p:nvSpPr>
        <p:spPr bwMode="auto">
          <a:xfrm>
            <a:off x="7010400" y="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sp>
        <p:nvSpPr>
          <p:cNvPr id="25607" name="Google Shape;129;p19"/>
          <p:cNvSpPr txBox="1">
            <a:spLocks noChangeArrowheads="1"/>
          </p:cNvSpPr>
          <p:nvPr/>
        </p:nvSpPr>
        <p:spPr bwMode="auto">
          <a:xfrm>
            <a:off x="6629400" y="365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cxnSp>
        <p:nvCxnSpPr>
          <p:cNvPr id="25608" name="Google Shape;130;p19"/>
          <p:cNvCxnSpPr>
            <a:cxnSpLocks noChangeShapeType="1"/>
          </p:cNvCxnSpPr>
          <p:nvPr/>
        </p:nvCxnSpPr>
        <p:spPr bwMode="auto">
          <a:xfrm rot="10800000" flipH="1">
            <a:off x="6248400" y="1219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09" name="Google Shape;131;p19"/>
          <p:cNvCxnSpPr>
            <a:cxnSpLocks noChangeShapeType="1"/>
          </p:cNvCxnSpPr>
          <p:nvPr/>
        </p:nvCxnSpPr>
        <p:spPr bwMode="auto">
          <a:xfrm rot="10800000">
            <a:off x="6477000" y="62484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610" name="Google Shape;132;p19"/>
          <p:cNvSpPr txBox="1">
            <a:spLocks noChangeArrowheads="1"/>
          </p:cNvSpPr>
          <p:nvPr/>
        </p:nvSpPr>
        <p:spPr bwMode="auto">
          <a:xfrm>
            <a:off x="6019800" y="160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sp>
        <p:nvSpPr>
          <p:cNvPr id="25611" name="Google Shape;133;p19"/>
          <p:cNvSpPr txBox="1">
            <a:spLocks noChangeArrowheads="1"/>
          </p:cNvSpPr>
          <p:nvPr/>
        </p:nvSpPr>
        <p:spPr bwMode="auto">
          <a:xfrm>
            <a:off x="6553200" y="6491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4343400" cy="6553200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Передняя боковая борозда(1) –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это место выхода из спинного мозга передних двигательных корешков.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FF"/>
              </a:buClr>
              <a:buSzPts val="3200"/>
              <a:buFont typeface="Constantia" pitchFamily="18" charset="0"/>
              <a:buChar char="•"/>
            </a:pPr>
            <a:r>
              <a:rPr lang="en-US" sz="32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Задняя боковая борозда(2) –</a:t>
            </a:r>
            <a:r>
              <a:rPr lang="en-US" sz="32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место проникновения в спинной мозг задних чувствительных корешков.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27650" name="Google Shape;139;p20"/>
          <p:cNvPicPr preferRelativeResize="0">
            <a:picLocks noChangeAspect="1" noChangeArrowheads="1"/>
          </p:cNvPicPr>
          <p:nvPr/>
        </p:nvPicPr>
        <p:blipFill>
          <a:blip r:embed="rId3"/>
          <a:srcRect l="53989" t="34995" r="22508" b="32668"/>
          <a:stretch>
            <a:fillRect/>
          </a:stretch>
        </p:blipFill>
        <p:spPr bwMode="auto">
          <a:xfrm>
            <a:off x="4343400" y="838200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1" name="Google Shape;140;p20"/>
          <p:cNvCxnSpPr>
            <a:cxnSpLocks noChangeShapeType="1"/>
          </p:cNvCxnSpPr>
          <p:nvPr/>
        </p:nvCxnSpPr>
        <p:spPr bwMode="auto">
          <a:xfrm rot="10800000">
            <a:off x="7467600" y="13716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7652" name="Google Shape;141;p20"/>
          <p:cNvSpPr txBox="1">
            <a:spLocks noChangeArrowheads="1"/>
          </p:cNvSpPr>
          <p:nvPr/>
        </p:nvSpPr>
        <p:spPr bwMode="auto">
          <a:xfrm>
            <a:off x="8289925" y="1255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cxnSp>
        <p:nvCxnSpPr>
          <p:cNvPr id="27653" name="Google Shape;142;p20"/>
          <p:cNvCxnSpPr>
            <a:cxnSpLocks noChangeShapeType="1"/>
          </p:cNvCxnSpPr>
          <p:nvPr/>
        </p:nvCxnSpPr>
        <p:spPr bwMode="auto">
          <a:xfrm rot="10800000" flipH="1">
            <a:off x="6781800" y="2514600"/>
            <a:ext cx="1524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7654" name="Google Shape;143;p20"/>
          <p:cNvSpPr txBox="1">
            <a:spLocks noChangeArrowheads="1"/>
          </p:cNvSpPr>
          <p:nvPr/>
        </p:nvSpPr>
        <p:spPr bwMode="auto">
          <a:xfrm>
            <a:off x="6689725" y="3236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5181600" cy="65532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Внутри спинного мозга имеется узкая полость – </a:t>
            </a: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центральный канал(1),</a:t>
            </a: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который заполнен </a:t>
            </a:r>
            <a:r>
              <a:rPr lang="en-US" sz="2400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спинномозговой жидкостью.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Верхний конец его сообщается с 4 желудочком(2).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Нижний конец расширяется и образует концевой желудочек.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onstantia" pitchFamily="18" charset="0"/>
              <a:buChar char="•"/>
            </a:pPr>
            <a:r>
              <a:rPr lang="en-US" sz="2400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У взрослого человека центральный канал в различных отделах спинного мозга, а иногда на всём протяжении зарастает.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9699" name="Google Shape;149;p21"/>
          <p:cNvPicPr preferRelativeResize="0">
            <a:picLocks noChangeAspect="1" noChangeArrowheads="1"/>
          </p:cNvPicPr>
          <p:nvPr/>
        </p:nvPicPr>
        <p:blipFill>
          <a:blip r:embed="rId3"/>
          <a:srcRect l="58987" t="32664" r="23015" b="23334"/>
          <a:stretch>
            <a:fillRect/>
          </a:stretch>
        </p:blipFill>
        <p:spPr bwMode="auto">
          <a:xfrm>
            <a:off x="5402263" y="0"/>
            <a:ext cx="3741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0" name="Google Shape;150;p21"/>
          <p:cNvCxnSpPr>
            <a:cxnSpLocks noChangeShapeType="1"/>
          </p:cNvCxnSpPr>
          <p:nvPr/>
        </p:nvCxnSpPr>
        <p:spPr bwMode="auto">
          <a:xfrm>
            <a:off x="7467600" y="32766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9701" name="Google Shape;151;p21"/>
          <p:cNvSpPr txBox="1">
            <a:spLocks noChangeArrowheads="1"/>
          </p:cNvSpPr>
          <p:nvPr/>
        </p:nvSpPr>
        <p:spPr bwMode="auto">
          <a:xfrm>
            <a:off x="7223125" y="3084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cxnSp>
        <p:nvCxnSpPr>
          <p:cNvPr id="29702" name="Google Shape;152;p21"/>
          <p:cNvCxnSpPr>
            <a:cxnSpLocks noChangeShapeType="1"/>
          </p:cNvCxnSpPr>
          <p:nvPr/>
        </p:nvCxnSpPr>
        <p:spPr bwMode="auto">
          <a:xfrm rot="10800000" flipH="1">
            <a:off x="7162800" y="1676400"/>
            <a:ext cx="457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9703" name="Google Shape;153;p21"/>
          <p:cNvSpPr txBox="1">
            <a:spLocks noChangeArrowheads="1"/>
          </p:cNvSpPr>
          <p:nvPr/>
        </p:nvSpPr>
        <p:spPr bwMode="auto">
          <a:xfrm>
            <a:off x="6918325" y="2093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228600" y="533400"/>
            <a:ext cx="4114800" cy="58674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r>
              <a:rPr lang="en-US" b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Спинной мозг подразделяют на </a:t>
            </a:r>
            <a:r>
              <a:rPr lang="en-US" b="1" smtClean="0">
                <a:solidFill>
                  <a:srgbClr val="FF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отделы: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шейный,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грудной,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поясничный,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крестцовый,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Font typeface="Constantia" pitchFamily="18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копчиковый.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746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342900" indent="-1651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60" name="Google Shape;160;p22" descr="цнс"/>
          <p:cNvPicPr preferRelativeResize="0">
            <a:picLocks noChangeAspect="1" noChangeArrowheads="1"/>
          </p:cNvPicPr>
          <p:nvPr/>
        </p:nvPicPr>
        <p:blipFill>
          <a:blip r:embed="rId3"/>
          <a:srcRect l="3175" r="1585"/>
          <a:stretch>
            <a:fillRect/>
          </a:stretch>
        </p:blipFill>
        <p:spPr bwMode="auto">
          <a:xfrm>
            <a:off x="44196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Экран (4:3)</PresentationFormat>
  <Paragraphs>118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Noto Sans Symbols</vt:lpstr>
      <vt:lpstr>Constantia</vt:lpstr>
      <vt:lpstr>Оформление по умолчанию</vt:lpstr>
      <vt:lpstr>   Анатомия и физиология спинного мозга. Спинномозговые нервы.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Анатомия и физиология спинного мозга. Спинномозговые нервы.</dc:title>
  <cp:lastModifiedBy>Ерболат</cp:lastModifiedBy>
  <cp:revision>2</cp:revision>
  <dcterms:modified xsi:type="dcterms:W3CDTF">2025-10-22T17:00:55Z</dcterms:modified>
</cp:coreProperties>
</file>